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mituisi\Desktop\&#20107;&#26989;&#35336;&#30011;&#20316;&#12426;&#30452;&#12375;\GHG&#25490;&#20986;&#37327;&#25512;&#31227;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量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7"/>
            <c:marker>
              <c:symbol val="circle"/>
              <c:size val="9"/>
              <c:spPr>
                <a:solidFill>
                  <a:schemeClr val="accent1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EDB4-49DC-9D86-BEEE5BA3F290}"/>
              </c:ext>
            </c:extLst>
          </c:dPt>
          <c:dPt>
            <c:idx val="23"/>
            <c:marker>
              <c:symbol val="circle"/>
              <c:size val="5"/>
              <c:spPr>
                <a:solidFill>
                  <a:schemeClr val="accent1"/>
                </a:solidFill>
                <a:ln w="12700">
                  <a:solidFill>
                    <a:srgbClr val="FF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6-2E86-44AB-8B36-6F10EA92C7FB}"/>
              </c:ext>
            </c:extLst>
          </c:dPt>
          <c:dPt>
            <c:idx val="29"/>
            <c:marker>
              <c:symbol val="circle"/>
              <c:size val="10"/>
              <c:spPr>
                <a:solidFill>
                  <a:srgbClr val="FF0000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4-15FE-4656-9D4F-DDE35BEA94E0}"/>
              </c:ext>
            </c:extLst>
          </c:dPt>
          <c:dPt>
            <c:idx val="34"/>
            <c:marker>
              <c:symbol val="none"/>
            </c:marker>
            <c:bubble3D val="0"/>
            <c:spPr>
              <a:ln w="9525" cap="rnd">
                <a:solidFill>
                  <a:schemeClr val="tx1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EB-484E-9B89-3A7D43940C85}"/>
              </c:ext>
            </c:extLst>
          </c:dPt>
          <c:dPt>
            <c:idx val="38"/>
            <c:marker>
              <c:symbol val="none"/>
            </c:marker>
            <c:bubble3D val="0"/>
            <c:spPr>
              <a:ln w="9525" cap="rnd">
                <a:solidFill>
                  <a:schemeClr val="tx1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ABEB-484E-9B89-3A7D43940C85}"/>
              </c:ext>
            </c:extLst>
          </c:dPt>
          <c:dPt>
            <c:idx val="41"/>
            <c:marker>
              <c:symbol val="none"/>
            </c:marker>
            <c:bubble3D val="0"/>
            <c:spPr>
              <a:ln w="9525" cap="rnd">
                <a:solidFill>
                  <a:schemeClr val="tx1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ABEB-484E-9B89-3A7D43940C85}"/>
              </c:ext>
            </c:extLst>
          </c:dPt>
          <c:dPt>
            <c:idx val="44"/>
            <c:marker>
              <c:symbol val="none"/>
            </c:marker>
            <c:bubble3D val="0"/>
            <c:spPr>
              <a:ln w="9525" cap="rnd">
                <a:solidFill>
                  <a:schemeClr val="tx1"/>
                </a:solidFill>
                <a:prstDash val="dash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ABEB-484E-9B89-3A7D43940C85}"/>
              </c:ext>
            </c:extLst>
          </c:dPt>
          <c:dPt>
            <c:idx val="47"/>
            <c:marker>
              <c:symbol val="none"/>
            </c:marker>
            <c:bubble3D val="0"/>
            <c:spPr>
              <a:ln w="3492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ABEB-484E-9B89-3A7D43940C85}"/>
              </c:ext>
            </c:extLst>
          </c:dPt>
          <c:dPt>
            <c:idx val="50"/>
            <c:marker>
              <c:symbol val="none"/>
            </c:marker>
            <c:bubble3D val="0"/>
            <c:spPr>
              <a:ln w="952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ABEB-484E-9B89-3A7D43940C85}"/>
              </c:ext>
            </c:extLst>
          </c:dPt>
          <c:dPt>
            <c:idx val="53"/>
            <c:marker>
              <c:symbol val="none"/>
            </c:marker>
            <c:bubble3D val="0"/>
            <c:spPr>
              <a:ln w="9525" cap="rnd">
                <a:solidFill>
                  <a:srgbClr val="0000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E1A4-4572-9246-76AFD8A4433C}"/>
              </c:ext>
            </c:extLst>
          </c:dPt>
          <c:dPt>
            <c:idx val="54"/>
            <c:marker>
              <c:symbol val="none"/>
            </c:marker>
            <c:bubble3D val="0"/>
            <c:spPr>
              <a:ln w="9525" cap="rnd">
                <a:solidFill>
                  <a:srgbClr val="0000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ABEB-484E-9B89-3A7D43940C85}"/>
              </c:ext>
            </c:extLst>
          </c:dPt>
          <c:dPt>
            <c:idx val="57"/>
            <c:marker>
              <c:symbol val="circle"/>
              <c:size val="10"/>
              <c:spPr>
                <a:solidFill>
                  <a:srgbClr val="FF0000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3492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E1A4-4572-9246-76AFD8A4433C}"/>
              </c:ext>
            </c:extLst>
          </c:dPt>
          <c:dPt>
            <c:idx val="58"/>
            <c:marker>
              <c:symbol val="circle"/>
              <c:size val="9"/>
              <c:spPr>
                <a:solidFill>
                  <a:srgbClr val="FF0000"/>
                </a:solidFill>
                <a:ln w="9525">
                  <a:solidFill>
                    <a:srgbClr val="FF0000"/>
                  </a:solidFill>
                </a:ln>
                <a:effectLst/>
              </c:spPr>
            </c:marker>
            <c:bubble3D val="0"/>
            <c:spPr>
              <a:ln w="3175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ABEB-484E-9B89-3A7D43940C85}"/>
              </c:ext>
            </c:extLst>
          </c:dPt>
          <c:xVal>
            <c:numRef>
              <c:f>Sheet1!$B$4:$B$62</c:f>
              <c:numCache>
                <c:formatCode>General</c:formatCode>
                <c:ptCount val="5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3">
                  <c:v>1990</c:v>
                </c:pt>
                <c:pt idx="34">
                  <c:v>2050</c:v>
                </c:pt>
                <c:pt idx="37">
                  <c:v>1990</c:v>
                </c:pt>
                <c:pt idx="38">
                  <c:v>2050</c:v>
                </c:pt>
                <c:pt idx="40">
                  <c:v>1990</c:v>
                </c:pt>
                <c:pt idx="41">
                  <c:v>2050</c:v>
                </c:pt>
                <c:pt idx="43">
                  <c:v>1990</c:v>
                </c:pt>
                <c:pt idx="44">
                  <c:v>2050</c:v>
                </c:pt>
                <c:pt idx="46">
                  <c:v>2013</c:v>
                </c:pt>
                <c:pt idx="47">
                  <c:v>2050</c:v>
                </c:pt>
                <c:pt idx="49">
                  <c:v>2013</c:v>
                </c:pt>
                <c:pt idx="50">
                  <c:v>2050</c:v>
                </c:pt>
                <c:pt idx="52">
                  <c:v>2013</c:v>
                </c:pt>
                <c:pt idx="53">
                  <c:v>2030</c:v>
                </c:pt>
                <c:pt idx="54">
                  <c:v>2050</c:v>
                </c:pt>
                <c:pt idx="56">
                  <c:v>2019</c:v>
                </c:pt>
                <c:pt idx="57">
                  <c:v>2035</c:v>
                </c:pt>
                <c:pt idx="58">
                  <c:v>2040</c:v>
                </c:pt>
              </c:numCache>
            </c:numRef>
          </c:xVal>
          <c:yVal>
            <c:numRef>
              <c:f>Sheet1!$C$4:$C$62</c:f>
              <c:numCache>
                <c:formatCode>General</c:formatCode>
                <c:ptCount val="59"/>
                <c:pt idx="0">
                  <c:v>1275</c:v>
                </c:pt>
                <c:pt idx="1">
                  <c:v>1289</c:v>
                </c:pt>
                <c:pt idx="2">
                  <c:v>1301</c:v>
                </c:pt>
                <c:pt idx="3">
                  <c:v>1296</c:v>
                </c:pt>
                <c:pt idx="4">
                  <c:v>1357</c:v>
                </c:pt>
                <c:pt idx="5">
                  <c:v>1379</c:v>
                </c:pt>
                <c:pt idx="6">
                  <c:v>1391</c:v>
                </c:pt>
                <c:pt idx="7">
                  <c:v>1384</c:v>
                </c:pt>
                <c:pt idx="8">
                  <c:v>1335</c:v>
                </c:pt>
                <c:pt idx="9">
                  <c:v>1358</c:v>
                </c:pt>
                <c:pt idx="10">
                  <c:v>1378</c:v>
                </c:pt>
                <c:pt idx="11">
                  <c:v>1352</c:v>
                </c:pt>
                <c:pt idx="12">
                  <c:v>1376</c:v>
                </c:pt>
                <c:pt idx="13">
                  <c:v>1382</c:v>
                </c:pt>
                <c:pt idx="14">
                  <c:v>1374</c:v>
                </c:pt>
                <c:pt idx="15">
                  <c:v>1381</c:v>
                </c:pt>
                <c:pt idx="16">
                  <c:v>1360</c:v>
                </c:pt>
                <c:pt idx="17">
                  <c:v>1395</c:v>
                </c:pt>
                <c:pt idx="18">
                  <c:v>1322</c:v>
                </c:pt>
                <c:pt idx="19">
                  <c:v>1250</c:v>
                </c:pt>
                <c:pt idx="20">
                  <c:v>1303</c:v>
                </c:pt>
                <c:pt idx="21">
                  <c:v>1354</c:v>
                </c:pt>
                <c:pt idx="22">
                  <c:v>1396</c:v>
                </c:pt>
                <c:pt idx="23">
                  <c:v>1408</c:v>
                </c:pt>
                <c:pt idx="24">
                  <c:v>1359</c:v>
                </c:pt>
                <c:pt idx="25">
                  <c:v>1321</c:v>
                </c:pt>
                <c:pt idx="26">
                  <c:v>1304</c:v>
                </c:pt>
                <c:pt idx="27">
                  <c:v>1291</c:v>
                </c:pt>
                <c:pt idx="28">
                  <c:v>1247</c:v>
                </c:pt>
                <c:pt idx="29">
                  <c:v>1212</c:v>
                </c:pt>
                <c:pt idx="30">
                  <c:v>1149</c:v>
                </c:pt>
                <c:pt idx="31">
                  <c:v>1170</c:v>
                </c:pt>
                <c:pt idx="33">
                  <c:v>1408</c:v>
                </c:pt>
                <c:pt idx="34">
                  <c:v>1408</c:v>
                </c:pt>
                <c:pt idx="37">
                  <c:v>760.32</c:v>
                </c:pt>
                <c:pt idx="38">
                  <c:v>760.32</c:v>
                </c:pt>
                <c:pt idx="40">
                  <c:v>281.60000000000002</c:v>
                </c:pt>
                <c:pt idx="41">
                  <c:v>281.60000000000002</c:v>
                </c:pt>
                <c:pt idx="43">
                  <c:v>1041.92</c:v>
                </c:pt>
                <c:pt idx="44">
                  <c:v>1041.92</c:v>
                </c:pt>
                <c:pt idx="46">
                  <c:v>1408</c:v>
                </c:pt>
                <c:pt idx="47">
                  <c:v>0</c:v>
                </c:pt>
                <c:pt idx="49">
                  <c:v>1408</c:v>
                </c:pt>
                <c:pt idx="50">
                  <c:v>125</c:v>
                </c:pt>
                <c:pt idx="52">
                  <c:v>1408</c:v>
                </c:pt>
                <c:pt idx="53">
                  <c:v>1041.92</c:v>
                </c:pt>
                <c:pt idx="54">
                  <c:v>281.60000000000002</c:v>
                </c:pt>
                <c:pt idx="56">
                  <c:v>1212</c:v>
                </c:pt>
                <c:pt idx="57">
                  <c:v>485</c:v>
                </c:pt>
                <c:pt idx="58">
                  <c:v>376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E1A4-4572-9246-76AFD8A443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0870024"/>
        <c:axId val="600868056"/>
      </c:scatterChart>
      <c:valAx>
        <c:axId val="600870024"/>
        <c:scaling>
          <c:orientation val="minMax"/>
          <c:max val="2050"/>
          <c:min val="199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/>
                  <a:t>年度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00868056"/>
        <c:crosses val="autoZero"/>
        <c:crossBetween val="midCat"/>
        <c:majorUnit val="5"/>
      </c:valAx>
      <c:valAx>
        <c:axId val="600868056"/>
        <c:scaling>
          <c:orientation val="minMax"/>
          <c:max val="1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dirty="0" smtClean="0"/>
                  <a:t>日本の</a:t>
                </a:r>
                <a:r>
                  <a:rPr lang="en-US" dirty="0" smtClean="0"/>
                  <a:t>GHG</a:t>
                </a:r>
                <a:r>
                  <a:rPr lang="ja-JP" dirty="0"/>
                  <a:t>排出量</a:t>
                </a:r>
                <a:r>
                  <a:rPr lang="en-US" dirty="0"/>
                  <a:t>[</a:t>
                </a:r>
                <a:r>
                  <a:rPr lang="ja-JP" dirty="0"/>
                  <a:t>百万トン</a:t>
                </a:r>
                <a:r>
                  <a:rPr lang="en-US" dirty="0"/>
                  <a:t>CO2</a:t>
                </a:r>
                <a:r>
                  <a:rPr lang="ja-JP" dirty="0"/>
                  <a:t>換算</a:t>
                </a:r>
                <a:r>
                  <a:rPr lang="en-US" dirty="0"/>
                  <a:t>]</a:t>
                </a:r>
                <a:endParaRPr lang="ja-JP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00870024"/>
        <c:crosses val="autoZero"/>
        <c:crossBetween val="midCat"/>
        <c:majorUnit val="2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870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85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06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48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07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0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33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24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1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07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61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8CCFB-3364-4136-91E8-DDC72A3C3DF4}" type="datetimeFigureOut">
              <a:rPr kumimoji="1" lang="ja-JP" altLang="en-US" smtClean="0"/>
              <a:t>2023/11/29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D40F-71B6-4453-945A-0E0AD73FC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01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グラフ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014264"/>
              </p:ext>
            </p:extLst>
          </p:nvPr>
        </p:nvGraphicFramePr>
        <p:xfrm>
          <a:off x="723900" y="481012"/>
          <a:ext cx="7696200" cy="589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2" name="直線矢印コネクタ 21"/>
          <p:cNvCxnSpPr/>
          <p:nvPr/>
        </p:nvCxnSpPr>
        <p:spPr>
          <a:xfrm>
            <a:off x="5718309" y="2928371"/>
            <a:ext cx="9525" cy="216000"/>
          </a:xfrm>
          <a:prstGeom prst="straightConnector1">
            <a:avLst/>
          </a:prstGeom>
          <a:ln>
            <a:solidFill>
              <a:sysClr val="windowText" lastClr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8164748" y="5310294"/>
            <a:ext cx="9525" cy="4286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"/>
          <p:cNvSpPr txBox="1"/>
          <p:nvPr/>
        </p:nvSpPr>
        <p:spPr>
          <a:xfrm>
            <a:off x="5724523" y="785245"/>
            <a:ext cx="1666875" cy="21907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2013 </a:t>
            </a:r>
            <a:r>
              <a:rPr kumimoji="1" lang="ja-JP" altLang="en-US" sz="11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年（</a:t>
            </a:r>
            <a:r>
              <a:rPr kumimoji="1" lang="en-US" altLang="ja-JP" sz="11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100%</a:t>
            </a:r>
            <a:r>
              <a:rPr kumimoji="1" lang="ja-JP" altLang="en-US" sz="11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ライン）</a:t>
            </a:r>
          </a:p>
        </p:txBody>
      </p:sp>
      <p:sp>
        <p:nvSpPr>
          <p:cNvPr id="25" name="テキスト ボックス 5"/>
          <p:cNvSpPr txBox="1"/>
          <p:nvPr/>
        </p:nvSpPr>
        <p:spPr>
          <a:xfrm>
            <a:off x="2333624" y="3014095"/>
            <a:ext cx="1704975" cy="25717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-46%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ライン（</a:t>
            </a:r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2013 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</a:t>
            </a:r>
          </a:p>
        </p:txBody>
      </p:sp>
      <p:sp>
        <p:nvSpPr>
          <p:cNvPr id="26" name="テキスト ボックス 8"/>
          <p:cNvSpPr txBox="1"/>
          <p:nvPr/>
        </p:nvSpPr>
        <p:spPr>
          <a:xfrm>
            <a:off x="6062409" y="3254683"/>
            <a:ext cx="1236816" cy="21537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sz="1100" dirty="0" smtClean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現在の削減</a:t>
            </a:r>
            <a:r>
              <a:rPr kumimoji="1" lang="ja-JP" altLang="en-US" sz="11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ライン</a:t>
            </a:r>
          </a:p>
        </p:txBody>
      </p:sp>
      <p:sp>
        <p:nvSpPr>
          <p:cNvPr id="28" name="テキスト ボックス 10"/>
          <p:cNvSpPr txBox="1"/>
          <p:nvPr/>
        </p:nvSpPr>
        <p:spPr>
          <a:xfrm>
            <a:off x="2947481" y="4667508"/>
            <a:ext cx="1566153" cy="25717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-80%</a:t>
            </a:r>
            <a:r>
              <a:rPr kumimoji="1" lang="ja-JP" altLang="en-US" sz="1100" dirty="0" smtClean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ライン（</a:t>
            </a:r>
            <a:r>
              <a:rPr kumimoji="1" lang="en-US" altLang="ja-JP" sz="1100" dirty="0" smtClean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2013</a:t>
            </a:r>
            <a:r>
              <a:rPr kumimoji="1" lang="ja-JP" altLang="en-US" sz="1100" dirty="0" smtClean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</a:t>
            </a:r>
            <a:endParaRPr kumimoji="1" lang="ja-JP" altLang="en-US" sz="1100" dirty="0">
              <a:solidFill>
                <a:srgbClr val="0000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11"/>
          <p:cNvSpPr txBox="1"/>
          <p:nvPr/>
        </p:nvSpPr>
        <p:spPr>
          <a:xfrm>
            <a:off x="1714499" y="2042545"/>
            <a:ext cx="1704975" cy="25717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-26%</a:t>
            </a:r>
            <a:r>
              <a:rPr kumimoji="1" lang="ja-JP" altLang="en-US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ライン（</a:t>
            </a:r>
            <a:r>
              <a:rPr kumimoji="1" lang="en-US" altLang="ja-JP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2013 </a:t>
            </a:r>
            <a:r>
              <a:rPr kumimoji="1" lang="ja-JP" altLang="en-US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</a:t>
            </a:r>
          </a:p>
        </p:txBody>
      </p:sp>
      <p:sp>
        <p:nvSpPr>
          <p:cNvPr id="30" name="テキスト ボックス 7"/>
          <p:cNvSpPr txBox="1"/>
          <p:nvPr/>
        </p:nvSpPr>
        <p:spPr>
          <a:xfrm>
            <a:off x="1569001" y="4933382"/>
            <a:ext cx="5663097" cy="762828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36000" rIns="36000" bIns="3600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現状の削減ラインでは今後</a:t>
            </a:r>
            <a:r>
              <a:rPr kumimoji="1" lang="en-US" altLang="ja-JP" sz="1100" dirty="0"/>
              <a:t>28</a:t>
            </a:r>
            <a:r>
              <a:rPr kumimoji="1" lang="ja-JP" altLang="en-US" sz="1100" dirty="0"/>
              <a:t>年間継続できる具体的な方策が無い中で、</a:t>
            </a:r>
            <a:r>
              <a:rPr kumimoji="1" lang="en-US" altLang="ja-JP" sz="1100" dirty="0"/>
              <a:t>2030</a:t>
            </a:r>
            <a:r>
              <a:rPr kumimoji="1" lang="ja-JP" altLang="en-US" sz="1100" dirty="0"/>
              <a:t>年・</a:t>
            </a:r>
            <a:r>
              <a:rPr kumimoji="1" lang="en-US" altLang="ja-JP" sz="1100" dirty="0"/>
              <a:t>2050</a:t>
            </a:r>
            <a:r>
              <a:rPr kumimoji="1" lang="ja-JP" altLang="en-US" sz="1100" dirty="0"/>
              <a:t>年目標を達成するグリーンラインを実現するためには、これまでの方法を完全に変更する必要がある。現在はそのスタートラインにおり、ただちに行動する必要がある。具体的な方法として全体が描けている方針は「つくばグリーンホロニズム構想」しか存在しない。</a:t>
            </a:r>
          </a:p>
        </p:txBody>
      </p:sp>
      <p:cxnSp>
        <p:nvCxnSpPr>
          <p:cNvPr id="31" name="直線矢印コネクタ 30"/>
          <p:cNvCxnSpPr/>
          <p:nvPr/>
        </p:nvCxnSpPr>
        <p:spPr>
          <a:xfrm>
            <a:off x="5727834" y="2185421"/>
            <a:ext cx="0" cy="723900"/>
          </a:xfrm>
          <a:prstGeom prst="straightConnector1">
            <a:avLst/>
          </a:prstGeom>
          <a:ln w="9525">
            <a:solidFill>
              <a:sysClr val="windowText" lastClr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>
            <a:off x="8164748" y="4796096"/>
            <a:ext cx="0" cy="504000"/>
          </a:xfrm>
          <a:prstGeom prst="straightConnector1">
            <a:avLst/>
          </a:prstGeom>
          <a:ln w="9525">
            <a:solidFill>
              <a:sysClr val="windowText" lastClr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17"/>
          <p:cNvSpPr txBox="1"/>
          <p:nvPr/>
        </p:nvSpPr>
        <p:spPr>
          <a:xfrm>
            <a:off x="4919783" y="1479167"/>
            <a:ext cx="1142626" cy="187823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以前の</a:t>
            </a:r>
            <a:r>
              <a:rPr kumimoji="1" lang="ja-JP" altLang="en-US" sz="1100" dirty="0" smtClean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削減ライン</a:t>
            </a:r>
            <a:endParaRPr kumimoji="1" lang="ja-JP" altLang="en-US" sz="1100" dirty="0">
              <a:solidFill>
                <a:srgbClr val="0000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699364" y="0"/>
            <a:ext cx="24446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altLang="ja-JP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2022.1.31</a:t>
            </a:r>
            <a:r>
              <a:rPr lang="ja-JP" altLang="ja-JP" sz="1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000" kern="100" dirty="0" err="1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JARI</a:t>
            </a:r>
            <a:r>
              <a:rPr lang="ja-JP" altLang="ja-JP" sz="1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三石</a:t>
            </a:r>
            <a:endParaRPr lang="en-US" altLang="ja-JP" sz="1000" kern="1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altLang="ja-JP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2023.3.29</a:t>
            </a:r>
            <a:r>
              <a:rPr lang="ja-JP" altLang="en-US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修正</a:t>
            </a:r>
            <a:endParaRPr lang="en-US" altLang="ja-JP" sz="1000" kern="1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altLang="ja-JP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2023.6.13</a:t>
            </a:r>
            <a:r>
              <a:rPr lang="ja-JP" altLang="en-US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修正</a:t>
            </a:r>
            <a:endParaRPr lang="en-US" altLang="ja-JP" sz="1000" kern="100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altLang="ja-JP" sz="10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2023.10.16</a:t>
            </a:r>
            <a:r>
              <a:rPr lang="ja-JP" altLang="en-US" sz="1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修正</a:t>
            </a:r>
            <a:r>
              <a:rPr lang="ja-JP" altLang="ja-JP" sz="1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lang="ja-JP" altLang="ja-JP" sz="10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 flipH="1">
            <a:off x="4430826" y="585136"/>
            <a:ext cx="418861" cy="977257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17"/>
          <p:cNvSpPr txBox="1"/>
          <p:nvPr/>
        </p:nvSpPr>
        <p:spPr>
          <a:xfrm>
            <a:off x="4090386" y="346026"/>
            <a:ext cx="3570414" cy="23812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2022IPCC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次報告書の起点（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2019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年）、排出量：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1212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テキスト ボックス 10"/>
          <p:cNvSpPr txBox="1"/>
          <p:nvPr/>
        </p:nvSpPr>
        <p:spPr>
          <a:xfrm>
            <a:off x="2846507" y="3672648"/>
            <a:ext cx="3108083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2035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排出削減量（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2019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年比）：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60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8" name="テキスト ボックス 10"/>
          <p:cNvSpPr txBox="1"/>
          <p:nvPr/>
        </p:nvSpPr>
        <p:spPr>
          <a:xfrm>
            <a:off x="195364" y="5949373"/>
            <a:ext cx="8753271" cy="89273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IPCC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次報告書によると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排出削減を現状よりもさらに加速しないと、人類の力で回復できる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1.5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℃を超えてしまう非常に深刻な状態になってしまっている。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2035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年以降については直線的な関係になっていない。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2040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年以降の目標ラインは不明）</a:t>
            </a:r>
            <a:endParaRPr kumimoji="1" lang="en-US" altLang="ja-JP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年後の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2025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年にマイナスに転じないと産業革命以降の温度上昇は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1.5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℃以上になり、人類の力で回復できるレベルを超える。</a:t>
            </a:r>
            <a:endParaRPr kumimoji="1" lang="en-US" altLang="ja-JP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⇒人類による地球環境の回復は、ほぼ実現不可能に近くなっている</a:t>
            </a:r>
            <a:endParaRPr kumimoji="1" lang="ja-JP" altLang="en-US" sz="1100" b="1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テキスト ボックス 10"/>
          <p:cNvSpPr txBox="1"/>
          <p:nvPr/>
        </p:nvSpPr>
        <p:spPr>
          <a:xfrm>
            <a:off x="3236182" y="4108586"/>
            <a:ext cx="3308556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2040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排出削減量（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2019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年比）：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69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en-US" altLang="ja-JP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2040</a:t>
            </a:r>
            <a:r>
              <a:rPr kumimoji="1" lang="ja-JP" altLang="en-US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年削減目標は現状維持になり数値に疑問）</a:t>
            </a:r>
            <a:endParaRPr kumimoji="1" lang="ja-JP" altLang="en-US" sz="1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1" name="直線矢印コネクタ 40"/>
          <p:cNvCxnSpPr/>
          <p:nvPr/>
        </p:nvCxnSpPr>
        <p:spPr>
          <a:xfrm>
            <a:off x="5747884" y="3944909"/>
            <a:ext cx="513921" cy="139070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>
            <a:off x="6323865" y="4339234"/>
            <a:ext cx="563318" cy="135489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17"/>
          <p:cNvSpPr txBox="1"/>
          <p:nvPr/>
        </p:nvSpPr>
        <p:spPr>
          <a:xfrm>
            <a:off x="96499" y="51303"/>
            <a:ext cx="6584318" cy="2381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IPCC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次報告書の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排出削減目標の数字で日本のラインを引き直した図（参考）</a:t>
            </a:r>
            <a:endParaRPr kumimoji="1" lang="ja-JP" altLang="en-US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H="1">
            <a:off x="5747885" y="2539791"/>
            <a:ext cx="513919" cy="775920"/>
          </a:xfrm>
          <a:prstGeom prst="straightConnector1">
            <a:avLst/>
          </a:prstGeom>
          <a:ln w="15875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17"/>
          <p:cNvSpPr txBox="1"/>
          <p:nvPr/>
        </p:nvSpPr>
        <p:spPr>
          <a:xfrm>
            <a:off x="6261805" y="1636054"/>
            <a:ext cx="2610142" cy="903737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0" rIns="36000" bIns="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つくば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3E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フォーラム発足時（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2007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年）に出された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2030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50%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削減という目標とほぼ一致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つくば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3E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フォーラムの目標（予測）は正しかった、が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3" name="テキスト ボックス 10"/>
          <p:cNvSpPr txBox="1"/>
          <p:nvPr/>
        </p:nvSpPr>
        <p:spPr>
          <a:xfrm>
            <a:off x="2577470" y="604000"/>
            <a:ext cx="720971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2007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4" name="テキスト ボックス 17"/>
          <p:cNvSpPr txBox="1"/>
          <p:nvPr/>
        </p:nvSpPr>
        <p:spPr>
          <a:xfrm>
            <a:off x="2587931" y="1570025"/>
            <a:ext cx="1142626" cy="30930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 smtClean="0">
                <a:solidFill>
                  <a:schemeClr val="accent1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新型コロナによる経済低迷の影響</a:t>
            </a:r>
            <a:endParaRPr kumimoji="1" lang="ja-JP" altLang="en-US" sz="1100" dirty="0">
              <a:solidFill>
                <a:schemeClr val="accent1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3650400" y="1718916"/>
            <a:ext cx="805419" cy="91882"/>
          </a:xfrm>
          <a:prstGeom prst="straightConnector1">
            <a:avLst/>
          </a:prstGeom>
          <a:ln w="15875">
            <a:solidFill>
              <a:schemeClr val="accent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10"/>
          <p:cNvSpPr txBox="1"/>
          <p:nvPr/>
        </p:nvSpPr>
        <p:spPr>
          <a:xfrm>
            <a:off x="7902089" y="4641545"/>
            <a:ext cx="2813733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●地球規模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2050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排出削減量（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2019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年比）：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84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7" name="テキスト ボックス 10"/>
          <p:cNvSpPr txBox="1"/>
          <p:nvPr/>
        </p:nvSpPr>
        <p:spPr>
          <a:xfrm>
            <a:off x="7434813" y="5328935"/>
            <a:ext cx="1478919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●先進国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2040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年に近い時期に</a:t>
            </a:r>
            <a:r>
              <a:rPr kumimoji="1" lang="en-US" altLang="ja-JP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CN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4400548" y="1636054"/>
            <a:ext cx="3260252" cy="4102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6323865" y="4108586"/>
            <a:ext cx="1840883" cy="1017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10"/>
          <p:cNvSpPr txBox="1"/>
          <p:nvPr/>
        </p:nvSpPr>
        <p:spPr>
          <a:xfrm>
            <a:off x="7637414" y="4020686"/>
            <a:ext cx="2450651" cy="35437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GHG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大領放出の中国、インドは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IPCC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報告書では先進国のライン？</a:t>
            </a:r>
            <a:endParaRPr kumimoji="1" lang="en-US" altLang="ja-JP" sz="11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地球規模</a:t>
            </a:r>
            <a:r>
              <a:rPr kumimoji="1" lang="ja-JP" altLang="en-US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のライン？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1" name="テキスト ボックス 17"/>
          <p:cNvSpPr txBox="1"/>
          <p:nvPr/>
        </p:nvSpPr>
        <p:spPr>
          <a:xfrm>
            <a:off x="4848653" y="1086201"/>
            <a:ext cx="1142626" cy="30930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 smtClean="0">
                <a:solidFill>
                  <a:schemeClr val="accent1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コロナ禍で増加に転じている</a:t>
            </a:r>
            <a:endParaRPr kumimoji="1" lang="ja-JP" altLang="en-US" sz="1100" dirty="0">
              <a:solidFill>
                <a:schemeClr val="accent1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2" name="直線矢印コネクタ 51"/>
          <p:cNvCxnSpPr/>
          <p:nvPr/>
        </p:nvCxnSpPr>
        <p:spPr>
          <a:xfrm flipH="1">
            <a:off x="4660062" y="1408947"/>
            <a:ext cx="188592" cy="310333"/>
          </a:xfrm>
          <a:prstGeom prst="straightConnector1">
            <a:avLst/>
          </a:prstGeom>
          <a:ln w="15875">
            <a:solidFill>
              <a:schemeClr val="accent1">
                <a:lumMod val="75000"/>
              </a:schemeClr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17"/>
          <p:cNvSpPr txBox="1"/>
          <p:nvPr/>
        </p:nvSpPr>
        <p:spPr>
          <a:xfrm>
            <a:off x="96499" y="4227299"/>
            <a:ext cx="2563611" cy="494848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0" rIns="36000" bIns="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京都議定書（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COP3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1997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2005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年発効</a:t>
            </a:r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2008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年から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年間で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1990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年比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5%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排出削減）</a:t>
            </a:r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/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日本：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1275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1990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年）から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6%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削減</a:t>
            </a:r>
            <a:endParaRPr kumimoji="1" lang="ja-JP" altLang="en-US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0" name="テキスト ボックス 17"/>
          <p:cNvSpPr txBox="1"/>
          <p:nvPr/>
        </p:nvSpPr>
        <p:spPr>
          <a:xfrm>
            <a:off x="116484" y="770440"/>
            <a:ext cx="1261820" cy="502592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b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京都議定書の基準年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1990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年の排出量：</a:t>
            </a:r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1275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438307" y="1021736"/>
            <a:ext cx="831949" cy="219118"/>
          </a:xfrm>
          <a:prstGeom prst="straightConnector1">
            <a:avLst/>
          </a:prstGeom>
          <a:ln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10"/>
          <p:cNvSpPr txBox="1"/>
          <p:nvPr/>
        </p:nvSpPr>
        <p:spPr>
          <a:xfrm>
            <a:off x="3317605" y="580247"/>
            <a:ext cx="720971" cy="44864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2013</a:t>
            </a:r>
            <a:r>
              <a:rPr kumimoji="1" lang="ja-JP" altLang="en-US" sz="11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</a:t>
            </a:r>
            <a:endParaRPr kumimoji="1" lang="ja-JP" altLang="en-US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21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485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JARI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Administrator</cp:lastModifiedBy>
  <cp:revision>69</cp:revision>
  <dcterms:created xsi:type="dcterms:W3CDTF">2022-01-11T23:56:57Z</dcterms:created>
  <dcterms:modified xsi:type="dcterms:W3CDTF">2023-11-29T00:37:53Z</dcterms:modified>
</cp:coreProperties>
</file>