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62" r:id="rId4"/>
    <p:sldId id="261" r:id="rId5"/>
    <p:sldId id="263" r:id="rId6"/>
    <p:sldId id="264" r:id="rId7"/>
    <p:sldId id="265" r:id="rId8"/>
    <p:sldId id="266" r:id="rId9"/>
    <p:sldId id="278" r:id="rId10"/>
    <p:sldId id="267" r:id="rId11"/>
    <p:sldId id="268" r:id="rId12"/>
    <p:sldId id="270" r:id="rId13"/>
    <p:sldId id="269" r:id="rId14"/>
    <p:sldId id="271" r:id="rId15"/>
    <p:sldId id="276" r:id="rId16"/>
    <p:sldId id="272" r:id="rId17"/>
    <p:sldId id="279" r:id="rId18"/>
    <p:sldId id="280" r:id="rId19"/>
    <p:sldId id="273" r:id="rId20"/>
    <p:sldId id="275" r:id="rId21"/>
    <p:sldId id="277" r:id="rId22"/>
    <p:sldId id="281" r:id="rId23"/>
    <p:sldId id="282" r:id="rId24"/>
    <p:sldId id="257" r:id="rId25"/>
    <p:sldId id="283" r:id="rId26"/>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000FF"/>
    <a:srgbClr val="66C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05" autoAdjust="0"/>
  </p:normalViewPr>
  <p:slideViewPr>
    <p:cSldViewPr>
      <p:cViewPr varScale="1">
        <p:scale>
          <a:sx n="112" d="100"/>
          <a:sy n="112" d="100"/>
        </p:scale>
        <p:origin x="9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mituisi\Desktop\&#20107;&#26989;&#35336;&#30011;&#20316;&#12426;&#30452;&#12375;\GHG&#25490;&#20986;&#37327;&#25512;&#31227;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7557704392979E-2"/>
          <c:y val="2.5960483703331604E-2"/>
          <c:w val="0.89118954808866713"/>
          <c:h val="0.87091380136449015"/>
        </c:manualLayout>
      </c:layout>
      <c:scatterChart>
        <c:scatterStyle val="lineMarker"/>
        <c:varyColors val="0"/>
        <c:ser>
          <c:idx val="0"/>
          <c:order val="0"/>
          <c:tx>
            <c:strRef>
              <c:f>Sheet1!$C$3</c:f>
              <c:strCache>
                <c:ptCount val="1"/>
                <c:pt idx="0">
                  <c:v>量</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Pt>
            <c:idx val="12"/>
            <c:marker>
              <c:symbol val="circle"/>
              <c:size val="9"/>
              <c:spPr>
                <a:solidFill>
                  <a:schemeClr val="accent6">
                    <a:lumMod val="75000"/>
                  </a:schemeClr>
                </a:solidFill>
                <a:ln w="9525">
                  <a:solidFill>
                    <a:schemeClr val="accent1"/>
                  </a:solidFill>
                </a:ln>
                <a:effectLst/>
              </c:spPr>
            </c:marker>
            <c:bubble3D val="0"/>
            <c:extLst>
              <c:ext xmlns:c16="http://schemas.microsoft.com/office/drawing/2014/chart" uri="{C3380CC4-5D6E-409C-BE32-E72D297353CC}">
                <c16:uniqueId val="{00000000-AB39-4D9F-87DA-9A2AEFC2B1D3}"/>
              </c:ext>
            </c:extLst>
          </c:dPt>
          <c:dPt>
            <c:idx val="17"/>
            <c:marker>
              <c:symbol val="circle"/>
              <c:size val="5"/>
              <c:spPr>
                <a:solidFill>
                  <a:schemeClr val="accent1"/>
                </a:solidFill>
                <a:ln w="9525">
                  <a:solidFill>
                    <a:srgbClr val="00B0F0"/>
                  </a:solidFill>
                </a:ln>
                <a:effectLst/>
              </c:spPr>
            </c:marker>
            <c:bubble3D val="0"/>
            <c:extLst>
              <c:ext xmlns:c16="http://schemas.microsoft.com/office/drawing/2014/chart" uri="{C3380CC4-5D6E-409C-BE32-E72D297353CC}">
                <c16:uniqueId val="{00000001-AB39-4D9F-87DA-9A2AEFC2B1D3}"/>
              </c:ext>
            </c:extLst>
          </c:dPt>
          <c:dPt>
            <c:idx val="18"/>
            <c:marker>
              <c:symbol val="circle"/>
              <c:size val="10"/>
              <c:spPr>
                <a:solidFill>
                  <a:schemeClr val="accent1"/>
                </a:solidFill>
                <a:ln w="9525">
                  <a:solidFill>
                    <a:schemeClr val="accent1"/>
                  </a:solidFill>
                </a:ln>
                <a:effectLst/>
              </c:spPr>
            </c:marker>
            <c:bubble3D val="0"/>
            <c:extLst>
              <c:ext xmlns:c16="http://schemas.microsoft.com/office/drawing/2014/chart" uri="{C3380CC4-5D6E-409C-BE32-E72D297353CC}">
                <c16:uniqueId val="{00000002-AB39-4D9F-87DA-9A2AEFC2B1D3}"/>
              </c:ext>
            </c:extLst>
          </c:dPt>
          <c:dPt>
            <c:idx val="23"/>
            <c:marker>
              <c:symbol val="circle"/>
              <c:size val="5"/>
              <c:spPr>
                <a:solidFill>
                  <a:srgbClr val="00B0F0"/>
                </a:solidFill>
                <a:ln w="12700">
                  <a:solidFill>
                    <a:srgbClr val="00B0F0"/>
                  </a:solidFill>
                </a:ln>
                <a:effectLst/>
              </c:spPr>
            </c:marker>
            <c:bubble3D val="0"/>
            <c:extLst>
              <c:ext xmlns:c16="http://schemas.microsoft.com/office/drawing/2014/chart" uri="{C3380CC4-5D6E-409C-BE32-E72D297353CC}">
                <c16:uniqueId val="{00000003-AB39-4D9F-87DA-9A2AEFC2B1D3}"/>
              </c:ext>
            </c:extLst>
          </c:dPt>
          <c:dPt>
            <c:idx val="24"/>
            <c:marker>
              <c:symbol val="circle"/>
              <c:size val="10"/>
              <c:spPr>
                <a:solidFill>
                  <a:srgbClr val="FF0000"/>
                </a:solidFill>
                <a:ln w="9525">
                  <a:solidFill>
                    <a:srgbClr val="FF0000"/>
                  </a:solidFill>
                </a:ln>
                <a:effectLst/>
              </c:spPr>
            </c:marker>
            <c:bubble3D val="0"/>
            <c:extLst>
              <c:ext xmlns:c16="http://schemas.microsoft.com/office/drawing/2014/chart" uri="{C3380CC4-5D6E-409C-BE32-E72D297353CC}">
                <c16:uniqueId val="{00000004-AB39-4D9F-87DA-9A2AEFC2B1D3}"/>
              </c:ext>
            </c:extLst>
          </c:dPt>
          <c:dPt>
            <c:idx val="28"/>
            <c:marker>
              <c:symbol val="circle"/>
              <c:size val="5"/>
              <c:spPr>
                <a:solidFill>
                  <a:schemeClr val="accent1">
                    <a:lumMod val="75000"/>
                  </a:schemeClr>
                </a:solidFill>
                <a:ln w="9525">
                  <a:solidFill>
                    <a:schemeClr val="accent1">
                      <a:lumMod val="75000"/>
                    </a:schemeClr>
                  </a:solidFill>
                </a:ln>
                <a:effectLst/>
              </c:spPr>
            </c:marker>
            <c:bubble3D val="0"/>
            <c:spPr>
              <a:ln w="19050" cap="rnd">
                <a:solidFill>
                  <a:schemeClr val="accent1"/>
                </a:solidFill>
                <a:prstDash val="sysDash"/>
                <a:round/>
              </a:ln>
              <a:effectLst/>
            </c:spPr>
            <c:extLst>
              <c:ext xmlns:c16="http://schemas.microsoft.com/office/drawing/2014/chart" uri="{C3380CC4-5D6E-409C-BE32-E72D297353CC}">
                <c16:uniqueId val="{00000006-AB39-4D9F-87DA-9A2AEFC2B1D3}"/>
              </c:ext>
            </c:extLst>
          </c:dPt>
          <c:dPt>
            <c:idx val="31"/>
            <c:marker>
              <c:symbol val="circle"/>
              <c:size val="9"/>
              <c:spPr>
                <a:solidFill>
                  <a:schemeClr val="accent6">
                    <a:lumMod val="75000"/>
                  </a:schemeClr>
                </a:solidFill>
                <a:ln w="9525">
                  <a:solidFill>
                    <a:schemeClr val="accent6">
                      <a:lumMod val="75000"/>
                    </a:schemeClr>
                  </a:solidFill>
                </a:ln>
                <a:effectLst/>
              </c:spPr>
            </c:marker>
            <c:bubble3D val="0"/>
            <c:spPr>
              <a:ln w="12700" cap="rnd">
                <a:solidFill>
                  <a:schemeClr val="accent6">
                    <a:lumMod val="75000"/>
                  </a:schemeClr>
                </a:solidFill>
                <a:round/>
              </a:ln>
              <a:effectLst/>
            </c:spPr>
            <c:extLst>
              <c:ext xmlns:c16="http://schemas.microsoft.com/office/drawing/2014/chart" uri="{C3380CC4-5D6E-409C-BE32-E72D297353CC}">
                <c16:uniqueId val="{00000008-AB39-4D9F-87DA-9A2AEFC2B1D3}"/>
              </c:ext>
            </c:extLst>
          </c:dPt>
          <c:dPt>
            <c:idx val="33"/>
            <c:marker>
              <c:symbol val="diamond"/>
              <c:size val="10"/>
              <c:spPr>
                <a:solidFill>
                  <a:srgbClr val="FF0000"/>
                </a:solidFill>
                <a:ln w="9525">
                  <a:solidFill>
                    <a:schemeClr val="tx1"/>
                  </a:solidFill>
                </a:ln>
                <a:effectLst/>
              </c:spPr>
            </c:marker>
            <c:bubble3D val="0"/>
            <c:spPr>
              <a:ln w="12700" cap="rnd">
                <a:solidFill>
                  <a:srgbClr val="FF0000"/>
                </a:solidFill>
                <a:round/>
              </a:ln>
              <a:effectLst/>
            </c:spPr>
            <c:extLst>
              <c:ext xmlns:c16="http://schemas.microsoft.com/office/drawing/2014/chart" uri="{C3380CC4-5D6E-409C-BE32-E72D297353CC}">
                <c16:uniqueId val="{0000000A-AB39-4D9F-87DA-9A2AEFC2B1D3}"/>
              </c:ext>
            </c:extLst>
          </c:dPt>
          <c:dPt>
            <c:idx val="36"/>
            <c:marker>
              <c:symbol val="none"/>
            </c:marker>
            <c:bubble3D val="0"/>
            <c:extLst>
              <c:ext xmlns:c16="http://schemas.microsoft.com/office/drawing/2014/chart" uri="{C3380CC4-5D6E-409C-BE32-E72D297353CC}">
                <c16:uniqueId val="{0000000B-AB39-4D9F-87DA-9A2AEFC2B1D3}"/>
              </c:ext>
            </c:extLst>
          </c:dPt>
          <c:dPt>
            <c:idx val="37"/>
            <c:marker>
              <c:symbol val="none"/>
            </c:marker>
            <c:bubble3D val="0"/>
            <c:spPr>
              <a:ln w="9525" cap="rnd">
                <a:solidFill>
                  <a:schemeClr val="tx1"/>
                </a:solidFill>
                <a:prstDash val="dash"/>
                <a:round/>
              </a:ln>
              <a:effectLst/>
            </c:spPr>
            <c:extLst>
              <c:ext xmlns:c16="http://schemas.microsoft.com/office/drawing/2014/chart" uri="{C3380CC4-5D6E-409C-BE32-E72D297353CC}">
                <c16:uniqueId val="{0000000D-AB39-4D9F-87DA-9A2AEFC2B1D3}"/>
              </c:ext>
            </c:extLst>
          </c:dPt>
          <c:dPt>
            <c:idx val="38"/>
            <c:marker>
              <c:symbol val="none"/>
            </c:marker>
            <c:bubble3D val="0"/>
            <c:spPr>
              <a:ln w="9525" cap="rnd">
                <a:solidFill>
                  <a:schemeClr val="tx1"/>
                </a:solidFill>
                <a:prstDash val="dash"/>
                <a:round/>
              </a:ln>
              <a:effectLst/>
            </c:spPr>
            <c:extLst>
              <c:ext xmlns:c16="http://schemas.microsoft.com/office/drawing/2014/chart" uri="{C3380CC4-5D6E-409C-BE32-E72D297353CC}">
                <c16:uniqueId val="{0000000F-AB39-4D9F-87DA-9A2AEFC2B1D3}"/>
              </c:ext>
            </c:extLst>
          </c:dPt>
          <c:dPt>
            <c:idx val="40"/>
            <c:marker>
              <c:symbol val="none"/>
            </c:marker>
            <c:bubble3D val="0"/>
            <c:extLst>
              <c:ext xmlns:c16="http://schemas.microsoft.com/office/drawing/2014/chart" uri="{C3380CC4-5D6E-409C-BE32-E72D297353CC}">
                <c16:uniqueId val="{00000010-AB39-4D9F-87DA-9A2AEFC2B1D3}"/>
              </c:ext>
            </c:extLst>
          </c:dPt>
          <c:dPt>
            <c:idx val="41"/>
            <c:marker>
              <c:symbol val="none"/>
            </c:marker>
            <c:bubble3D val="0"/>
            <c:spPr>
              <a:ln w="9525" cap="rnd">
                <a:solidFill>
                  <a:schemeClr val="tx1"/>
                </a:solidFill>
                <a:prstDash val="dash"/>
                <a:round/>
              </a:ln>
              <a:effectLst/>
            </c:spPr>
            <c:extLst>
              <c:ext xmlns:c16="http://schemas.microsoft.com/office/drawing/2014/chart" uri="{C3380CC4-5D6E-409C-BE32-E72D297353CC}">
                <c16:uniqueId val="{00000012-AB39-4D9F-87DA-9A2AEFC2B1D3}"/>
              </c:ext>
            </c:extLst>
          </c:dPt>
          <c:dPt>
            <c:idx val="42"/>
            <c:marker>
              <c:symbol val="none"/>
            </c:marker>
            <c:bubble3D val="0"/>
            <c:spPr>
              <a:ln w="9525" cap="rnd">
                <a:solidFill>
                  <a:schemeClr val="tx1"/>
                </a:solidFill>
                <a:prstDash val="dash"/>
                <a:round/>
              </a:ln>
              <a:effectLst/>
            </c:spPr>
            <c:extLst>
              <c:ext xmlns:c16="http://schemas.microsoft.com/office/drawing/2014/chart" uri="{C3380CC4-5D6E-409C-BE32-E72D297353CC}">
                <c16:uniqueId val="{00000014-AB39-4D9F-87DA-9A2AEFC2B1D3}"/>
              </c:ext>
            </c:extLst>
          </c:dPt>
          <c:dPt>
            <c:idx val="44"/>
            <c:marker>
              <c:symbol val="circle"/>
              <c:size val="10"/>
              <c:spPr>
                <a:solidFill>
                  <a:schemeClr val="accent1"/>
                </a:solidFill>
                <a:ln w="9525">
                  <a:solidFill>
                    <a:schemeClr val="accent1"/>
                  </a:solidFill>
                </a:ln>
                <a:effectLst/>
              </c:spPr>
            </c:marker>
            <c:bubble3D val="0"/>
            <c:spPr>
              <a:ln w="28575" cap="rnd">
                <a:solidFill>
                  <a:srgbClr val="00B050"/>
                </a:solidFill>
                <a:round/>
              </a:ln>
              <a:effectLst/>
            </c:spPr>
            <c:extLst>
              <c:ext xmlns:c16="http://schemas.microsoft.com/office/drawing/2014/chart" uri="{C3380CC4-5D6E-409C-BE32-E72D297353CC}">
                <c16:uniqueId val="{00000016-AB39-4D9F-87DA-9A2AEFC2B1D3}"/>
              </c:ext>
            </c:extLst>
          </c:dPt>
          <c:dPt>
            <c:idx val="45"/>
            <c:marker>
              <c:symbol val="circle"/>
              <c:size val="10"/>
              <c:spPr>
                <a:solidFill>
                  <a:srgbClr val="00B050"/>
                </a:solidFill>
                <a:ln w="9525">
                  <a:solidFill>
                    <a:srgbClr val="00B050"/>
                  </a:solidFill>
                </a:ln>
                <a:effectLst/>
              </c:spPr>
            </c:marker>
            <c:bubble3D val="0"/>
            <c:spPr>
              <a:ln w="34925" cap="rnd">
                <a:solidFill>
                  <a:srgbClr val="00B050"/>
                </a:solidFill>
                <a:round/>
              </a:ln>
              <a:effectLst/>
            </c:spPr>
            <c:extLst>
              <c:ext xmlns:c16="http://schemas.microsoft.com/office/drawing/2014/chart" uri="{C3380CC4-5D6E-409C-BE32-E72D297353CC}">
                <c16:uniqueId val="{00000018-AB39-4D9F-87DA-9A2AEFC2B1D3}"/>
              </c:ext>
            </c:extLst>
          </c:dPt>
          <c:dPt>
            <c:idx val="46"/>
            <c:marker>
              <c:symbol val="none"/>
            </c:marker>
            <c:bubble3D val="0"/>
            <c:spPr>
              <a:ln w="19050" cap="rnd">
                <a:solidFill>
                  <a:srgbClr val="00B050"/>
                </a:solidFill>
                <a:round/>
              </a:ln>
              <a:effectLst/>
            </c:spPr>
            <c:extLst>
              <c:ext xmlns:c16="http://schemas.microsoft.com/office/drawing/2014/chart" uri="{C3380CC4-5D6E-409C-BE32-E72D297353CC}">
                <c16:uniqueId val="{0000001A-AB39-4D9F-87DA-9A2AEFC2B1D3}"/>
              </c:ext>
            </c:extLst>
          </c:dPt>
          <c:dPt>
            <c:idx val="48"/>
            <c:marker>
              <c:symbol val="circle"/>
              <c:size val="9"/>
              <c:spPr>
                <a:solidFill>
                  <a:schemeClr val="accent1"/>
                </a:solidFill>
                <a:ln w="9525">
                  <a:solidFill>
                    <a:schemeClr val="accent1"/>
                  </a:solidFill>
                </a:ln>
                <a:effectLst/>
              </c:spPr>
            </c:marker>
            <c:bubble3D val="0"/>
            <c:extLst>
              <c:ext xmlns:c16="http://schemas.microsoft.com/office/drawing/2014/chart" uri="{C3380CC4-5D6E-409C-BE32-E72D297353CC}">
                <c16:uniqueId val="{0000001B-AB39-4D9F-87DA-9A2AEFC2B1D3}"/>
              </c:ext>
            </c:extLst>
          </c:dPt>
          <c:dPt>
            <c:idx val="49"/>
            <c:marker>
              <c:symbol val="none"/>
            </c:marker>
            <c:bubble3D val="0"/>
            <c:spPr>
              <a:ln w="15875" cap="rnd">
                <a:solidFill>
                  <a:schemeClr val="accent1"/>
                </a:solidFill>
                <a:prstDash val="solid"/>
                <a:round/>
              </a:ln>
              <a:effectLst/>
            </c:spPr>
            <c:extLst>
              <c:ext xmlns:c16="http://schemas.microsoft.com/office/drawing/2014/chart" uri="{C3380CC4-5D6E-409C-BE32-E72D297353CC}">
                <c16:uniqueId val="{0000001D-AB39-4D9F-87DA-9A2AEFC2B1D3}"/>
              </c:ext>
            </c:extLst>
          </c:dPt>
          <c:dPt>
            <c:idx val="50"/>
            <c:marker>
              <c:symbol val="none"/>
            </c:marker>
            <c:bubble3D val="0"/>
            <c:extLst>
              <c:ext xmlns:c16="http://schemas.microsoft.com/office/drawing/2014/chart" uri="{C3380CC4-5D6E-409C-BE32-E72D297353CC}">
                <c16:uniqueId val="{0000001E-AB39-4D9F-87DA-9A2AEFC2B1D3}"/>
              </c:ext>
            </c:extLst>
          </c:dPt>
          <c:dPt>
            <c:idx val="52"/>
            <c:marker>
              <c:symbol val="circle"/>
              <c:size val="7"/>
              <c:spPr>
                <a:solidFill>
                  <a:srgbClr val="FF0000"/>
                </a:solidFill>
                <a:ln w="952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20-AB39-4D9F-87DA-9A2AEFC2B1D3}"/>
              </c:ext>
            </c:extLst>
          </c:dPt>
          <c:dPt>
            <c:idx val="53"/>
            <c:marker>
              <c:symbol val="circle"/>
              <c:size val="10"/>
              <c:spPr>
                <a:solidFill>
                  <a:srgbClr val="FF0000"/>
                </a:solidFill>
                <a:ln w="9525">
                  <a:solidFill>
                    <a:srgbClr val="FF0000"/>
                  </a:solidFill>
                </a:ln>
                <a:effectLst/>
              </c:spPr>
            </c:marker>
            <c:bubble3D val="0"/>
            <c:spPr>
              <a:ln w="31750" cap="rnd">
                <a:solidFill>
                  <a:srgbClr val="FF0000"/>
                </a:solidFill>
                <a:round/>
              </a:ln>
              <a:effectLst/>
            </c:spPr>
            <c:extLst>
              <c:ext xmlns:c16="http://schemas.microsoft.com/office/drawing/2014/chart" uri="{C3380CC4-5D6E-409C-BE32-E72D297353CC}">
                <c16:uniqueId val="{00000022-AB39-4D9F-87DA-9A2AEFC2B1D3}"/>
              </c:ext>
            </c:extLst>
          </c:dPt>
          <c:dPt>
            <c:idx val="54"/>
            <c:marker>
              <c:symbol val="circle"/>
              <c:size val="10"/>
              <c:spPr>
                <a:solidFill>
                  <a:srgbClr val="FF0000"/>
                </a:solidFill>
                <a:ln w="9525">
                  <a:solidFill>
                    <a:srgbClr val="FF0000"/>
                  </a:solidFill>
                </a:ln>
                <a:effectLst/>
              </c:spPr>
            </c:marker>
            <c:bubble3D val="0"/>
            <c:spPr>
              <a:ln w="28575" cap="rnd">
                <a:solidFill>
                  <a:srgbClr val="FF0000"/>
                </a:solidFill>
                <a:round/>
              </a:ln>
              <a:effectLst/>
            </c:spPr>
            <c:extLst>
              <c:ext xmlns:c16="http://schemas.microsoft.com/office/drawing/2014/chart" uri="{C3380CC4-5D6E-409C-BE32-E72D297353CC}">
                <c16:uniqueId val="{00000024-AB39-4D9F-87DA-9A2AEFC2B1D3}"/>
              </c:ext>
            </c:extLst>
          </c:dPt>
          <c:dPt>
            <c:idx val="55"/>
            <c:marker>
              <c:symbol val="none"/>
            </c:marker>
            <c:bubble3D val="0"/>
            <c:spPr>
              <a:ln w="9525" cap="rnd">
                <a:solidFill>
                  <a:schemeClr val="accent2">
                    <a:lumMod val="75000"/>
                  </a:schemeClr>
                </a:solidFill>
                <a:round/>
              </a:ln>
              <a:effectLst/>
            </c:spPr>
            <c:extLst>
              <c:ext xmlns:c16="http://schemas.microsoft.com/office/drawing/2014/chart" uri="{C3380CC4-5D6E-409C-BE32-E72D297353CC}">
                <c16:uniqueId val="{00000026-AB39-4D9F-87DA-9A2AEFC2B1D3}"/>
              </c:ext>
            </c:extLst>
          </c:dPt>
          <c:dPt>
            <c:idx val="56"/>
            <c:marker>
              <c:symbol val="none"/>
            </c:marker>
            <c:bubble3D val="0"/>
            <c:extLst>
              <c:ext xmlns:c16="http://schemas.microsoft.com/office/drawing/2014/chart" uri="{C3380CC4-5D6E-409C-BE32-E72D297353CC}">
                <c16:uniqueId val="{00000027-AB39-4D9F-87DA-9A2AEFC2B1D3}"/>
              </c:ext>
            </c:extLst>
          </c:dPt>
          <c:dPt>
            <c:idx val="57"/>
            <c:marker>
              <c:symbol val="none"/>
            </c:marker>
            <c:bubble3D val="0"/>
            <c:spPr>
              <a:ln w="9525" cap="rnd">
                <a:solidFill>
                  <a:schemeClr val="tx1"/>
                </a:solidFill>
                <a:prstDash val="dash"/>
                <a:round/>
              </a:ln>
              <a:effectLst/>
            </c:spPr>
            <c:extLst>
              <c:ext xmlns:c16="http://schemas.microsoft.com/office/drawing/2014/chart" uri="{C3380CC4-5D6E-409C-BE32-E72D297353CC}">
                <c16:uniqueId val="{00000029-AB39-4D9F-87DA-9A2AEFC2B1D3}"/>
              </c:ext>
            </c:extLst>
          </c:dPt>
          <c:dPt>
            <c:idx val="58"/>
            <c:marker>
              <c:symbol val="none"/>
            </c:marker>
            <c:bubble3D val="0"/>
            <c:spPr>
              <a:ln w="9525" cap="rnd">
                <a:solidFill>
                  <a:schemeClr val="tx1"/>
                </a:solidFill>
                <a:prstDash val="dash"/>
                <a:round/>
              </a:ln>
              <a:effectLst/>
            </c:spPr>
            <c:extLst>
              <c:ext xmlns:c16="http://schemas.microsoft.com/office/drawing/2014/chart" uri="{C3380CC4-5D6E-409C-BE32-E72D297353CC}">
                <c16:uniqueId val="{0000002B-AB39-4D9F-87DA-9A2AEFC2B1D3}"/>
              </c:ext>
            </c:extLst>
          </c:dPt>
          <c:dPt>
            <c:idx val="59"/>
            <c:marker>
              <c:symbol val="none"/>
            </c:marker>
            <c:bubble3D val="0"/>
            <c:spPr>
              <a:ln w="9525" cap="rnd">
                <a:solidFill>
                  <a:srgbClr val="0000FF"/>
                </a:solidFill>
                <a:round/>
              </a:ln>
              <a:effectLst/>
            </c:spPr>
            <c:extLst>
              <c:ext xmlns:c16="http://schemas.microsoft.com/office/drawing/2014/chart" uri="{C3380CC4-5D6E-409C-BE32-E72D297353CC}">
                <c16:uniqueId val="{0000002D-AB39-4D9F-87DA-9A2AEFC2B1D3}"/>
              </c:ext>
            </c:extLst>
          </c:dPt>
          <c:dPt>
            <c:idx val="60"/>
            <c:marker>
              <c:symbol val="none"/>
            </c:marker>
            <c:bubble3D val="0"/>
            <c:spPr>
              <a:ln w="9525" cap="rnd">
                <a:solidFill>
                  <a:schemeClr val="tx1"/>
                </a:solidFill>
                <a:prstDash val="dash"/>
                <a:round/>
              </a:ln>
              <a:effectLst/>
            </c:spPr>
            <c:extLst>
              <c:ext xmlns:c16="http://schemas.microsoft.com/office/drawing/2014/chart" uri="{C3380CC4-5D6E-409C-BE32-E72D297353CC}">
                <c16:uniqueId val="{0000002F-AB39-4D9F-87DA-9A2AEFC2B1D3}"/>
              </c:ext>
            </c:extLst>
          </c:dPt>
          <c:dPt>
            <c:idx val="61"/>
            <c:marker>
              <c:symbol val="none"/>
            </c:marker>
            <c:bubble3D val="0"/>
            <c:spPr>
              <a:ln w="9525" cap="rnd">
                <a:solidFill>
                  <a:schemeClr val="tx1"/>
                </a:solidFill>
                <a:prstDash val="dash"/>
                <a:round/>
              </a:ln>
              <a:effectLst/>
            </c:spPr>
            <c:extLst>
              <c:ext xmlns:c16="http://schemas.microsoft.com/office/drawing/2014/chart" uri="{C3380CC4-5D6E-409C-BE32-E72D297353CC}">
                <c16:uniqueId val="{00000031-AB39-4D9F-87DA-9A2AEFC2B1D3}"/>
              </c:ext>
            </c:extLst>
          </c:dPt>
          <c:dPt>
            <c:idx val="62"/>
            <c:marker>
              <c:symbol val="none"/>
            </c:marker>
            <c:bubble3D val="0"/>
            <c:spPr>
              <a:ln w="34925" cap="rnd">
                <a:solidFill>
                  <a:srgbClr val="FF0000"/>
                </a:solidFill>
                <a:round/>
              </a:ln>
              <a:effectLst/>
            </c:spPr>
            <c:extLst>
              <c:ext xmlns:c16="http://schemas.microsoft.com/office/drawing/2014/chart" uri="{C3380CC4-5D6E-409C-BE32-E72D297353CC}">
                <c16:uniqueId val="{00000033-AB39-4D9F-87DA-9A2AEFC2B1D3}"/>
              </c:ext>
            </c:extLst>
          </c:dPt>
          <c:dPt>
            <c:idx val="63"/>
            <c:marker>
              <c:symbol val="none"/>
            </c:marker>
            <c:bubble3D val="0"/>
            <c:spPr>
              <a:ln w="9525" cap="rnd">
                <a:solidFill>
                  <a:schemeClr val="tx1"/>
                </a:solidFill>
                <a:prstDash val="lgDashDot"/>
                <a:round/>
              </a:ln>
              <a:effectLst/>
            </c:spPr>
            <c:extLst>
              <c:ext xmlns:c16="http://schemas.microsoft.com/office/drawing/2014/chart" uri="{C3380CC4-5D6E-409C-BE32-E72D297353CC}">
                <c16:uniqueId val="{00000035-AB39-4D9F-87DA-9A2AEFC2B1D3}"/>
              </c:ext>
            </c:extLst>
          </c:dPt>
          <c:dPt>
            <c:idx val="64"/>
            <c:marker>
              <c:symbol val="circle"/>
              <c:size val="5"/>
              <c:spPr>
                <a:solidFill>
                  <a:schemeClr val="tx1"/>
                </a:solidFill>
                <a:ln w="9525">
                  <a:solidFill>
                    <a:schemeClr val="tx1"/>
                  </a:solidFill>
                </a:ln>
                <a:effectLst/>
              </c:spPr>
            </c:marker>
            <c:bubble3D val="0"/>
            <c:spPr>
              <a:ln w="9525" cap="rnd">
                <a:solidFill>
                  <a:schemeClr val="tx1"/>
                </a:solidFill>
                <a:prstDash val="lgDashDot"/>
                <a:round/>
              </a:ln>
              <a:effectLst/>
            </c:spPr>
            <c:extLst>
              <c:ext xmlns:c16="http://schemas.microsoft.com/office/drawing/2014/chart" uri="{C3380CC4-5D6E-409C-BE32-E72D297353CC}">
                <c16:uniqueId val="{00000037-AB39-4D9F-87DA-9A2AEFC2B1D3}"/>
              </c:ext>
            </c:extLst>
          </c:dPt>
          <c:dPt>
            <c:idx val="65"/>
            <c:marker>
              <c:symbol val="none"/>
            </c:marker>
            <c:bubble3D val="0"/>
            <c:extLst>
              <c:ext xmlns:c16="http://schemas.microsoft.com/office/drawing/2014/chart" uri="{C3380CC4-5D6E-409C-BE32-E72D297353CC}">
                <c16:uniqueId val="{00000038-AB39-4D9F-87DA-9A2AEFC2B1D3}"/>
              </c:ext>
            </c:extLst>
          </c:dPt>
          <c:dPt>
            <c:idx val="66"/>
            <c:marker>
              <c:symbol val="none"/>
            </c:marker>
            <c:bubble3D val="0"/>
            <c:spPr>
              <a:ln w="9525" cap="rnd">
                <a:solidFill>
                  <a:schemeClr val="tx1"/>
                </a:solidFill>
                <a:prstDash val="lgDashDot"/>
                <a:round/>
              </a:ln>
              <a:effectLst/>
            </c:spPr>
            <c:extLst>
              <c:ext xmlns:c16="http://schemas.microsoft.com/office/drawing/2014/chart" uri="{C3380CC4-5D6E-409C-BE32-E72D297353CC}">
                <c16:uniqueId val="{0000003A-AB39-4D9F-87DA-9A2AEFC2B1D3}"/>
              </c:ext>
            </c:extLst>
          </c:dPt>
          <c:dPt>
            <c:idx val="67"/>
            <c:marker>
              <c:symbol val="circle"/>
              <c:size val="5"/>
              <c:spPr>
                <a:solidFill>
                  <a:schemeClr val="tx1"/>
                </a:solidFill>
                <a:ln w="9525">
                  <a:solidFill>
                    <a:schemeClr val="tx1"/>
                  </a:solidFill>
                </a:ln>
                <a:effectLst/>
              </c:spPr>
            </c:marker>
            <c:bubble3D val="0"/>
            <c:spPr>
              <a:ln w="9525" cap="rnd">
                <a:solidFill>
                  <a:schemeClr val="tx1"/>
                </a:solidFill>
                <a:prstDash val="lgDashDot"/>
                <a:round/>
              </a:ln>
              <a:effectLst/>
            </c:spPr>
            <c:extLst>
              <c:ext xmlns:c16="http://schemas.microsoft.com/office/drawing/2014/chart" uri="{C3380CC4-5D6E-409C-BE32-E72D297353CC}">
                <c16:uniqueId val="{0000003C-AB39-4D9F-87DA-9A2AEFC2B1D3}"/>
              </c:ext>
            </c:extLst>
          </c:dPt>
          <c:dPt>
            <c:idx val="68"/>
            <c:marker>
              <c:symbol val="none"/>
            </c:marker>
            <c:bubble3D val="0"/>
            <c:extLst>
              <c:ext xmlns:c16="http://schemas.microsoft.com/office/drawing/2014/chart" uri="{C3380CC4-5D6E-409C-BE32-E72D297353CC}">
                <c16:uniqueId val="{0000003D-AB39-4D9F-87DA-9A2AEFC2B1D3}"/>
              </c:ext>
            </c:extLst>
          </c:dPt>
          <c:dPt>
            <c:idx val="69"/>
            <c:marker>
              <c:symbol val="none"/>
            </c:marker>
            <c:bubble3D val="0"/>
            <c:spPr>
              <a:ln w="9525" cap="rnd">
                <a:solidFill>
                  <a:schemeClr val="tx1"/>
                </a:solidFill>
                <a:prstDash val="dash"/>
                <a:round/>
              </a:ln>
              <a:effectLst/>
            </c:spPr>
            <c:extLst>
              <c:ext xmlns:c16="http://schemas.microsoft.com/office/drawing/2014/chart" uri="{C3380CC4-5D6E-409C-BE32-E72D297353CC}">
                <c16:uniqueId val="{0000003F-AB39-4D9F-87DA-9A2AEFC2B1D3}"/>
              </c:ext>
            </c:extLst>
          </c:dPt>
          <c:dPt>
            <c:idx val="70"/>
            <c:marker>
              <c:symbol val="none"/>
            </c:marker>
            <c:bubble3D val="0"/>
            <c:spPr>
              <a:ln w="9525" cap="rnd">
                <a:solidFill>
                  <a:schemeClr val="tx1"/>
                </a:solidFill>
                <a:prstDash val="dash"/>
                <a:round/>
              </a:ln>
              <a:effectLst/>
            </c:spPr>
            <c:extLst>
              <c:ext xmlns:c16="http://schemas.microsoft.com/office/drawing/2014/chart" uri="{C3380CC4-5D6E-409C-BE32-E72D297353CC}">
                <c16:uniqueId val="{00000041-AB39-4D9F-87DA-9A2AEFC2B1D3}"/>
              </c:ext>
            </c:extLst>
          </c:dPt>
          <c:dPt>
            <c:idx val="72"/>
            <c:marker>
              <c:symbol val="circle"/>
              <c:size val="5"/>
              <c:spPr>
                <a:solidFill>
                  <a:srgbClr val="0000FF"/>
                </a:solidFill>
                <a:ln w="9525">
                  <a:solidFill>
                    <a:srgbClr val="0000FF"/>
                  </a:solidFill>
                </a:ln>
                <a:effectLst/>
              </c:spPr>
            </c:marker>
            <c:bubble3D val="0"/>
            <c:spPr>
              <a:ln w="19050" cap="rnd">
                <a:solidFill>
                  <a:srgbClr val="0000FF"/>
                </a:solidFill>
                <a:round/>
              </a:ln>
              <a:effectLst/>
            </c:spPr>
            <c:extLst>
              <c:ext xmlns:c16="http://schemas.microsoft.com/office/drawing/2014/chart" uri="{C3380CC4-5D6E-409C-BE32-E72D297353CC}">
                <c16:uniqueId val="{00000043-AB39-4D9F-87DA-9A2AEFC2B1D3}"/>
              </c:ext>
            </c:extLst>
          </c:dPt>
          <c:dPt>
            <c:idx val="73"/>
            <c:marker>
              <c:symbol val="circle"/>
              <c:size val="5"/>
              <c:spPr>
                <a:solidFill>
                  <a:srgbClr val="0000FF"/>
                </a:solidFill>
                <a:ln w="9525">
                  <a:solidFill>
                    <a:srgbClr val="0000FF"/>
                  </a:solidFill>
                </a:ln>
                <a:effectLst/>
              </c:spPr>
            </c:marker>
            <c:bubble3D val="0"/>
            <c:spPr>
              <a:ln w="19050" cap="rnd">
                <a:solidFill>
                  <a:srgbClr val="0000FF"/>
                </a:solidFill>
                <a:round/>
              </a:ln>
              <a:effectLst/>
            </c:spPr>
            <c:extLst>
              <c:ext xmlns:c16="http://schemas.microsoft.com/office/drawing/2014/chart" uri="{C3380CC4-5D6E-409C-BE32-E72D297353CC}">
                <c16:uniqueId val="{00000045-AB39-4D9F-87DA-9A2AEFC2B1D3}"/>
              </c:ext>
            </c:extLst>
          </c:dPt>
          <c:dPt>
            <c:idx val="74"/>
            <c:marker>
              <c:symbol val="circle"/>
              <c:size val="5"/>
              <c:spPr>
                <a:solidFill>
                  <a:srgbClr val="0000FF"/>
                </a:solidFill>
                <a:ln w="9525">
                  <a:solidFill>
                    <a:srgbClr val="0000FF"/>
                  </a:solidFill>
                </a:ln>
                <a:effectLst/>
              </c:spPr>
            </c:marker>
            <c:bubble3D val="0"/>
            <c:spPr>
              <a:ln w="19050" cap="rnd">
                <a:solidFill>
                  <a:srgbClr val="0000FF"/>
                </a:solidFill>
                <a:round/>
              </a:ln>
              <a:effectLst/>
            </c:spPr>
            <c:extLst>
              <c:ext xmlns:c16="http://schemas.microsoft.com/office/drawing/2014/chart" uri="{C3380CC4-5D6E-409C-BE32-E72D297353CC}">
                <c16:uniqueId val="{00000047-AB39-4D9F-87DA-9A2AEFC2B1D3}"/>
              </c:ext>
            </c:extLst>
          </c:dPt>
          <c:dPt>
            <c:idx val="75"/>
            <c:marker>
              <c:symbol val="circle"/>
              <c:size val="5"/>
              <c:spPr>
                <a:solidFill>
                  <a:srgbClr val="0000FF"/>
                </a:solidFill>
                <a:ln w="9525">
                  <a:solidFill>
                    <a:srgbClr val="0000FF"/>
                  </a:solidFill>
                </a:ln>
                <a:effectLst/>
              </c:spPr>
            </c:marker>
            <c:bubble3D val="0"/>
            <c:spPr>
              <a:ln w="19050" cap="rnd">
                <a:solidFill>
                  <a:srgbClr val="0000FF"/>
                </a:solidFill>
                <a:round/>
              </a:ln>
              <a:effectLst/>
            </c:spPr>
            <c:extLst>
              <c:ext xmlns:c16="http://schemas.microsoft.com/office/drawing/2014/chart" uri="{C3380CC4-5D6E-409C-BE32-E72D297353CC}">
                <c16:uniqueId val="{00000049-AB39-4D9F-87DA-9A2AEFC2B1D3}"/>
              </c:ext>
            </c:extLst>
          </c:dPt>
          <c:dPt>
            <c:idx val="76"/>
            <c:marker>
              <c:symbol val="circle"/>
              <c:size val="5"/>
              <c:spPr>
                <a:solidFill>
                  <a:srgbClr val="0000FF"/>
                </a:solidFill>
                <a:ln w="9525">
                  <a:solidFill>
                    <a:srgbClr val="0000FF"/>
                  </a:solidFill>
                </a:ln>
                <a:effectLst/>
              </c:spPr>
            </c:marker>
            <c:bubble3D val="0"/>
            <c:spPr>
              <a:ln w="19050" cap="rnd">
                <a:solidFill>
                  <a:srgbClr val="0000FF"/>
                </a:solidFill>
                <a:round/>
              </a:ln>
              <a:effectLst/>
            </c:spPr>
            <c:extLst>
              <c:ext xmlns:c16="http://schemas.microsoft.com/office/drawing/2014/chart" uri="{C3380CC4-5D6E-409C-BE32-E72D297353CC}">
                <c16:uniqueId val="{0000004B-AB39-4D9F-87DA-9A2AEFC2B1D3}"/>
              </c:ext>
            </c:extLst>
          </c:dPt>
          <c:dPt>
            <c:idx val="77"/>
            <c:marker>
              <c:symbol val="circle"/>
              <c:size val="5"/>
              <c:spPr>
                <a:solidFill>
                  <a:srgbClr val="0000FF"/>
                </a:solidFill>
                <a:ln w="9525">
                  <a:solidFill>
                    <a:srgbClr val="0000FF"/>
                  </a:solidFill>
                </a:ln>
                <a:effectLst/>
              </c:spPr>
            </c:marker>
            <c:bubble3D val="0"/>
            <c:spPr>
              <a:ln w="19050" cap="rnd">
                <a:solidFill>
                  <a:srgbClr val="0000FF"/>
                </a:solidFill>
                <a:round/>
              </a:ln>
              <a:effectLst/>
            </c:spPr>
            <c:extLst>
              <c:ext xmlns:c16="http://schemas.microsoft.com/office/drawing/2014/chart" uri="{C3380CC4-5D6E-409C-BE32-E72D297353CC}">
                <c16:uniqueId val="{0000004D-AB39-4D9F-87DA-9A2AEFC2B1D3}"/>
              </c:ext>
            </c:extLst>
          </c:dPt>
          <c:dPt>
            <c:idx val="78"/>
            <c:marker>
              <c:symbol val="circle"/>
              <c:size val="5"/>
              <c:spPr>
                <a:solidFill>
                  <a:srgbClr val="0000FF"/>
                </a:solidFill>
                <a:ln w="9525">
                  <a:solidFill>
                    <a:srgbClr val="0000FF"/>
                  </a:solidFill>
                </a:ln>
                <a:effectLst/>
              </c:spPr>
            </c:marker>
            <c:bubble3D val="0"/>
            <c:spPr>
              <a:ln w="19050" cap="rnd">
                <a:solidFill>
                  <a:srgbClr val="0000FF"/>
                </a:solidFill>
                <a:round/>
              </a:ln>
              <a:effectLst/>
            </c:spPr>
            <c:extLst>
              <c:ext xmlns:c16="http://schemas.microsoft.com/office/drawing/2014/chart" uri="{C3380CC4-5D6E-409C-BE32-E72D297353CC}">
                <c16:uniqueId val="{0000004F-AB39-4D9F-87DA-9A2AEFC2B1D3}"/>
              </c:ext>
            </c:extLst>
          </c:dPt>
          <c:dPt>
            <c:idx val="79"/>
            <c:marker>
              <c:symbol val="circle"/>
              <c:size val="5"/>
              <c:spPr>
                <a:solidFill>
                  <a:srgbClr val="0000FF"/>
                </a:solidFill>
                <a:ln w="9525">
                  <a:solidFill>
                    <a:srgbClr val="0000FF"/>
                  </a:solidFill>
                </a:ln>
                <a:effectLst/>
              </c:spPr>
            </c:marker>
            <c:bubble3D val="0"/>
            <c:spPr>
              <a:ln w="19050" cap="rnd">
                <a:solidFill>
                  <a:srgbClr val="0000FF"/>
                </a:solidFill>
                <a:round/>
              </a:ln>
              <a:effectLst/>
            </c:spPr>
            <c:extLst>
              <c:ext xmlns:c16="http://schemas.microsoft.com/office/drawing/2014/chart" uri="{C3380CC4-5D6E-409C-BE32-E72D297353CC}">
                <c16:uniqueId val="{00000051-AB39-4D9F-87DA-9A2AEFC2B1D3}"/>
              </c:ext>
            </c:extLst>
          </c:dPt>
          <c:dPt>
            <c:idx val="80"/>
            <c:marker>
              <c:symbol val="circle"/>
              <c:size val="5"/>
              <c:spPr>
                <a:solidFill>
                  <a:srgbClr val="0000FF"/>
                </a:solidFill>
                <a:ln w="9525">
                  <a:solidFill>
                    <a:srgbClr val="0000FF"/>
                  </a:solidFill>
                </a:ln>
                <a:effectLst/>
              </c:spPr>
            </c:marker>
            <c:bubble3D val="0"/>
            <c:spPr>
              <a:ln w="19050" cap="rnd">
                <a:solidFill>
                  <a:srgbClr val="0000FF"/>
                </a:solidFill>
                <a:round/>
              </a:ln>
              <a:effectLst/>
            </c:spPr>
            <c:extLst>
              <c:ext xmlns:c16="http://schemas.microsoft.com/office/drawing/2014/chart" uri="{C3380CC4-5D6E-409C-BE32-E72D297353CC}">
                <c16:uniqueId val="{00000053-AB39-4D9F-87DA-9A2AEFC2B1D3}"/>
              </c:ext>
            </c:extLst>
          </c:dPt>
          <c:xVal>
            <c:numRef>
              <c:f>Sheet1!$B$9:$B$92</c:f>
              <c:numCache>
                <c:formatCode>General</c:formatCode>
                <c:ptCount val="8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pt idx="28">
                  <c:v>2023</c:v>
                </c:pt>
                <c:pt idx="30">
                  <c:v>2007</c:v>
                </c:pt>
                <c:pt idx="31">
                  <c:v>2030</c:v>
                </c:pt>
                <c:pt idx="33">
                  <c:v>2035</c:v>
                </c:pt>
                <c:pt idx="37">
                  <c:v>1990</c:v>
                </c:pt>
                <c:pt idx="38">
                  <c:v>2050</c:v>
                </c:pt>
                <c:pt idx="41">
                  <c:v>1990</c:v>
                </c:pt>
                <c:pt idx="42">
                  <c:v>2050</c:v>
                </c:pt>
                <c:pt idx="44">
                  <c:v>2013</c:v>
                </c:pt>
                <c:pt idx="45">
                  <c:v>2030</c:v>
                </c:pt>
                <c:pt idx="46">
                  <c:v>2050</c:v>
                </c:pt>
                <c:pt idx="48">
                  <c:v>2013</c:v>
                </c:pt>
                <c:pt idx="49">
                  <c:v>2030</c:v>
                </c:pt>
                <c:pt idx="50">
                  <c:v>2050</c:v>
                </c:pt>
                <c:pt idx="52">
                  <c:v>2019</c:v>
                </c:pt>
                <c:pt idx="53">
                  <c:v>2030</c:v>
                </c:pt>
                <c:pt idx="54">
                  <c:v>2035</c:v>
                </c:pt>
                <c:pt idx="55">
                  <c:v>2040</c:v>
                </c:pt>
                <c:pt idx="57">
                  <c:v>1990</c:v>
                </c:pt>
                <c:pt idx="58">
                  <c:v>2050</c:v>
                </c:pt>
                <c:pt idx="60">
                  <c:v>1990</c:v>
                </c:pt>
                <c:pt idx="61">
                  <c:v>2050</c:v>
                </c:pt>
                <c:pt idx="63">
                  <c:v>1990</c:v>
                </c:pt>
                <c:pt idx="64">
                  <c:v>2008</c:v>
                </c:pt>
                <c:pt idx="66">
                  <c:v>1990</c:v>
                </c:pt>
                <c:pt idx="67">
                  <c:v>2012.8</c:v>
                </c:pt>
                <c:pt idx="69">
                  <c:v>2020</c:v>
                </c:pt>
                <c:pt idx="70">
                  <c:v>2035</c:v>
                </c:pt>
                <c:pt idx="72">
                  <c:v>2014</c:v>
                </c:pt>
                <c:pt idx="73">
                  <c:v>2015</c:v>
                </c:pt>
                <c:pt idx="74">
                  <c:v>2016</c:v>
                </c:pt>
                <c:pt idx="75">
                  <c:v>2017</c:v>
                </c:pt>
                <c:pt idx="76">
                  <c:v>2018</c:v>
                </c:pt>
                <c:pt idx="77">
                  <c:v>2019</c:v>
                </c:pt>
                <c:pt idx="78">
                  <c:v>2020</c:v>
                </c:pt>
                <c:pt idx="79">
                  <c:v>2021</c:v>
                </c:pt>
                <c:pt idx="80">
                  <c:v>2022</c:v>
                </c:pt>
              </c:numCache>
            </c:numRef>
          </c:xVal>
          <c:yVal>
            <c:numRef>
              <c:f>Sheet1!$C$9:$C$92</c:f>
              <c:numCache>
                <c:formatCode>General</c:formatCode>
                <c:ptCount val="84"/>
                <c:pt idx="0">
                  <c:v>1379</c:v>
                </c:pt>
                <c:pt idx="1">
                  <c:v>1391</c:v>
                </c:pt>
                <c:pt idx="2">
                  <c:v>1384</c:v>
                </c:pt>
                <c:pt idx="3">
                  <c:v>1335</c:v>
                </c:pt>
                <c:pt idx="4">
                  <c:v>1358</c:v>
                </c:pt>
                <c:pt idx="5">
                  <c:v>1378</c:v>
                </c:pt>
                <c:pt idx="6">
                  <c:v>1352</c:v>
                </c:pt>
                <c:pt idx="7">
                  <c:v>1376</c:v>
                </c:pt>
                <c:pt idx="8">
                  <c:v>1382</c:v>
                </c:pt>
                <c:pt idx="9">
                  <c:v>1374</c:v>
                </c:pt>
                <c:pt idx="10">
                  <c:v>1381</c:v>
                </c:pt>
                <c:pt idx="11">
                  <c:v>1360</c:v>
                </c:pt>
                <c:pt idx="12">
                  <c:v>1395</c:v>
                </c:pt>
                <c:pt idx="13">
                  <c:v>1322</c:v>
                </c:pt>
                <c:pt idx="14">
                  <c:v>1250</c:v>
                </c:pt>
                <c:pt idx="15">
                  <c:v>1303</c:v>
                </c:pt>
                <c:pt idx="16">
                  <c:v>1354</c:v>
                </c:pt>
                <c:pt idx="17">
                  <c:v>1396</c:v>
                </c:pt>
                <c:pt idx="18">
                  <c:v>1408</c:v>
                </c:pt>
                <c:pt idx="19">
                  <c:v>1359</c:v>
                </c:pt>
                <c:pt idx="20">
                  <c:v>1321</c:v>
                </c:pt>
                <c:pt idx="21">
                  <c:v>1304</c:v>
                </c:pt>
                <c:pt idx="22">
                  <c:v>1291</c:v>
                </c:pt>
                <c:pt idx="23">
                  <c:v>1247</c:v>
                </c:pt>
                <c:pt idx="24">
                  <c:v>1212</c:v>
                </c:pt>
                <c:pt idx="25">
                  <c:v>1149</c:v>
                </c:pt>
                <c:pt idx="26">
                  <c:v>1170</c:v>
                </c:pt>
                <c:pt idx="27">
                  <c:v>1135</c:v>
                </c:pt>
                <c:pt idx="28">
                  <c:v>1080.52</c:v>
                </c:pt>
                <c:pt idx="30">
                  <c:v>1395</c:v>
                </c:pt>
                <c:pt idx="31">
                  <c:v>697.5</c:v>
                </c:pt>
                <c:pt idx="33">
                  <c:v>563.20000000000005</c:v>
                </c:pt>
                <c:pt idx="37">
                  <c:v>1408</c:v>
                </c:pt>
                <c:pt idx="38">
                  <c:v>1408</c:v>
                </c:pt>
                <c:pt idx="41">
                  <c:v>760.32</c:v>
                </c:pt>
                <c:pt idx="42">
                  <c:v>760.32</c:v>
                </c:pt>
                <c:pt idx="44">
                  <c:v>1408</c:v>
                </c:pt>
                <c:pt idx="45">
                  <c:v>760</c:v>
                </c:pt>
                <c:pt idx="46">
                  <c:v>0</c:v>
                </c:pt>
                <c:pt idx="48">
                  <c:v>1408</c:v>
                </c:pt>
                <c:pt idx="49">
                  <c:v>1042</c:v>
                </c:pt>
                <c:pt idx="50">
                  <c:v>282</c:v>
                </c:pt>
                <c:pt idx="52">
                  <c:v>1212</c:v>
                </c:pt>
                <c:pt idx="53">
                  <c:v>691</c:v>
                </c:pt>
                <c:pt idx="54">
                  <c:v>485</c:v>
                </c:pt>
                <c:pt idx="55">
                  <c:v>376</c:v>
                </c:pt>
                <c:pt idx="57">
                  <c:v>282</c:v>
                </c:pt>
                <c:pt idx="58">
                  <c:v>282</c:v>
                </c:pt>
                <c:pt idx="60">
                  <c:v>1042</c:v>
                </c:pt>
                <c:pt idx="61">
                  <c:v>1042</c:v>
                </c:pt>
                <c:pt idx="63">
                  <c:v>1275</c:v>
                </c:pt>
                <c:pt idx="64">
                  <c:v>1275</c:v>
                </c:pt>
                <c:pt idx="66">
                  <c:v>1198.5</c:v>
                </c:pt>
                <c:pt idx="67">
                  <c:v>1198.5</c:v>
                </c:pt>
                <c:pt idx="69">
                  <c:v>691</c:v>
                </c:pt>
                <c:pt idx="70">
                  <c:v>691</c:v>
                </c:pt>
                <c:pt idx="72">
                  <c:v>1295</c:v>
                </c:pt>
                <c:pt idx="73">
                  <c:v>1259</c:v>
                </c:pt>
                <c:pt idx="74">
                  <c:v>1242</c:v>
                </c:pt>
                <c:pt idx="75">
                  <c:v>1227</c:v>
                </c:pt>
                <c:pt idx="76">
                  <c:v>1183</c:v>
                </c:pt>
                <c:pt idx="77">
                  <c:v>1152</c:v>
                </c:pt>
                <c:pt idx="78">
                  <c:v>1090</c:v>
                </c:pt>
                <c:pt idx="79">
                  <c:v>1110</c:v>
                </c:pt>
                <c:pt idx="80">
                  <c:v>1085</c:v>
                </c:pt>
              </c:numCache>
            </c:numRef>
          </c:yVal>
          <c:smooth val="0"/>
          <c:extLst>
            <c:ext xmlns:c16="http://schemas.microsoft.com/office/drawing/2014/chart" uri="{C3380CC4-5D6E-409C-BE32-E72D297353CC}">
              <c16:uniqueId val="{00000054-AB39-4D9F-87DA-9A2AEFC2B1D3}"/>
            </c:ext>
          </c:extLst>
        </c:ser>
        <c:dLbls>
          <c:showLegendKey val="0"/>
          <c:showVal val="0"/>
          <c:showCatName val="0"/>
          <c:showSerName val="0"/>
          <c:showPercent val="0"/>
          <c:showBubbleSize val="0"/>
        </c:dLbls>
        <c:axId val="600870024"/>
        <c:axId val="600868056"/>
      </c:scatterChart>
      <c:valAx>
        <c:axId val="600870024"/>
        <c:scaling>
          <c:orientation val="minMax"/>
          <c:max val="2050"/>
          <c:min val="199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ＭＳ 明朝" panose="02020609040205080304" pitchFamily="17" charset="-128"/>
                    <a:ea typeface="ＭＳ 明朝" panose="02020609040205080304" pitchFamily="17" charset="-128"/>
                    <a:cs typeface="+mn-cs"/>
                  </a:defRPr>
                </a:pPr>
                <a:r>
                  <a:rPr lang="ja-JP"/>
                  <a:t>年度</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ＭＳ 明朝" panose="02020609040205080304" pitchFamily="17" charset="-128"/>
                  <a:ea typeface="ＭＳ 明朝" panose="02020609040205080304" pitchFamily="17"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ＭＳ 明朝" panose="02020609040205080304" pitchFamily="17" charset="-128"/>
                <a:ea typeface="ＭＳ 明朝" panose="02020609040205080304" pitchFamily="17" charset="-128"/>
                <a:cs typeface="+mn-cs"/>
              </a:defRPr>
            </a:pPr>
            <a:endParaRPr lang="ja-JP"/>
          </a:p>
        </c:txPr>
        <c:crossAx val="600868056"/>
        <c:crosses val="autoZero"/>
        <c:crossBetween val="midCat"/>
        <c:majorUnit val="5"/>
      </c:valAx>
      <c:valAx>
        <c:axId val="600868056"/>
        <c:scaling>
          <c:orientation val="minMax"/>
          <c:max val="15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ＭＳ 明朝" panose="02020609040205080304" pitchFamily="17" charset="-128"/>
                    <a:ea typeface="ＭＳ 明朝" panose="02020609040205080304" pitchFamily="17" charset="-128"/>
                    <a:cs typeface="+mn-cs"/>
                  </a:defRPr>
                </a:pPr>
                <a:r>
                  <a:rPr lang="ja-JP"/>
                  <a:t>日本の</a:t>
                </a:r>
                <a:r>
                  <a:rPr lang="en-US"/>
                  <a:t>GHG</a:t>
                </a:r>
                <a:r>
                  <a:rPr lang="ja-JP"/>
                  <a:t>排出量</a:t>
                </a:r>
                <a:r>
                  <a:rPr lang="en-US"/>
                  <a:t>[</a:t>
                </a:r>
                <a:r>
                  <a:rPr lang="ja-JP"/>
                  <a:t>百万トン</a:t>
                </a:r>
                <a:r>
                  <a:rPr lang="en-US"/>
                  <a:t>CO2</a:t>
                </a:r>
                <a:r>
                  <a:rPr lang="ja-JP"/>
                  <a:t>換算</a:t>
                </a:r>
                <a:r>
                  <a:rPr lang="en-US"/>
                  <a:t>]</a:t>
                </a:r>
                <a:endParaRPr lang="ja-JP"/>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ＭＳ 明朝" panose="02020609040205080304" pitchFamily="17" charset="-128"/>
                  <a:ea typeface="ＭＳ 明朝" panose="02020609040205080304" pitchFamily="17"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ＭＳ 明朝" panose="02020609040205080304" pitchFamily="17" charset="-128"/>
                <a:ea typeface="ＭＳ 明朝" panose="02020609040205080304" pitchFamily="17" charset="-128"/>
                <a:cs typeface="+mn-cs"/>
              </a:defRPr>
            </a:pPr>
            <a:endParaRPr lang="ja-JP"/>
          </a:p>
        </c:txPr>
        <c:crossAx val="600870024"/>
        <c:crosses val="autoZero"/>
        <c:crossBetween val="midCat"/>
        <c:majorUnit val="25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ＭＳ 明朝" panose="02020609040205080304" pitchFamily="17" charset="-128"/>
          <a:ea typeface="ＭＳ 明朝" panose="02020609040205080304" pitchFamily="17"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2CC64090-0116-C567-27B2-A57C524DC075}"/>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C85B61E7-6806-DEB7-0264-5EF60F0D2F33}"/>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50C0E3B6-3F28-4F95-A7FF-573DFC0FDB58}" type="datetimeFigureOut">
              <a:rPr lang="ja-JP" altLang="en-US"/>
              <a:pPr>
                <a:defRPr/>
              </a:pPr>
              <a:t>2025/1/21</a:t>
            </a:fld>
            <a:endParaRPr lang="ja-JP" altLang="en-US"/>
          </a:p>
        </p:txBody>
      </p:sp>
      <p:sp>
        <p:nvSpPr>
          <p:cNvPr id="4" name="スライド イメージ プレースホルダ 3">
            <a:extLst>
              <a:ext uri="{FF2B5EF4-FFF2-40B4-BE49-F238E27FC236}">
                <a16:creationId xmlns:a16="http://schemas.microsoft.com/office/drawing/2014/main" id="{0B947DD0-5BD4-8AB1-D8EF-6BBEEF636E0C}"/>
              </a:ext>
            </a:extLst>
          </p:cNvPr>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a:extLst>
              <a:ext uri="{FF2B5EF4-FFF2-40B4-BE49-F238E27FC236}">
                <a16:creationId xmlns:a16="http://schemas.microsoft.com/office/drawing/2014/main" id="{8B71F4BF-B81D-9573-D8E4-83CA675DF25A}"/>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9F48CE0D-4D5A-5696-08CD-43B1B0C0293F}"/>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B35869F0-1B6D-69FB-C7B9-0AA63559F106}"/>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8EFD0BA-7756-4F3D-A847-B8422B1E6F7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8EFD0BA-7756-4F3D-A847-B8422B1E6F71}" type="slidenum">
              <a:rPr lang="ja-JP" altLang="en-US" smtClean="0"/>
              <a:pPr>
                <a:defRPr/>
              </a:pPr>
              <a:t>19</a:t>
            </a:fld>
            <a:endParaRPr lang="ja-JP" altLang="en-US"/>
          </a:p>
        </p:txBody>
      </p:sp>
    </p:spTree>
    <p:extLst>
      <p:ext uri="{BB962C8B-B14F-4D97-AF65-F5344CB8AC3E}">
        <p14:creationId xmlns:p14="http://schemas.microsoft.com/office/powerpoint/2010/main" val="1668872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EAB831A9-1EAD-4AAC-06BF-CC76A3459F60}"/>
              </a:ext>
            </a:extLst>
          </p:cNvPr>
          <p:cNvCxnSpPr/>
          <p:nvPr userDrawn="1"/>
        </p:nvCxnSpPr>
        <p:spPr>
          <a:xfrm>
            <a:off x="0" y="6535738"/>
            <a:ext cx="9109075" cy="0"/>
          </a:xfrm>
          <a:prstGeom prst="line">
            <a:avLst/>
          </a:prstGeom>
          <a:ln w="19050">
            <a:solidFill>
              <a:srgbClr val="0070C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 name="直線コネクタ 2">
            <a:extLst>
              <a:ext uri="{FF2B5EF4-FFF2-40B4-BE49-F238E27FC236}">
                <a16:creationId xmlns:a16="http://schemas.microsoft.com/office/drawing/2014/main" id="{0F4767DD-6D5A-4F91-A7C4-33BC77A063FF}"/>
              </a:ext>
            </a:extLst>
          </p:cNvPr>
          <p:cNvCxnSpPr/>
          <p:nvPr userDrawn="1"/>
        </p:nvCxnSpPr>
        <p:spPr>
          <a:xfrm>
            <a:off x="0" y="620713"/>
            <a:ext cx="9144000" cy="0"/>
          </a:xfrm>
          <a:prstGeom prst="line">
            <a:avLst/>
          </a:prstGeom>
          <a:ln w="19050">
            <a:solidFill>
              <a:srgbClr val="0070C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4" name="テキスト ボックス 3">
            <a:extLst>
              <a:ext uri="{FF2B5EF4-FFF2-40B4-BE49-F238E27FC236}">
                <a16:creationId xmlns:a16="http://schemas.microsoft.com/office/drawing/2014/main" id="{CD237799-85EC-B9F8-342A-B136292E16E7}"/>
              </a:ext>
            </a:extLst>
          </p:cNvPr>
          <p:cNvSpPr txBox="1">
            <a:spLocks noChangeArrowheads="1"/>
          </p:cNvSpPr>
          <p:nvPr userDrawn="1"/>
        </p:nvSpPr>
        <p:spPr bwMode="auto">
          <a:xfrm>
            <a:off x="0" y="260350"/>
            <a:ext cx="9109075" cy="369888"/>
          </a:xfrm>
          <a:prstGeom prst="rect">
            <a:avLst/>
          </a:prstGeom>
          <a:no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1200" dirty="0">
                <a:latin typeface="HG丸ｺﾞｼｯｸM-PRO" panose="020F0600000000000000" pitchFamily="50" charset="-128"/>
                <a:ea typeface="HG丸ｺﾞｼｯｸM-PRO" panose="020F0600000000000000" pitchFamily="50" charset="-128"/>
              </a:rPr>
              <a:t>第</a:t>
            </a:r>
            <a:r>
              <a:rPr lang="en-US" altLang="ja-JP" sz="1200" dirty="0">
                <a:latin typeface="HG丸ｺﾞｼｯｸM-PRO" panose="020F0600000000000000" pitchFamily="50" charset="-128"/>
                <a:ea typeface="HG丸ｺﾞｼｯｸM-PRO" panose="020F0600000000000000" pitchFamily="50" charset="-128"/>
              </a:rPr>
              <a:t>17</a:t>
            </a:r>
            <a:r>
              <a:rPr lang="ja-JP" altLang="en-US" sz="1200" dirty="0">
                <a:latin typeface="HG丸ｺﾞｼｯｸM-PRO" panose="020F0600000000000000" pitchFamily="50" charset="-128"/>
                <a:ea typeface="HG丸ｺﾞｼｯｸM-PRO" panose="020F0600000000000000" pitchFamily="50" charset="-128"/>
              </a:rPr>
              <a:t>回 つくば</a:t>
            </a:r>
            <a:r>
              <a:rPr lang="en-US" altLang="ja-JP" sz="1200" dirty="0">
                <a:latin typeface="HG丸ｺﾞｼｯｸM-PRO" panose="020F0600000000000000" pitchFamily="50" charset="-128"/>
                <a:ea typeface="HG丸ｺﾞｼｯｸM-PRO" panose="020F0600000000000000" pitchFamily="50" charset="-128"/>
              </a:rPr>
              <a:t>3E</a:t>
            </a:r>
            <a:r>
              <a:rPr lang="ja-JP" altLang="en-US" sz="1200" dirty="0">
                <a:latin typeface="HG丸ｺﾞｼｯｸM-PRO" panose="020F0600000000000000" pitchFamily="50" charset="-128"/>
                <a:ea typeface="HG丸ｺﾞｼｯｸM-PRO" panose="020F0600000000000000" pitchFamily="50" charset="-128"/>
              </a:rPr>
              <a:t>フォーラム会議　</a:t>
            </a:r>
            <a:r>
              <a:rPr lang="en-US" altLang="ja-JP" sz="1200" dirty="0">
                <a:latin typeface="HG丸ｺﾞｼｯｸM-PRO" panose="020F0600000000000000" pitchFamily="50" charset="-128"/>
                <a:ea typeface="HG丸ｺﾞｼｯｸM-PRO" panose="020F0600000000000000" pitchFamily="50" charset="-128"/>
              </a:rPr>
              <a:t>2025.1.25</a:t>
            </a:r>
            <a:r>
              <a:rPr lang="ja-JP" altLang="en-US" sz="1200" dirty="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a:t>
            </a:r>
            <a:r>
              <a:rPr lang="ja-JP" altLang="en-US" dirty="0">
                <a:solidFill>
                  <a:srgbClr val="333333"/>
                </a:solidFill>
                <a:latin typeface="メイリオ" panose="020B0604030504040204" pitchFamily="50" charset="-128"/>
                <a:ea typeface="メイリオ" panose="020B0604030504040204" pitchFamily="50" charset="-128"/>
              </a:rPr>
              <a:t>カーボンニュートラルのリアルを目指す」</a:t>
            </a:r>
            <a:endParaRPr lang="ja-JP" altLang="en-US" dirty="0">
              <a:latin typeface="HG丸ｺﾞｼｯｸM-PRO" panose="020F0600000000000000" pitchFamily="50" charset="-128"/>
              <a:ea typeface="HG丸ｺﾞｼｯｸM-PRO" panose="020F0600000000000000" pitchFamily="50" charset="-128"/>
            </a:endParaRPr>
          </a:p>
        </p:txBody>
      </p:sp>
      <p:sp>
        <p:nvSpPr>
          <p:cNvPr id="15" name="タイトル 1"/>
          <p:cNvSpPr>
            <a:spLocks noGrp="1"/>
          </p:cNvSpPr>
          <p:nvPr>
            <p:ph type="title" idx="4294967295"/>
          </p:nvPr>
        </p:nvSpPr>
        <p:spPr>
          <a:xfrm>
            <a:off x="0" y="1886276"/>
            <a:ext cx="9144000" cy="861774"/>
          </a:xfrm>
          <a:ln>
            <a:noFill/>
          </a:ln>
        </p:spPr>
        <p:txBody>
          <a:bodyPr>
            <a:spAutoFit/>
          </a:bodyPr>
          <a:lstStyle>
            <a:lvl1pPr>
              <a:lnSpc>
                <a:spcPct val="125000"/>
              </a:lnSpc>
              <a:defRPr sz="4000" baseline="0">
                <a:latin typeface="HGS創英角ｺﾞｼｯｸUB" pitchFamily="50" charset="-128"/>
              </a:defRPr>
            </a:lvl1pPr>
          </a:lstStyle>
          <a:p>
            <a:r>
              <a:rPr lang="ja-JP" altLang="en-US"/>
              <a:t>マスタ タイトルの書式設定</a:t>
            </a:r>
          </a:p>
        </p:txBody>
      </p:sp>
    </p:spTree>
    <p:extLst>
      <p:ext uri="{BB962C8B-B14F-4D97-AF65-F5344CB8AC3E}">
        <p14:creationId xmlns:p14="http://schemas.microsoft.com/office/powerpoint/2010/main" val="168340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スライド">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063FE530-6D19-81E8-C1C9-33FD5D979FF1}"/>
              </a:ext>
            </a:extLst>
          </p:cNvPr>
          <p:cNvCxnSpPr/>
          <p:nvPr userDrawn="1"/>
        </p:nvCxnSpPr>
        <p:spPr>
          <a:xfrm>
            <a:off x="0" y="620713"/>
            <a:ext cx="9144000" cy="0"/>
          </a:xfrm>
          <a:prstGeom prst="line">
            <a:avLst/>
          </a:prstGeom>
          <a:ln w="19050">
            <a:solidFill>
              <a:srgbClr val="0070C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4" name="直線コネクタ 3">
            <a:extLst>
              <a:ext uri="{FF2B5EF4-FFF2-40B4-BE49-F238E27FC236}">
                <a16:creationId xmlns:a16="http://schemas.microsoft.com/office/drawing/2014/main" id="{89C61E9E-F92C-2E80-B171-F07285CBBD36}"/>
              </a:ext>
            </a:extLst>
          </p:cNvPr>
          <p:cNvCxnSpPr/>
          <p:nvPr userDrawn="1"/>
        </p:nvCxnSpPr>
        <p:spPr>
          <a:xfrm>
            <a:off x="0" y="6535738"/>
            <a:ext cx="9109075" cy="0"/>
          </a:xfrm>
          <a:prstGeom prst="line">
            <a:avLst/>
          </a:prstGeom>
          <a:ln w="19050">
            <a:solidFill>
              <a:srgbClr val="0070C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5" name="テキスト ボックス 4">
            <a:extLst>
              <a:ext uri="{FF2B5EF4-FFF2-40B4-BE49-F238E27FC236}">
                <a16:creationId xmlns:a16="http://schemas.microsoft.com/office/drawing/2014/main" id="{D4FF48FD-98C7-33E8-0E57-FAA03121731A}"/>
              </a:ext>
            </a:extLst>
          </p:cNvPr>
          <p:cNvSpPr txBox="1">
            <a:spLocks noChangeArrowheads="1"/>
          </p:cNvSpPr>
          <p:nvPr userDrawn="1"/>
        </p:nvSpPr>
        <p:spPr bwMode="auto">
          <a:xfrm>
            <a:off x="179388" y="6535738"/>
            <a:ext cx="3887787" cy="276225"/>
          </a:xfrm>
          <a:prstGeom prst="rect">
            <a:avLst/>
          </a:prstGeom>
          <a:noFill/>
          <a:ln>
            <a:noFill/>
          </a:ln>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r>
              <a:rPr lang="ja-JP" altLang="en-US" sz="1200" dirty="0">
                <a:latin typeface="HG丸ｺﾞｼｯｸM-PRO" panose="020F0600000000000000" pitchFamily="50" charset="-128"/>
                <a:ea typeface="HG丸ｺﾞｼｯｸM-PRO" panose="020F0600000000000000" pitchFamily="50" charset="-128"/>
              </a:rPr>
              <a:t>つくば</a:t>
            </a:r>
            <a:r>
              <a:rPr lang="en-US" altLang="ja-JP" sz="1200" dirty="0">
                <a:latin typeface="HG丸ｺﾞｼｯｸM-PRO" panose="020F0600000000000000" pitchFamily="50" charset="-128"/>
                <a:ea typeface="HG丸ｺﾞｼｯｸM-PRO" panose="020F0600000000000000" pitchFamily="50" charset="-128"/>
              </a:rPr>
              <a:t>3E</a:t>
            </a:r>
            <a:r>
              <a:rPr lang="ja-JP" altLang="en-US" sz="1200" dirty="0">
                <a:latin typeface="HG丸ｺﾞｼｯｸM-PRO" panose="020F0600000000000000" pitchFamily="50" charset="-128"/>
                <a:ea typeface="HG丸ｺﾞｼｯｸM-PRO" panose="020F0600000000000000" pitchFamily="50" charset="-128"/>
              </a:rPr>
              <a:t>フォーラム会議　</a:t>
            </a:r>
            <a:r>
              <a:rPr lang="en-US" altLang="ja-JP" sz="1200" dirty="0">
                <a:latin typeface="HG丸ｺﾞｼｯｸM-PRO" panose="020F0600000000000000" pitchFamily="50" charset="-128"/>
                <a:ea typeface="HG丸ｺﾞｼｯｸM-PRO" panose="020F0600000000000000" pitchFamily="50" charset="-128"/>
              </a:rPr>
              <a:t>2025.1.25</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6" name="スライド番号プレースホルダ 13">
            <a:extLst>
              <a:ext uri="{FF2B5EF4-FFF2-40B4-BE49-F238E27FC236}">
                <a16:creationId xmlns:a16="http://schemas.microsoft.com/office/drawing/2014/main" id="{483602DA-AC17-67B8-6210-A99729E546F2}"/>
              </a:ext>
            </a:extLst>
          </p:cNvPr>
          <p:cNvSpPr txBox="1">
            <a:spLocks/>
          </p:cNvSpPr>
          <p:nvPr userDrawn="1"/>
        </p:nvSpPr>
        <p:spPr>
          <a:xfrm>
            <a:off x="8712200" y="6624638"/>
            <a:ext cx="431800" cy="187325"/>
          </a:xfrm>
          <a:prstGeom prst="rect">
            <a:avLst/>
          </a:prstGeom>
        </p:spPr>
        <p:txBody>
          <a:bodyPr lIns="0" tIns="0" rIns="36000" bIns="360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fld id="{E1DB6451-550E-4AFD-AF5C-1EFB70ECFE68}" type="slidenum">
              <a:rPr lang="ja-JP" altLang="en-US" sz="1100" smtClean="0">
                <a:cs typeface="Arial" panose="020B0604020202020204" pitchFamily="34" charset="0"/>
              </a:rPr>
              <a:pPr algn="ctr" eaLnBrk="1" hangingPunct="1">
                <a:defRPr/>
              </a:pPr>
              <a:t>‹#›</a:t>
            </a:fld>
            <a:endParaRPr lang="ja-JP" altLang="en-US" sz="1000">
              <a:cs typeface="Arial" panose="020B0604020202020204" pitchFamily="34" charset="0"/>
            </a:endParaRPr>
          </a:p>
        </p:txBody>
      </p:sp>
      <p:sp>
        <p:nvSpPr>
          <p:cNvPr id="2" name="タイトル 1"/>
          <p:cNvSpPr>
            <a:spLocks noGrp="1"/>
          </p:cNvSpPr>
          <p:nvPr>
            <p:ph type="title"/>
          </p:nvPr>
        </p:nvSpPr>
        <p:spPr/>
        <p:txBody>
          <a:bodyPr/>
          <a:lstStyle>
            <a:lvl1pPr>
              <a:defRPr baseline="0">
                <a:latin typeface="HG創英角ｺﾞｼｯｸUB" pitchFamily="49" charset="-128"/>
              </a:defRPr>
            </a:lvl1pPr>
          </a:lstStyle>
          <a:p>
            <a:r>
              <a:rPr lang="ja-JP" altLang="en-US"/>
              <a:t>マスタ タイトルの書式設定</a:t>
            </a:r>
          </a:p>
        </p:txBody>
      </p:sp>
    </p:spTree>
    <p:extLst>
      <p:ext uri="{BB962C8B-B14F-4D97-AF65-F5344CB8AC3E}">
        <p14:creationId xmlns:p14="http://schemas.microsoft.com/office/powerpoint/2010/main" val="283347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DFD67BA-9B8C-6FC6-9F11-88EA1E0F2FBF}"/>
              </a:ext>
            </a:extLst>
          </p:cNvPr>
          <p:cNvCxnSpPr/>
          <p:nvPr userDrawn="1"/>
        </p:nvCxnSpPr>
        <p:spPr>
          <a:xfrm>
            <a:off x="0" y="6410325"/>
            <a:ext cx="9144000" cy="0"/>
          </a:xfrm>
          <a:prstGeom prst="line">
            <a:avLst/>
          </a:prstGeom>
          <a:ln w="34925" cmpd="sng">
            <a:solidFill>
              <a:srgbClr val="0099FF"/>
            </a:soli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54AAEDF0-D27B-E8EC-6131-A5D149A607DD}"/>
              </a:ext>
            </a:extLst>
          </p:cNvPr>
          <p:cNvCxnSpPr/>
          <p:nvPr userDrawn="1"/>
        </p:nvCxnSpPr>
        <p:spPr>
          <a:xfrm>
            <a:off x="0" y="836613"/>
            <a:ext cx="9144000" cy="0"/>
          </a:xfrm>
          <a:prstGeom prst="line">
            <a:avLst/>
          </a:prstGeom>
          <a:ln w="34925" cmpd="sng">
            <a:solidFill>
              <a:srgbClr val="0099FF"/>
            </a:solidFill>
          </a:ln>
        </p:spPr>
        <p:style>
          <a:lnRef idx="1">
            <a:schemeClr val="accent1"/>
          </a:lnRef>
          <a:fillRef idx="0">
            <a:schemeClr val="accent1"/>
          </a:fillRef>
          <a:effectRef idx="0">
            <a:schemeClr val="accent1"/>
          </a:effectRef>
          <a:fontRef idx="minor">
            <a:schemeClr val="tx1"/>
          </a:fontRef>
        </p:style>
      </p:cxnSp>
      <p:sp>
        <p:nvSpPr>
          <p:cNvPr id="4" name="Rectangle 6">
            <a:extLst>
              <a:ext uri="{FF2B5EF4-FFF2-40B4-BE49-F238E27FC236}">
                <a16:creationId xmlns:a16="http://schemas.microsoft.com/office/drawing/2014/main" id="{132A736F-4A49-858D-6F2F-7DEA54C4A716}"/>
              </a:ext>
            </a:extLst>
          </p:cNvPr>
          <p:cNvSpPr>
            <a:spLocks noGrp="1" noChangeArrowheads="1"/>
          </p:cNvSpPr>
          <p:nvPr>
            <p:ph type="sldNum" sz="quarter" idx="10"/>
          </p:nvPr>
        </p:nvSpPr>
        <p:spPr>
          <a:xfrm>
            <a:off x="3348038" y="6381750"/>
            <a:ext cx="2808287" cy="476250"/>
          </a:xfrm>
          <a:prstGeom prst="rect">
            <a:avLst/>
          </a:prstGeom>
        </p:spPr>
        <p:txBody>
          <a:bodyPr vert="horz" wrap="square" lIns="91440" tIns="45720" rIns="91440" bIns="45720" numCol="1" anchor="t" anchorCtr="0" compatLnSpc="1">
            <a:prstTxWarp prst="textNoShape">
              <a:avLst/>
            </a:prstTxWarp>
          </a:bodyPr>
          <a:lstStyle>
            <a:lvl1pPr algn="ctr">
              <a:defRPr/>
            </a:lvl1pPr>
          </a:lstStyle>
          <a:p>
            <a:pPr>
              <a:defRPr/>
            </a:pPr>
            <a:fld id="{373A75B4-CA1A-4585-BC14-9A23F65DF2FF}" type="slidenum">
              <a:rPr lang="en-US" altLang="ja-JP"/>
              <a:pPr>
                <a:defRPr/>
              </a:pPr>
              <a:t>‹#›</a:t>
            </a:fld>
            <a:endParaRPr lang="en-US" altLang="ja-JP"/>
          </a:p>
        </p:txBody>
      </p:sp>
    </p:spTree>
    <p:extLst>
      <p:ext uri="{BB962C8B-B14F-4D97-AF65-F5344CB8AC3E}">
        <p14:creationId xmlns:p14="http://schemas.microsoft.com/office/powerpoint/2010/main" val="175274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29368C-138A-4BE1-B2D8-3C1F636D87D0}" type="datetimeFigureOut">
              <a:rPr kumimoji="1" lang="ja-JP" altLang="en-US" smtClean="0"/>
              <a:t>2025/1/21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65FA90-6D5F-4017-8BCD-8E6DDE09397B}" type="slidenum">
              <a:rPr kumimoji="1" lang="ja-JP" altLang="en-US" smtClean="0"/>
              <a:t>‹#›</a:t>
            </a:fld>
            <a:endParaRPr kumimoji="1" lang="ja-JP" altLang="en-US"/>
          </a:p>
        </p:txBody>
      </p:sp>
    </p:spTree>
    <p:extLst>
      <p:ext uri="{BB962C8B-B14F-4D97-AF65-F5344CB8AC3E}">
        <p14:creationId xmlns:p14="http://schemas.microsoft.com/office/powerpoint/2010/main" val="185054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29368C-138A-4BE1-B2D8-3C1F636D87D0}" type="datetimeFigureOut">
              <a:rPr kumimoji="1" lang="ja-JP" altLang="en-US" smtClean="0"/>
              <a:t>2025/1/21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E65FA90-6D5F-4017-8BCD-8E6DDE09397B}" type="slidenum">
              <a:rPr kumimoji="1" lang="ja-JP" altLang="en-US" smtClean="0"/>
              <a:t>‹#›</a:t>
            </a:fld>
            <a:endParaRPr kumimoji="1" lang="ja-JP" altLang="en-US"/>
          </a:p>
        </p:txBody>
      </p:sp>
    </p:spTree>
    <p:extLst>
      <p:ext uri="{BB962C8B-B14F-4D97-AF65-F5344CB8AC3E}">
        <p14:creationId xmlns:p14="http://schemas.microsoft.com/office/powerpoint/2010/main" val="1963739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BA2A23CD-3BF0-8D39-44D5-F5CBF8BDF223}"/>
              </a:ext>
            </a:extLst>
          </p:cNvPr>
          <p:cNvSpPr>
            <a:spLocks noGrp="1"/>
          </p:cNvSpPr>
          <p:nvPr>
            <p:ph type="title"/>
          </p:nvPr>
        </p:nvSpPr>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Lst>
  <p:hf hdr="0" ftr="0" dt="0"/>
  <p:txStyles>
    <p:titleStyle>
      <a:lvl1pPr algn="ctr" rtl="0" eaLnBrk="0" fontAlgn="base" hangingPunct="0">
        <a:spcBef>
          <a:spcPct val="0"/>
        </a:spcBef>
        <a:spcAft>
          <a:spcPct val="0"/>
        </a:spcAft>
        <a:defRPr kumimoji="1" sz="3600" kern="1200">
          <a:solidFill>
            <a:schemeClr val="tx1"/>
          </a:solidFill>
          <a:latin typeface="Arial" pitchFamily="34" charset="0"/>
          <a:ea typeface="HGS創英角ｺﾞｼｯｸUB" pitchFamily="50" charset="-128"/>
          <a:cs typeface="+mj-cs"/>
        </a:defRPr>
      </a:lvl1pPr>
      <a:lvl2pPr algn="ctr" rtl="0" eaLnBrk="0" fontAlgn="base" hangingPunct="0">
        <a:spcBef>
          <a:spcPct val="0"/>
        </a:spcBef>
        <a:spcAft>
          <a:spcPct val="0"/>
        </a:spcAft>
        <a:defRPr kumimoji="1" sz="3600">
          <a:solidFill>
            <a:schemeClr val="tx1"/>
          </a:solidFill>
          <a:latin typeface="Arial" charset="0"/>
          <a:ea typeface="HGS創英角ｺﾞｼｯｸUB" pitchFamily="50" charset="-128"/>
        </a:defRPr>
      </a:lvl2pPr>
      <a:lvl3pPr algn="ctr" rtl="0" eaLnBrk="0" fontAlgn="base" hangingPunct="0">
        <a:spcBef>
          <a:spcPct val="0"/>
        </a:spcBef>
        <a:spcAft>
          <a:spcPct val="0"/>
        </a:spcAft>
        <a:defRPr kumimoji="1" sz="3600">
          <a:solidFill>
            <a:schemeClr val="tx1"/>
          </a:solidFill>
          <a:latin typeface="Arial" charset="0"/>
          <a:ea typeface="HGS創英角ｺﾞｼｯｸUB" pitchFamily="50" charset="-128"/>
        </a:defRPr>
      </a:lvl3pPr>
      <a:lvl4pPr algn="ctr" rtl="0" eaLnBrk="0" fontAlgn="base" hangingPunct="0">
        <a:spcBef>
          <a:spcPct val="0"/>
        </a:spcBef>
        <a:spcAft>
          <a:spcPct val="0"/>
        </a:spcAft>
        <a:defRPr kumimoji="1" sz="3600">
          <a:solidFill>
            <a:schemeClr val="tx1"/>
          </a:solidFill>
          <a:latin typeface="Arial" charset="0"/>
          <a:ea typeface="HGS創英角ｺﾞｼｯｸUB" pitchFamily="50" charset="-128"/>
        </a:defRPr>
      </a:lvl4pPr>
      <a:lvl5pPr algn="ctr" rtl="0" eaLnBrk="0" fontAlgn="base" hangingPunct="0">
        <a:spcBef>
          <a:spcPct val="0"/>
        </a:spcBef>
        <a:spcAft>
          <a:spcPct val="0"/>
        </a:spcAft>
        <a:defRPr kumimoji="1" sz="3600">
          <a:solidFill>
            <a:schemeClr val="tx1"/>
          </a:solidFill>
          <a:latin typeface="Arial" charset="0"/>
          <a:ea typeface="HGS創英角ｺﾞｼｯｸUB"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ts val="600"/>
        </a:spcBef>
        <a:spcAft>
          <a:spcPct val="0"/>
        </a:spcAft>
        <a:buFont typeface="Arial" panose="020B0604020202020204" pitchFamily="34" charset="0"/>
        <a:buChar char="•"/>
        <a:defRPr kumimoji="1" sz="3200" kern="1200">
          <a:solidFill>
            <a:schemeClr val="tx1"/>
          </a:solidFill>
          <a:latin typeface="Arial" pitchFamily="34" charset="0"/>
          <a:ea typeface="ＭＳ Ｐゴシック" pitchFamily="50" charset="-128"/>
          <a:cs typeface="+mn-cs"/>
        </a:defRPr>
      </a:lvl1pPr>
      <a:lvl2pPr marL="742950" indent="-285750" algn="l" rtl="0" eaLnBrk="0" fontAlgn="base" hangingPunct="0">
        <a:spcBef>
          <a:spcPts val="600"/>
        </a:spcBef>
        <a:spcAft>
          <a:spcPct val="0"/>
        </a:spcAft>
        <a:buFont typeface="Arial" panose="020B0604020202020204" pitchFamily="34" charset="0"/>
        <a:buChar char="–"/>
        <a:defRPr kumimoji="1" sz="2800" kern="1200">
          <a:solidFill>
            <a:schemeClr val="tx1"/>
          </a:solidFill>
          <a:latin typeface="Arial" pitchFamily="34" charset="0"/>
          <a:ea typeface="ＭＳ Ｐゴシック" pitchFamily="50" charset="-128"/>
          <a:cs typeface="+mn-cs"/>
        </a:defRPr>
      </a:lvl2pPr>
      <a:lvl3pPr marL="1143000" indent="-228600" algn="l" rtl="0" eaLnBrk="0" fontAlgn="base" hangingPunct="0">
        <a:spcBef>
          <a:spcPts val="600"/>
        </a:spcBef>
        <a:spcAft>
          <a:spcPct val="0"/>
        </a:spcAft>
        <a:buFont typeface="Arial" panose="020B0604020202020204" pitchFamily="34" charset="0"/>
        <a:buChar char="•"/>
        <a:defRPr kumimoji="1" sz="2400" kern="1200">
          <a:solidFill>
            <a:schemeClr val="tx1"/>
          </a:solidFill>
          <a:latin typeface="Arial" pitchFamily="34" charset="0"/>
          <a:ea typeface="ＭＳ Ｐゴシック" pitchFamily="50" charset="-128"/>
          <a:cs typeface="+mn-cs"/>
        </a:defRPr>
      </a:lvl3pPr>
      <a:lvl4pPr marL="1600200" indent="-228600" algn="l" rtl="0" eaLnBrk="0" fontAlgn="base" hangingPunct="0">
        <a:spcBef>
          <a:spcPts val="600"/>
        </a:spcBef>
        <a:spcAft>
          <a:spcPct val="0"/>
        </a:spcAft>
        <a:buFont typeface="Arial" panose="020B0604020202020204" pitchFamily="34" charset="0"/>
        <a:buChar char="–"/>
        <a:defRPr kumimoji="1" sz="2000" kern="1200">
          <a:solidFill>
            <a:schemeClr val="tx1"/>
          </a:solidFill>
          <a:latin typeface="Arial" pitchFamily="34" charset="0"/>
          <a:ea typeface="ＭＳ Ｐゴシック" pitchFamily="50" charset="-128"/>
          <a:cs typeface="+mn-cs"/>
        </a:defRPr>
      </a:lvl4pPr>
      <a:lvl5pPr marL="2057400" indent="-228600" algn="l" rtl="0" eaLnBrk="0" fontAlgn="base" hangingPunct="0">
        <a:spcBef>
          <a:spcPts val="600"/>
        </a:spcBef>
        <a:spcAft>
          <a:spcPct val="0"/>
        </a:spcAft>
        <a:buFont typeface="Arial" panose="020B0604020202020204" pitchFamily="34" charset="0"/>
        <a:buChar char="»"/>
        <a:defRPr kumimoji="1" sz="2000" kern="1200">
          <a:solidFill>
            <a:schemeClr val="tx1"/>
          </a:solidFill>
          <a:latin typeface="Arial" pitchFamily="34" charset="0"/>
          <a:ea typeface="ＭＳ Ｐゴシック" pitchFamily="50"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pn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17" Type="http://schemas.openxmlformats.org/officeDocument/2006/relationships/image" Target="../media/image44.png"/><Relationship Id="rId2" Type="http://schemas.openxmlformats.org/officeDocument/2006/relationships/image" Target="../media/image29.jpeg"/><Relationship Id="rId16"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5" Type="http://schemas.openxmlformats.org/officeDocument/2006/relationships/image" Target="../media/image4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52.png"/><Relationship Id="rId18" Type="http://schemas.openxmlformats.org/officeDocument/2006/relationships/image" Target="../media/image53.png"/><Relationship Id="rId3" Type="http://schemas.openxmlformats.org/officeDocument/2006/relationships/image" Target="../media/image32.jpeg"/><Relationship Id="rId7" Type="http://schemas.openxmlformats.org/officeDocument/2006/relationships/image" Target="../media/image49.jpeg"/><Relationship Id="rId12" Type="http://schemas.openxmlformats.org/officeDocument/2006/relationships/image" Target="../media/image51.jpeg"/><Relationship Id="rId17" Type="http://schemas.openxmlformats.org/officeDocument/2006/relationships/image" Target="../media/image33.jpeg"/><Relationship Id="rId2" Type="http://schemas.openxmlformats.org/officeDocument/2006/relationships/image" Target="../media/image46.jpeg"/><Relationship Id="rId16" Type="http://schemas.openxmlformats.org/officeDocument/2006/relationships/image" Target="../media/image29.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42.jpeg"/><Relationship Id="rId5" Type="http://schemas.openxmlformats.org/officeDocument/2006/relationships/image" Target="../media/image35.jpeg"/><Relationship Id="rId15" Type="http://schemas.openxmlformats.org/officeDocument/2006/relationships/image" Target="../media/image30.jpeg"/><Relationship Id="rId10" Type="http://schemas.openxmlformats.org/officeDocument/2006/relationships/image" Target="../media/image43.jpeg"/><Relationship Id="rId19" Type="http://schemas.openxmlformats.org/officeDocument/2006/relationships/image" Target="../media/image45.png"/><Relationship Id="rId4" Type="http://schemas.openxmlformats.org/officeDocument/2006/relationships/image" Target="../media/image47.jpeg"/><Relationship Id="rId9" Type="http://schemas.openxmlformats.org/officeDocument/2006/relationships/image" Target="../media/image50.jpeg"/><Relationship Id="rId1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9.png"/><Relationship Id="rId21" Type="http://schemas.openxmlformats.org/officeDocument/2006/relationships/image" Target="../media/image25.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image" Target="../media/image8.png"/><Relationship Id="rId16" Type="http://schemas.openxmlformats.org/officeDocument/2006/relationships/image" Target="../media/image21.png"/><Relationship Id="rId20" Type="http://schemas.openxmlformats.org/officeDocument/2006/relationships/hyperlink" Target="//upload.wikimedia.org/wikipedia/ja/f/f4/Kouchi_suisou_01.jpg" TargetMode="Externa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oleObject" Target="../embeddings/oleObject1.bin"/><Relationship Id="rId15" Type="http://schemas.openxmlformats.org/officeDocument/2006/relationships/image" Target="../media/image20.jpeg"/><Relationship Id="rId10" Type="http://schemas.openxmlformats.org/officeDocument/2006/relationships/image" Target="../media/image15.jpeg"/><Relationship Id="rId19"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a:extLst>
              <a:ext uri="{FF2B5EF4-FFF2-40B4-BE49-F238E27FC236}">
                <a16:creationId xmlns:a16="http://schemas.microsoft.com/office/drawing/2014/main" id="{C2D89CFA-A863-3022-23A6-A9BA384986F2}"/>
              </a:ext>
            </a:extLst>
          </p:cNvPr>
          <p:cNvSpPr>
            <a:spLocks noGrp="1"/>
          </p:cNvSpPr>
          <p:nvPr>
            <p:ph type="title" idx="4294967295"/>
          </p:nvPr>
        </p:nvSpPr>
        <p:spPr>
          <a:xfrm>
            <a:off x="0" y="1855788"/>
            <a:ext cx="9144000" cy="1323975"/>
          </a:xfrm>
        </p:spPr>
        <p:txBody>
          <a:bodyPr lIns="144000" rIns="144000">
            <a:spAutoFit/>
          </a:bodyPr>
          <a:lstStyle/>
          <a:p>
            <a:pPr eaLnBrk="1" hangingPunct="1"/>
            <a:r>
              <a:rPr lang="ja-JP" altLang="en-US" sz="4000">
                <a:latin typeface="HG創英角ｺﾞｼｯｸUB" panose="020B0909000000000000" pitchFamily="49" charset="-128"/>
                <a:ea typeface="HG創英角ｺﾞｼｯｸUB" panose="020B0909000000000000" pitchFamily="49" charset="-128"/>
              </a:rPr>
              <a:t>脱炭素プラットフォームモデルタウン</a:t>
            </a:r>
            <a:br>
              <a:rPr lang="en-US" altLang="ja-JP" sz="4000">
                <a:latin typeface="HG創英角ｺﾞｼｯｸUB" panose="020B0909000000000000" pitchFamily="49" charset="-128"/>
                <a:ea typeface="HG創英角ｺﾞｼｯｸUB" panose="020B0909000000000000" pitchFamily="49" charset="-128"/>
              </a:rPr>
            </a:br>
            <a:r>
              <a:rPr lang="ja-JP" altLang="en-US" sz="4000">
                <a:latin typeface="HG創英角ｺﾞｼｯｸUB" panose="020B0909000000000000" pitchFamily="49" charset="-128"/>
                <a:ea typeface="HG創英角ｺﾞｼｯｸUB" panose="020B0909000000000000" pitchFamily="49" charset="-128"/>
              </a:rPr>
              <a:t>構築のための基本的考え方</a:t>
            </a:r>
          </a:p>
        </p:txBody>
      </p:sp>
      <p:sp>
        <p:nvSpPr>
          <p:cNvPr id="16" name="タイトル 1">
            <a:extLst>
              <a:ext uri="{FF2B5EF4-FFF2-40B4-BE49-F238E27FC236}">
                <a16:creationId xmlns:a16="http://schemas.microsoft.com/office/drawing/2014/main" id="{AC801C30-4E20-2E9F-F303-DF7E6C4A5641}"/>
              </a:ext>
            </a:extLst>
          </p:cNvPr>
          <p:cNvSpPr txBox="1">
            <a:spLocks/>
          </p:cNvSpPr>
          <p:nvPr/>
        </p:nvSpPr>
        <p:spPr bwMode="auto">
          <a:xfrm>
            <a:off x="0" y="4652963"/>
            <a:ext cx="9144000" cy="1654175"/>
          </a:xfrm>
          <a:prstGeom prst="rect">
            <a:avLst/>
          </a:prstGeom>
          <a:noFill/>
          <a:ln w="9525">
            <a:noFill/>
            <a:miter lim="800000"/>
            <a:headEnd/>
            <a:tailEnd/>
          </a:ln>
        </p:spPr>
        <p:txBody>
          <a:bodyPr anchor="ctr">
            <a:spAutoFit/>
          </a:bodyPr>
          <a:lstStyle/>
          <a:p>
            <a:pPr algn="ctr" eaLnBrk="1" hangingPunct="1">
              <a:lnSpc>
                <a:spcPct val="150000"/>
              </a:lnSpc>
              <a:tabLst>
                <a:tab pos="1527175" algn="l"/>
              </a:tabLst>
              <a:defRPr/>
            </a:pPr>
            <a:r>
              <a:rPr lang="ja-JP" altLang="en-US" sz="2400" dirty="0">
                <a:latin typeface="HG創英角ｺﾞｼｯｸUB" pitchFamily="49" charset="-128"/>
                <a:ea typeface="HG創英角ｺﾞｼｯｸUB" pitchFamily="49" charset="-128"/>
                <a:cs typeface="+mj-cs"/>
              </a:rPr>
              <a:t>次世代エネルギーシステムタスクフォース委員</a:t>
            </a:r>
            <a:endParaRPr lang="en-US" altLang="ja-JP" sz="2400" dirty="0">
              <a:latin typeface="HG創英角ｺﾞｼｯｸUB" pitchFamily="49" charset="-128"/>
              <a:ea typeface="HG創英角ｺﾞｼｯｸUB" pitchFamily="49" charset="-128"/>
              <a:cs typeface="+mj-cs"/>
            </a:endParaRPr>
          </a:p>
          <a:p>
            <a:pPr algn="ctr" eaLnBrk="1" hangingPunct="1">
              <a:lnSpc>
                <a:spcPct val="150000"/>
              </a:lnSpc>
              <a:tabLst>
                <a:tab pos="1527175" algn="l"/>
              </a:tabLst>
              <a:defRPr/>
            </a:pPr>
            <a:r>
              <a:rPr lang="ja-JP" altLang="en-US" sz="2000" dirty="0">
                <a:latin typeface="HG創英角ｺﾞｼｯｸUB" pitchFamily="49" charset="-128"/>
                <a:ea typeface="HG創英角ｺﾞｼｯｸUB" pitchFamily="49" charset="-128"/>
                <a:cs typeface="+mj-cs"/>
              </a:rPr>
              <a:t>（</a:t>
            </a:r>
            <a:r>
              <a:rPr lang="en-US" altLang="ja-JP" sz="2000" dirty="0">
                <a:latin typeface="HG創英角ｺﾞｼｯｸUB" pitchFamily="49" charset="-128"/>
                <a:ea typeface="HG創英角ｺﾞｼｯｸUB" pitchFamily="49" charset="-128"/>
                <a:cs typeface="+mj-cs"/>
              </a:rPr>
              <a:t>(</a:t>
            </a:r>
            <a:r>
              <a:rPr lang="ja-JP" altLang="en-US" sz="2000" dirty="0">
                <a:latin typeface="HG創英角ｺﾞｼｯｸUB" pitchFamily="49" charset="-128"/>
                <a:ea typeface="HG創英角ｺﾞｼｯｸUB" pitchFamily="49" charset="-128"/>
                <a:cs typeface="+mj-cs"/>
              </a:rPr>
              <a:t>一財</a:t>
            </a:r>
            <a:r>
              <a:rPr lang="en-US" altLang="ja-JP" sz="2000" dirty="0">
                <a:latin typeface="HG創英角ｺﾞｼｯｸUB" pitchFamily="49" charset="-128"/>
                <a:ea typeface="HG創英角ｺﾞｼｯｸUB" pitchFamily="49" charset="-128"/>
                <a:cs typeface="+mj-cs"/>
              </a:rPr>
              <a:t>)</a:t>
            </a:r>
            <a:r>
              <a:rPr lang="ja-JP" altLang="en-US" sz="2000" dirty="0">
                <a:latin typeface="HG創英角ｺﾞｼｯｸUB" pitchFamily="49" charset="-128"/>
                <a:ea typeface="HG創英角ｺﾞｼｯｸUB" pitchFamily="49" charset="-128"/>
                <a:cs typeface="+mj-cs"/>
              </a:rPr>
              <a:t>日本自動車研究所）</a:t>
            </a:r>
            <a:br>
              <a:rPr lang="en-US" altLang="ja-JP" sz="2800" dirty="0">
                <a:latin typeface="HG創英角ｺﾞｼｯｸUB" pitchFamily="49" charset="-128"/>
                <a:ea typeface="HG創英角ｺﾞｼｯｸUB" pitchFamily="49" charset="-128"/>
                <a:cs typeface="+mj-cs"/>
              </a:rPr>
            </a:br>
            <a:r>
              <a:rPr lang="ja-JP" altLang="en-US" sz="2800" dirty="0">
                <a:latin typeface="HG創英角ｺﾞｼｯｸUB" pitchFamily="49" charset="-128"/>
                <a:ea typeface="HG創英角ｺﾞｼｯｸUB" pitchFamily="49" charset="-128"/>
                <a:cs typeface="+mj-cs"/>
              </a:rPr>
              <a:t>三石　洋之</a:t>
            </a:r>
          </a:p>
        </p:txBody>
      </p:sp>
      <p:pic>
        <p:nvPicPr>
          <p:cNvPr id="2" name="図 1" descr="QR コード&#10;&#10;自動的に生成された説明">
            <a:extLst>
              <a:ext uri="{FF2B5EF4-FFF2-40B4-BE49-F238E27FC236}">
                <a16:creationId xmlns:a16="http://schemas.microsoft.com/office/drawing/2014/main" id="{E58582BE-7250-0DFF-A738-4175B67B4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5466577"/>
            <a:ext cx="864096" cy="864096"/>
          </a:xfrm>
          <a:prstGeom prst="rect">
            <a:avLst/>
          </a:prstGeom>
        </p:spPr>
      </p:pic>
      <p:sp>
        <p:nvSpPr>
          <p:cNvPr id="3" name="コンテンツ プレースホルダー 2">
            <a:extLst>
              <a:ext uri="{FF2B5EF4-FFF2-40B4-BE49-F238E27FC236}">
                <a16:creationId xmlns:a16="http://schemas.microsoft.com/office/drawing/2014/main" id="{369BCB32-8639-E02D-6597-B58567B24E59}"/>
              </a:ext>
            </a:extLst>
          </p:cNvPr>
          <p:cNvSpPr txBox="1">
            <a:spLocks/>
          </p:cNvSpPr>
          <p:nvPr/>
        </p:nvSpPr>
        <p:spPr>
          <a:xfrm>
            <a:off x="7380312" y="6330673"/>
            <a:ext cx="1728192" cy="194671"/>
          </a:xfrm>
          <a:prstGeom prst="rect">
            <a:avLst/>
          </a:prstGeom>
        </p:spPr>
        <p:txBody>
          <a:bodyPr lIns="0" tIns="0" rIns="0" bIns="0">
            <a:noAutofit/>
          </a:bodyPr>
          <a:lstStyle>
            <a:lvl1pPr marL="342900" indent="-342900" algn="l" defTabSz="914400" rtl="0" eaLnBrk="1" latinLnBrk="0" hangingPunct="1">
              <a:spcBef>
                <a:spcPct val="20000"/>
              </a:spcBef>
              <a:buClrTx/>
              <a:buFont typeface="Wingdings" pitchFamily="2" charset="2"/>
              <a:buChar char="u"/>
              <a:defRPr kumimoji="1" sz="2400" b="1" kern="1200">
                <a:solidFill>
                  <a:schemeClr val="tx1"/>
                </a:solidFill>
                <a:latin typeface="+mn-lt"/>
                <a:ea typeface="+mn-ea"/>
                <a:cs typeface="+mn-cs"/>
              </a:defRPr>
            </a:lvl1pPr>
            <a:lvl2pPr marL="576000" indent="-285750" algn="l" defTabSz="914400" rtl="0" eaLnBrk="1" latinLnBrk="0" hangingPunct="1">
              <a:spcBef>
                <a:spcPct val="20000"/>
              </a:spcBef>
              <a:buClrTx/>
              <a:buFont typeface="Wingdings" pitchFamily="2" charset="2"/>
              <a:buChar char="Ø"/>
              <a:defRPr kumimoji="1" sz="2000" b="1" kern="1200">
                <a:solidFill>
                  <a:schemeClr val="tx1"/>
                </a:solidFill>
                <a:latin typeface="+mn-lt"/>
                <a:ea typeface="+mn-ea"/>
                <a:cs typeface="+mn-cs"/>
              </a:defRPr>
            </a:lvl2pPr>
            <a:lvl3pPr marL="792000" indent="-228600" algn="l" defTabSz="914400" rtl="0" eaLnBrk="1" latinLnBrk="0" hangingPunct="1">
              <a:spcBef>
                <a:spcPct val="20000"/>
              </a:spcBef>
              <a:buClrTx/>
              <a:buFont typeface="Wingdings" pitchFamily="2" charset="2"/>
              <a:buChar char="ü"/>
              <a:defRPr kumimoji="1" sz="1800" b="1" kern="1200">
                <a:solidFill>
                  <a:schemeClr val="tx1"/>
                </a:solidFill>
                <a:latin typeface="+mn-lt"/>
                <a:ea typeface="+mn-ea"/>
                <a:cs typeface="+mn-cs"/>
              </a:defRPr>
            </a:lvl3pPr>
            <a:lvl4pPr marL="1080000" indent="-228600" algn="l" defTabSz="914400" rtl="0" eaLnBrk="1" latinLnBrk="0" hangingPunct="1">
              <a:spcBef>
                <a:spcPct val="20000"/>
              </a:spcBef>
              <a:buClrTx/>
              <a:buFont typeface="Meiryo UI" pitchFamily="50" charset="-128"/>
              <a:buChar char="⁃"/>
              <a:defRPr kumimoji="1"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Wingdings" pitchFamily="2" charset="2"/>
              <a:buNone/>
              <a:defRPr/>
            </a:pPr>
            <a:r>
              <a:rPr lang="ja-JP" altLang="en-US" sz="1200" b="0" dirty="0">
                <a:latin typeface="ＭＳ ゴシック" panose="020B0609070205080204" pitchFamily="49" charset="-128"/>
                <a:ea typeface="ＭＳ ゴシック" panose="020B0609070205080204" pitchFamily="49" charset="-128"/>
              </a:rPr>
              <a:t>次世代ｴﾈﾙｷﾞｰｼｽﾃﾑ</a:t>
            </a:r>
            <a:r>
              <a:rPr lang="en-US" altLang="ja-JP" sz="1200" b="0" dirty="0">
                <a:latin typeface="ＭＳ ゴシック" panose="020B0609070205080204" pitchFamily="49" charset="-128"/>
                <a:ea typeface="ＭＳ ゴシック" panose="020B0609070205080204" pitchFamily="49" charset="-128"/>
              </a:rPr>
              <a:t>TF</a:t>
            </a:r>
            <a:r>
              <a:rPr lang="ja-JP" altLang="en-US" sz="1200" b="0" dirty="0">
                <a:latin typeface="ＭＳ ゴシック" panose="020B0609070205080204" pitchFamily="49" charset="-128"/>
                <a:ea typeface="ＭＳ ゴシック" panose="020B0609070205080204" pitchFamily="49" charset="-128"/>
              </a:rPr>
              <a:t> </a:t>
            </a:r>
            <a:r>
              <a:rPr lang="en-US" altLang="ja-JP" sz="1200" b="0" dirty="0">
                <a:latin typeface="ＭＳ ゴシック" panose="020B0609070205080204" pitchFamily="49" charset="-128"/>
                <a:ea typeface="ＭＳ ゴシック" panose="020B0609070205080204" pitchFamily="49" charset="-128"/>
              </a:rPr>
              <a:t>HP</a:t>
            </a:r>
          </a:p>
          <a:p>
            <a:pPr marL="0" indent="0" fontAlgn="auto">
              <a:spcAft>
                <a:spcPts val="0"/>
              </a:spcAft>
              <a:buFont typeface="Wingdings" pitchFamily="2" charset="2"/>
              <a:buNone/>
              <a:defRPr/>
            </a:pPr>
            <a:endParaRPr lang="en-US" altLang="ja-JP" sz="12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endParaRPr lang="en-US" altLang="ja-JP" sz="12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endParaRPr lang="ja-JP" altLang="en-US" sz="1200" b="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a:extLst>
              <a:ext uri="{FF2B5EF4-FFF2-40B4-BE49-F238E27FC236}">
                <a16:creationId xmlns:a16="http://schemas.microsoft.com/office/drawing/2014/main" id="{2B54E98F-E8ED-EBC5-FAF4-B4E95BBBF701}"/>
              </a:ext>
            </a:extLst>
          </p:cNvPr>
          <p:cNvSpPr>
            <a:spLocks noGrp="1"/>
          </p:cNvSpPr>
          <p:nvPr>
            <p:ph type="title"/>
          </p:nvPr>
        </p:nvSpPr>
        <p:spPr>
          <a:xfrm>
            <a:off x="0" y="0"/>
            <a:ext cx="9144000" cy="641350"/>
          </a:xfrm>
        </p:spPr>
        <p:txBody>
          <a:bodyPr/>
          <a:lstStyle/>
          <a:p>
            <a:r>
              <a:rPr lang="ja-JP" altLang="en-US" dirty="0"/>
              <a:t>豊かな生活と地球環境の調和</a:t>
            </a:r>
          </a:p>
        </p:txBody>
      </p:sp>
      <p:sp>
        <p:nvSpPr>
          <p:cNvPr id="14339" name="テキスト ボックス 1">
            <a:extLst>
              <a:ext uri="{FF2B5EF4-FFF2-40B4-BE49-F238E27FC236}">
                <a16:creationId xmlns:a16="http://schemas.microsoft.com/office/drawing/2014/main" id="{1C0F6736-E216-3618-8929-63CCFE2D9A8C}"/>
              </a:ext>
            </a:extLst>
          </p:cNvPr>
          <p:cNvSpPr txBox="1">
            <a:spLocks noChangeArrowheads="1"/>
          </p:cNvSpPr>
          <p:nvPr/>
        </p:nvSpPr>
        <p:spPr bwMode="auto">
          <a:xfrm>
            <a:off x="104775" y="919163"/>
            <a:ext cx="4292600" cy="24304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400">
                <a:latin typeface="ＭＳ ゴシック" panose="020B0609070205080204" pitchFamily="49" charset="-128"/>
                <a:ea typeface="ＭＳ ゴシック" panose="020B0609070205080204" pitchFamily="49" charset="-128"/>
              </a:rPr>
              <a:t>科学技術イノベーション</a:t>
            </a:r>
            <a:endParaRPr lang="en-US" altLang="ja-JP" sz="2400">
              <a:latin typeface="ＭＳ ゴシック" panose="020B0609070205080204" pitchFamily="49" charset="-128"/>
              <a:ea typeface="ＭＳ ゴシック" panose="020B0609070205080204" pitchFamily="49" charset="-128"/>
            </a:endParaRPr>
          </a:p>
          <a:p>
            <a:pPr algn="ctr"/>
            <a:r>
              <a:rPr lang="en-US" altLang="ja-JP" sz="2400">
                <a:latin typeface="ＭＳ ゴシック" panose="020B0609070205080204" pitchFamily="49" charset="-128"/>
                <a:ea typeface="ＭＳ ゴシック" panose="020B0609070205080204" pitchFamily="49" charset="-128"/>
              </a:rPr>
              <a:t>Society5.0</a:t>
            </a:r>
          </a:p>
          <a:p>
            <a:pPr algn="ctr"/>
            <a:r>
              <a:rPr lang="ja-JP" altLang="en-US" sz="1600" b="1"/>
              <a:t>サイバー空間（仮想空間）とフィジカル空間（現実空間）を高度に融合</a:t>
            </a:r>
            <a:endParaRPr lang="en-US" altLang="ja-JP" sz="1600" b="1"/>
          </a:p>
          <a:p>
            <a:pPr algn="ctr"/>
            <a:r>
              <a:rPr lang="ja-JP" altLang="en-US" sz="1600" b="1"/>
              <a:t>↓</a:t>
            </a:r>
            <a:endParaRPr lang="en-US" altLang="ja-JP" sz="1600" b="1"/>
          </a:p>
          <a:p>
            <a:pPr algn="ctr"/>
            <a:r>
              <a:rPr lang="ja-JP" altLang="en-US" sz="1600" b="1"/>
              <a:t>経済発展と社会的課題の解決を両立</a:t>
            </a:r>
            <a:endParaRPr lang="en-US" altLang="ja-JP" sz="1600" b="1"/>
          </a:p>
          <a:p>
            <a:pPr algn="ctr"/>
            <a:r>
              <a:rPr lang="ja-JP" altLang="en-US" sz="1600" b="1"/>
              <a:t>↓</a:t>
            </a:r>
            <a:endParaRPr lang="en-US" altLang="ja-JP" sz="1600" b="1"/>
          </a:p>
          <a:p>
            <a:pPr algn="ctr"/>
            <a:r>
              <a:rPr lang="ja-JP" altLang="en-US" sz="2400" b="1" u="sng"/>
              <a:t>人間中心の社会へ</a:t>
            </a:r>
            <a:endParaRPr lang="ja-JP" altLang="en-US" sz="2400" u="sng">
              <a:latin typeface="ＭＳ ゴシック" panose="020B0609070205080204" pitchFamily="49" charset="-128"/>
              <a:ea typeface="ＭＳ ゴシック" panose="020B0609070205080204" pitchFamily="49" charset="-128"/>
            </a:endParaRPr>
          </a:p>
        </p:txBody>
      </p:sp>
      <p:sp>
        <p:nvSpPr>
          <p:cNvPr id="14340" name="テキスト ボックス 2">
            <a:extLst>
              <a:ext uri="{FF2B5EF4-FFF2-40B4-BE49-F238E27FC236}">
                <a16:creationId xmlns:a16="http://schemas.microsoft.com/office/drawing/2014/main" id="{43870C5D-CDEB-F637-49DF-7F30775E002F}"/>
              </a:ext>
            </a:extLst>
          </p:cNvPr>
          <p:cNvSpPr txBox="1">
            <a:spLocks noChangeArrowheads="1"/>
          </p:cNvSpPr>
          <p:nvPr/>
        </p:nvSpPr>
        <p:spPr bwMode="auto">
          <a:xfrm>
            <a:off x="5049838" y="919163"/>
            <a:ext cx="3971925" cy="2432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400">
                <a:latin typeface="ＭＳ ゴシック" panose="020B0609070205080204" pitchFamily="49" charset="-128"/>
                <a:ea typeface="ＭＳ ゴシック" panose="020B0609070205080204" pitchFamily="49" charset="-128"/>
              </a:rPr>
              <a:t>地球温暖化対策</a:t>
            </a:r>
            <a:endParaRPr lang="en-US" altLang="ja-JP" sz="2400">
              <a:latin typeface="ＭＳ ゴシック" panose="020B0609070205080204" pitchFamily="49" charset="-128"/>
              <a:ea typeface="ＭＳ ゴシック" panose="020B0609070205080204" pitchFamily="49" charset="-128"/>
            </a:endParaRPr>
          </a:p>
          <a:p>
            <a:pPr algn="ctr"/>
            <a:r>
              <a:rPr lang="en-US" altLang="ja-JP" sz="2400">
                <a:latin typeface="ＭＳ ゴシック" panose="020B0609070205080204" pitchFamily="49" charset="-128"/>
                <a:ea typeface="ＭＳ ゴシック" panose="020B0609070205080204" pitchFamily="49" charset="-128"/>
              </a:rPr>
              <a:t>COP26</a:t>
            </a:r>
          </a:p>
          <a:p>
            <a:pPr algn="ctr"/>
            <a:r>
              <a:rPr lang="ja-JP" altLang="en-US" sz="1600" b="1"/>
              <a:t>産業革命以降の気温上昇：</a:t>
            </a:r>
            <a:r>
              <a:rPr lang="en-US" altLang="ja-JP" sz="1600" b="1"/>
              <a:t>1.5</a:t>
            </a:r>
            <a:r>
              <a:rPr lang="ja-JP" altLang="en-US" sz="1600" b="1"/>
              <a:t>℃に抑える</a:t>
            </a:r>
            <a:endParaRPr lang="en-US" altLang="ja-JP" sz="1600" b="1"/>
          </a:p>
          <a:p>
            <a:pPr algn="ctr"/>
            <a:r>
              <a:rPr lang="ja-JP" altLang="en-US" sz="1600" b="1"/>
              <a:t>↓</a:t>
            </a:r>
            <a:endParaRPr lang="en-US" altLang="ja-JP" sz="1600" b="1"/>
          </a:p>
          <a:p>
            <a:pPr algn="ctr"/>
            <a:r>
              <a:rPr lang="ja-JP" altLang="en-US" sz="1600" b="1"/>
              <a:t>日本：</a:t>
            </a:r>
            <a:r>
              <a:rPr lang="en-US" altLang="ja-JP" sz="1600" b="1"/>
              <a:t>2030</a:t>
            </a:r>
            <a:r>
              <a:rPr lang="ja-JP" altLang="en-US" sz="1600" b="1"/>
              <a:t>年 </a:t>
            </a:r>
            <a:r>
              <a:rPr lang="en-US" altLang="ja-JP" sz="1600" b="1"/>
              <a:t>46</a:t>
            </a:r>
            <a:r>
              <a:rPr lang="ja-JP" altLang="en-US" sz="1600" b="1"/>
              <a:t>％</a:t>
            </a:r>
            <a:r>
              <a:rPr lang="ja-JP" altLang="en-US" sz="1600" b="1" baseline="30000"/>
              <a:t>*</a:t>
            </a:r>
            <a:r>
              <a:rPr lang="en-US" altLang="ja-JP" sz="1600" b="1" baseline="30000"/>
              <a:t>1</a:t>
            </a:r>
            <a:r>
              <a:rPr lang="ja-JP" altLang="en-US" sz="1600" b="1"/>
              <a:t>、</a:t>
            </a:r>
            <a:r>
              <a:rPr lang="en-US" altLang="ja-JP" sz="1600" b="1"/>
              <a:t>2050</a:t>
            </a:r>
            <a:r>
              <a:rPr lang="ja-JP" altLang="en-US" sz="1600" b="1"/>
              <a:t>年 </a:t>
            </a:r>
            <a:r>
              <a:rPr lang="en-US" altLang="ja-JP" sz="1600" b="1"/>
              <a:t>CN</a:t>
            </a:r>
            <a:r>
              <a:rPr lang="en-US" altLang="ja-JP" sz="1600" b="1" baseline="30000"/>
              <a:t> </a:t>
            </a:r>
            <a:r>
              <a:rPr lang="ja-JP" altLang="en-US" sz="1600" b="1" baseline="30000"/>
              <a:t>*</a:t>
            </a:r>
            <a:r>
              <a:rPr lang="en-US" altLang="ja-JP" sz="1600" b="1" baseline="30000"/>
              <a:t>2</a:t>
            </a:r>
            <a:r>
              <a:rPr lang="ja-JP" altLang="en-US" sz="1600" b="1"/>
              <a:t>達成</a:t>
            </a:r>
            <a:endParaRPr lang="en-US" altLang="ja-JP" sz="1600" b="1"/>
          </a:p>
          <a:p>
            <a:pPr algn="ctr"/>
            <a:r>
              <a:rPr lang="ja-JP" altLang="en-US" sz="1600" b="1"/>
              <a:t>↓</a:t>
            </a:r>
            <a:endParaRPr lang="en-US" altLang="ja-JP" sz="1600" b="1"/>
          </a:p>
          <a:p>
            <a:pPr algn="ctr"/>
            <a:endParaRPr lang="en-US" altLang="ja-JP" sz="1600" b="1"/>
          </a:p>
          <a:p>
            <a:pPr algn="ctr"/>
            <a:r>
              <a:rPr lang="ja-JP" altLang="en-US" sz="2400" b="1" u="sng"/>
              <a:t>地球環境の改善</a:t>
            </a:r>
            <a:endParaRPr lang="ja-JP" altLang="en-US" sz="1200" u="sng">
              <a:latin typeface="ＭＳ ゴシック" panose="020B0609070205080204" pitchFamily="49" charset="-128"/>
              <a:ea typeface="ＭＳ ゴシック" panose="020B0609070205080204" pitchFamily="49" charset="-128"/>
            </a:endParaRPr>
          </a:p>
        </p:txBody>
      </p:sp>
      <p:sp>
        <p:nvSpPr>
          <p:cNvPr id="14341" name="テキスト ボックス 3">
            <a:extLst>
              <a:ext uri="{FF2B5EF4-FFF2-40B4-BE49-F238E27FC236}">
                <a16:creationId xmlns:a16="http://schemas.microsoft.com/office/drawing/2014/main" id="{323D1825-0C3E-E613-E269-AD6D4E7E3E40}"/>
              </a:ext>
            </a:extLst>
          </p:cNvPr>
          <p:cNvSpPr txBox="1">
            <a:spLocks noChangeArrowheads="1"/>
          </p:cNvSpPr>
          <p:nvPr/>
        </p:nvSpPr>
        <p:spPr bwMode="auto">
          <a:xfrm>
            <a:off x="0" y="6112915"/>
            <a:ext cx="6699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200" dirty="0">
                <a:latin typeface="ＭＳ ゴシック" panose="020B0609070205080204" pitchFamily="49" charset="-128"/>
                <a:ea typeface="ＭＳ ゴシック" panose="020B0609070205080204" pitchFamily="49" charset="-128"/>
              </a:rPr>
              <a:t>*1 GHG(</a:t>
            </a:r>
            <a:r>
              <a:rPr lang="en-US" altLang="ja-JP" sz="1200" dirty="0" err="1">
                <a:latin typeface="ＭＳ ゴシック" panose="020B0609070205080204" pitchFamily="49" charset="-128"/>
                <a:ea typeface="ＭＳ ゴシック" panose="020B0609070205080204" pitchFamily="49" charset="-128"/>
              </a:rPr>
              <a:t>GreenHouse</a:t>
            </a:r>
            <a:r>
              <a:rPr lang="ja-JP" altLang="en-US" sz="1200"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gas:</a:t>
            </a:r>
            <a:r>
              <a:rPr lang="ja-JP" altLang="en-US" sz="1200"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CO</a:t>
            </a:r>
            <a:r>
              <a:rPr lang="en-US" altLang="ja-JP" sz="1200" baseline="-25000" dirty="0">
                <a:latin typeface="ＭＳ ゴシック" panose="020B0609070205080204" pitchFamily="49" charset="-128"/>
                <a:ea typeface="ＭＳ ゴシック" panose="020B0609070205080204" pitchFamily="49" charset="-128"/>
              </a:rPr>
              <a:t>2</a:t>
            </a:r>
            <a:r>
              <a:rPr lang="ja-JP" altLang="en-US" sz="1200" dirty="0">
                <a:latin typeface="ＭＳ ゴシック" panose="020B0609070205080204" pitchFamily="49" charset="-128"/>
                <a:ea typeface="ＭＳ ゴシック" panose="020B0609070205080204" pitchFamily="49" charset="-128"/>
              </a:rPr>
              <a:t>等温暖効果ガス）排出削減量</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2</a:t>
            </a:r>
            <a:r>
              <a:rPr lang="ja-JP" altLang="en-US" sz="1200"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CN:</a:t>
            </a:r>
            <a:r>
              <a:rPr lang="ja-JP" altLang="en-US" sz="1200" dirty="0">
                <a:latin typeface="ＭＳ ゴシック" panose="020B0609070205080204" pitchFamily="49" charset="-128"/>
                <a:ea typeface="ＭＳ ゴシック" panose="020B0609070205080204" pitchFamily="49" charset="-128"/>
              </a:rPr>
              <a:t> カーボンニュートラル</a:t>
            </a:r>
          </a:p>
        </p:txBody>
      </p:sp>
      <p:sp>
        <p:nvSpPr>
          <p:cNvPr id="14342" name="正方形/長方形 4">
            <a:extLst>
              <a:ext uri="{FF2B5EF4-FFF2-40B4-BE49-F238E27FC236}">
                <a16:creationId xmlns:a16="http://schemas.microsoft.com/office/drawing/2014/main" id="{ED226DE0-71EA-AF7A-90D5-A621A8603EAC}"/>
              </a:ext>
            </a:extLst>
          </p:cNvPr>
          <p:cNvSpPr>
            <a:spLocks noChangeArrowheads="1"/>
          </p:cNvSpPr>
          <p:nvPr/>
        </p:nvSpPr>
        <p:spPr bwMode="auto">
          <a:xfrm>
            <a:off x="1600200" y="4310063"/>
            <a:ext cx="640715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400">
                <a:solidFill>
                  <a:srgbClr val="333333"/>
                </a:solidFill>
                <a:latin typeface="ＭＳ ゴシック" panose="020B0609070205080204" pitchFamily="49" charset="-128"/>
                <a:ea typeface="ＭＳ ゴシック" panose="020B0609070205080204" pitchFamily="49" charset="-128"/>
              </a:rPr>
              <a:t>社会システム変革を含めた大胆な対応が必要</a:t>
            </a:r>
            <a:endParaRPr lang="ja-JP" altLang="en-US" sz="2400">
              <a:latin typeface="ＭＳ ゴシック" panose="020B0609070205080204" pitchFamily="49" charset="-128"/>
              <a:ea typeface="ＭＳ ゴシック" panose="020B0609070205080204" pitchFamily="49" charset="-128"/>
            </a:endParaRPr>
          </a:p>
        </p:txBody>
      </p:sp>
      <p:sp>
        <p:nvSpPr>
          <p:cNvPr id="14343" name="正方形/長方形 5">
            <a:extLst>
              <a:ext uri="{FF2B5EF4-FFF2-40B4-BE49-F238E27FC236}">
                <a16:creationId xmlns:a16="http://schemas.microsoft.com/office/drawing/2014/main" id="{A32A9D9C-443F-6E74-380E-8BDB4CC304FC}"/>
              </a:ext>
            </a:extLst>
          </p:cNvPr>
          <p:cNvSpPr>
            <a:spLocks noChangeArrowheads="1"/>
          </p:cNvSpPr>
          <p:nvPr/>
        </p:nvSpPr>
        <p:spPr bwMode="auto">
          <a:xfrm>
            <a:off x="104775" y="3349625"/>
            <a:ext cx="429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400">
                <a:solidFill>
                  <a:srgbClr val="FF0000"/>
                </a:solidFill>
                <a:latin typeface="ＭＳ ゴシック" panose="020B0609070205080204" pitchFamily="49" charset="-128"/>
                <a:ea typeface="ＭＳ ゴシック" panose="020B0609070205080204" pitchFamily="49" charset="-128"/>
              </a:rPr>
              <a:t>大量の電力が必要になる社会</a:t>
            </a:r>
          </a:p>
        </p:txBody>
      </p:sp>
      <p:sp>
        <p:nvSpPr>
          <p:cNvPr id="14344" name="正方形/長方形 6">
            <a:extLst>
              <a:ext uri="{FF2B5EF4-FFF2-40B4-BE49-F238E27FC236}">
                <a16:creationId xmlns:a16="http://schemas.microsoft.com/office/drawing/2014/main" id="{BEF4B0DE-6098-913B-FE85-DE325917B570}"/>
              </a:ext>
            </a:extLst>
          </p:cNvPr>
          <p:cNvSpPr>
            <a:spLocks noChangeArrowheads="1"/>
          </p:cNvSpPr>
          <p:nvPr/>
        </p:nvSpPr>
        <p:spPr bwMode="auto">
          <a:xfrm>
            <a:off x="5011738" y="3349625"/>
            <a:ext cx="404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400">
                <a:solidFill>
                  <a:srgbClr val="0000FF"/>
                </a:solidFill>
                <a:latin typeface="ＭＳ ゴシック" panose="020B0609070205080204" pitchFamily="49" charset="-128"/>
                <a:ea typeface="ＭＳ ゴシック" panose="020B0609070205080204" pitchFamily="49" charset="-128"/>
              </a:rPr>
              <a:t>再エネ主体の省電力社会</a:t>
            </a:r>
          </a:p>
        </p:txBody>
      </p:sp>
      <p:sp>
        <p:nvSpPr>
          <p:cNvPr id="14345" name="正方形/長方形 7">
            <a:extLst>
              <a:ext uri="{FF2B5EF4-FFF2-40B4-BE49-F238E27FC236}">
                <a16:creationId xmlns:a16="http://schemas.microsoft.com/office/drawing/2014/main" id="{C09F34E7-79C9-1B80-708A-71C04B1C275F}"/>
              </a:ext>
            </a:extLst>
          </p:cNvPr>
          <p:cNvSpPr>
            <a:spLocks noChangeArrowheads="1"/>
          </p:cNvSpPr>
          <p:nvPr/>
        </p:nvSpPr>
        <p:spPr bwMode="auto">
          <a:xfrm>
            <a:off x="1906588" y="5456238"/>
            <a:ext cx="5791200" cy="64611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3600">
                <a:solidFill>
                  <a:srgbClr val="008000"/>
                </a:solidFill>
                <a:latin typeface="ＭＳ ゴシック" panose="020B0609070205080204" pitchFamily="49" charset="-128"/>
                <a:ea typeface="ＭＳ ゴシック" panose="020B0609070205080204" pitchFamily="49" charset="-128"/>
              </a:rPr>
              <a:t>グリーンホロニズム構想</a:t>
            </a:r>
          </a:p>
        </p:txBody>
      </p:sp>
      <p:sp>
        <p:nvSpPr>
          <p:cNvPr id="9" name="右矢印 12">
            <a:extLst>
              <a:ext uri="{FF2B5EF4-FFF2-40B4-BE49-F238E27FC236}">
                <a16:creationId xmlns:a16="http://schemas.microsoft.com/office/drawing/2014/main" id="{01AF1E70-6BBA-409B-2170-335278609CD6}"/>
              </a:ext>
            </a:extLst>
          </p:cNvPr>
          <p:cNvSpPr/>
          <p:nvPr/>
        </p:nvSpPr>
        <p:spPr>
          <a:xfrm rot="5400000">
            <a:off x="4625975" y="4906963"/>
            <a:ext cx="354013"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347" name="正方形/長方形 9">
            <a:extLst>
              <a:ext uri="{FF2B5EF4-FFF2-40B4-BE49-F238E27FC236}">
                <a16:creationId xmlns:a16="http://schemas.microsoft.com/office/drawing/2014/main" id="{29A56633-8E90-CBFE-D6B3-8A79400E4ABB}"/>
              </a:ext>
            </a:extLst>
          </p:cNvPr>
          <p:cNvSpPr>
            <a:spLocks noChangeArrowheads="1"/>
          </p:cNvSpPr>
          <p:nvPr/>
        </p:nvSpPr>
        <p:spPr bwMode="auto">
          <a:xfrm>
            <a:off x="1736725" y="5051425"/>
            <a:ext cx="1277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000">
                <a:solidFill>
                  <a:srgbClr val="333333"/>
                </a:solidFill>
                <a:latin typeface="ＭＳ ゴシック" panose="020B0609070205080204" pitchFamily="49" charset="-128"/>
                <a:ea typeface="ＭＳ ゴシック" panose="020B0609070205080204" pitchFamily="49" charset="-128"/>
              </a:rPr>
              <a:t>全体調和</a:t>
            </a:r>
            <a:endParaRPr lang="ja-JP" altLang="en-US" sz="2000">
              <a:latin typeface="ＭＳ ゴシック" panose="020B0609070205080204" pitchFamily="49" charset="-128"/>
              <a:ea typeface="ＭＳ ゴシック" panose="020B0609070205080204" pitchFamily="49" charset="-128"/>
            </a:endParaRPr>
          </a:p>
        </p:txBody>
      </p:sp>
      <p:sp>
        <p:nvSpPr>
          <p:cNvPr id="11" name="左右矢印 2">
            <a:extLst>
              <a:ext uri="{FF2B5EF4-FFF2-40B4-BE49-F238E27FC236}">
                <a16:creationId xmlns:a16="http://schemas.microsoft.com/office/drawing/2014/main" id="{F6FA8B8B-18AB-FB7D-6F73-3AFE2949D917}"/>
              </a:ext>
            </a:extLst>
          </p:cNvPr>
          <p:cNvSpPr/>
          <p:nvPr/>
        </p:nvSpPr>
        <p:spPr>
          <a:xfrm>
            <a:off x="4338638" y="3503613"/>
            <a:ext cx="928687" cy="217487"/>
          </a:xfrm>
          <a:prstGeom prst="leftRightArrow">
            <a:avLst>
              <a:gd name="adj1" fmla="val 44937"/>
              <a:gd name="adj2" fmla="val 10821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右矢印 17">
            <a:extLst>
              <a:ext uri="{FF2B5EF4-FFF2-40B4-BE49-F238E27FC236}">
                <a16:creationId xmlns:a16="http://schemas.microsoft.com/office/drawing/2014/main" id="{EE76A209-4124-E828-D393-E56E6E2AA807}"/>
              </a:ext>
            </a:extLst>
          </p:cNvPr>
          <p:cNvSpPr/>
          <p:nvPr/>
        </p:nvSpPr>
        <p:spPr>
          <a:xfrm rot="5400000">
            <a:off x="4625976" y="3895725"/>
            <a:ext cx="354012"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テキスト ボックス 21">
            <a:extLst>
              <a:ext uri="{FF2B5EF4-FFF2-40B4-BE49-F238E27FC236}">
                <a16:creationId xmlns:a16="http://schemas.microsoft.com/office/drawing/2014/main" id="{3493C6D1-91AC-8739-1C1A-F00FE69BAC56}"/>
              </a:ext>
            </a:extLst>
          </p:cNvPr>
          <p:cNvSpPr txBox="1">
            <a:spLocks noChangeArrowheads="1"/>
          </p:cNvSpPr>
          <p:nvPr/>
        </p:nvSpPr>
        <p:spPr bwMode="auto">
          <a:xfrm>
            <a:off x="0" y="0"/>
            <a:ext cx="26997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ＭＳ ゴシック" panose="020B0609070205080204" pitchFamily="49" charset="-128"/>
                <a:ea typeface="ＭＳ ゴシック" panose="020B0609070205080204" pitchFamily="49" charset="-128"/>
              </a:rPr>
              <a:t>2.</a:t>
            </a:r>
            <a:r>
              <a:rPr lang="ja-JP" altLang="en-US" sz="1400" dirty="0">
                <a:latin typeface="ＭＳ ゴシック" panose="020B0609070205080204" pitchFamily="49" charset="-128"/>
                <a:ea typeface="ＭＳ ゴシック" panose="020B0609070205080204" pitchFamily="49" charset="-128"/>
              </a:rPr>
              <a:t>ｸﾞﾘｰﾝﾎﾛﾆｽﾞﾑ構想</a:t>
            </a:r>
            <a:r>
              <a:rPr lang="en-US" altLang="ja-JP" sz="1400" dirty="0">
                <a:latin typeface="ＭＳ ゴシック" panose="020B0609070205080204" pitchFamily="49" charset="-128"/>
                <a:ea typeface="ＭＳ ゴシック" panose="020B0609070205080204" pitchFamily="49" charset="-128"/>
              </a:rPr>
              <a:t>1)</a:t>
            </a:r>
            <a:endParaRPr lang="ja-JP" altLang="en-US" sz="140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3AD3B51-8ACD-2655-3A22-885F0E785A3A}"/>
              </a:ext>
            </a:extLst>
          </p:cNvPr>
          <p:cNvSpPr/>
          <p:nvPr/>
        </p:nvSpPr>
        <p:spPr>
          <a:xfrm>
            <a:off x="296863" y="692696"/>
            <a:ext cx="8669337" cy="5354638"/>
          </a:xfrm>
          <a:prstGeom prst="rect">
            <a:avLst/>
          </a:prstGeom>
        </p:spPr>
        <p:txBody>
          <a:bodyPr>
            <a:spAutoFit/>
          </a:bodyPr>
          <a:lstStyle/>
          <a:p>
            <a:pPr algn="just">
              <a:spcAft>
                <a:spcPts val="1200"/>
              </a:spcAft>
              <a:defRPr/>
            </a:pPr>
            <a:r>
              <a:rPr lang="ja-JP" altLang="ja-JP" sz="2800" u="sng" kern="100" dirty="0">
                <a:latin typeface="ＭＳ ゴシック" panose="020B0609070205080204" pitchFamily="49" charset="-128"/>
                <a:ea typeface="ＭＳ ゴシック" panose="020B0609070205080204" pitchFamily="49" charset="-128"/>
                <a:cs typeface="Times New Roman" panose="02020603050405020304" pitchFamily="18" charset="0"/>
              </a:rPr>
              <a:t>基本思想</a:t>
            </a:r>
            <a:endParaRPr lang="en-US" altLang="ja-JP" sz="2800" u="sng"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536575" indent="-263525" algn="just">
              <a:buFont typeface="Wingdings" panose="05000000000000000000" pitchFamily="2" charset="2"/>
              <a:buChar char="Ø"/>
              <a:defRPr/>
            </a:pP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カーボンニュートラルのみ</a:t>
            </a: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273050" algn="just">
              <a:spcAft>
                <a:spcPts val="1200"/>
              </a:spcAft>
              <a:defRPr/>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（未完成技術は含めず完成した時点で導入）</a:t>
            </a:r>
          </a:p>
          <a:p>
            <a:pPr marL="536575" indent="-263525" algn="just">
              <a:spcAft>
                <a:spcPts val="1200"/>
              </a:spcAft>
              <a:buFont typeface="Wingdings" panose="05000000000000000000" pitchFamily="2" charset="2"/>
              <a:buChar char="Ø"/>
              <a:defRPr/>
            </a:pP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地産地消が基本</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他地域との融通はゼロサム</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条件</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にて可</a:t>
            </a:r>
          </a:p>
          <a:p>
            <a:pPr marL="536575" indent="-263525" algn="just">
              <a:spcAft>
                <a:spcPts val="1200"/>
              </a:spcAft>
              <a:buFont typeface="Wingdings" panose="05000000000000000000" pitchFamily="2" charset="2"/>
              <a:buChar char="Ø"/>
              <a:defRPr/>
            </a:pP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エネルギー消費は供給可能量以下に制限</a:t>
            </a:r>
          </a:p>
          <a:p>
            <a:pPr algn="just">
              <a:spcAft>
                <a:spcPts val="0"/>
              </a:spcAft>
              <a:defRPr/>
            </a:pP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1200"/>
              </a:spcAft>
              <a:defRPr/>
            </a:pPr>
            <a:r>
              <a:rPr lang="ja-JP" altLang="ja-JP" sz="2800" u="sng" kern="100" dirty="0">
                <a:latin typeface="ＭＳ ゴシック" panose="020B0609070205080204" pitchFamily="49" charset="-128"/>
                <a:ea typeface="ＭＳ ゴシック" panose="020B0609070205080204" pitchFamily="49" charset="-128"/>
                <a:cs typeface="Times New Roman" panose="02020603050405020304" pitchFamily="18" charset="0"/>
              </a:rPr>
              <a:t>境界条件</a:t>
            </a:r>
            <a:endParaRPr lang="en-US" altLang="ja-JP" sz="2800" u="sng"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536575" indent="-263525" algn="just">
              <a:spcAft>
                <a:spcPts val="1200"/>
              </a:spcAft>
              <a:buFont typeface="Wingdings" panose="05000000000000000000" pitchFamily="2" charset="2"/>
              <a:buChar char="Ø"/>
              <a:defRPr/>
            </a:pP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再生可能エネルギー</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現行原子力発電</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536575" indent="-263525" algn="just">
              <a:buFont typeface="Wingdings" panose="05000000000000000000" pitchFamily="2" charset="2"/>
              <a:buChar char="Ø"/>
              <a:defRPr/>
            </a:pP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必要な需給調整は自ら担う</a:t>
            </a: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273050" algn="just">
              <a:spcAft>
                <a:spcPts val="1200"/>
              </a:spcAft>
              <a:defRPr/>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（蓄電池〔含</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EV</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水素製品</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地下揚水</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LAES</a:t>
            </a:r>
            <a:r>
              <a:rPr lang="en-US" altLang="ja-JP" sz="2400" kern="100" baseline="300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他）</a:t>
            </a: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536575" indent="-263525" algn="just">
              <a:spcAft>
                <a:spcPts val="1200"/>
              </a:spcAft>
              <a:buFont typeface="Wingdings" panose="05000000000000000000" pitchFamily="2" charset="2"/>
              <a:buChar char="Ø"/>
              <a:defRPr/>
            </a:pP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物質</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（例：プラスチックゴミ）</a:t>
            </a:r>
            <a:r>
              <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からのカーボン排出も考慮</a:t>
            </a:r>
          </a:p>
        </p:txBody>
      </p:sp>
      <p:sp>
        <p:nvSpPr>
          <p:cNvPr id="15364" name="テキスト ボックス 3">
            <a:extLst>
              <a:ext uri="{FF2B5EF4-FFF2-40B4-BE49-F238E27FC236}">
                <a16:creationId xmlns:a16="http://schemas.microsoft.com/office/drawing/2014/main" id="{A8E0A953-428D-6BC8-C64F-CBEE598F2AB8}"/>
              </a:ext>
            </a:extLst>
          </p:cNvPr>
          <p:cNvSpPr txBox="1">
            <a:spLocks noChangeArrowheads="1"/>
          </p:cNvSpPr>
          <p:nvPr/>
        </p:nvSpPr>
        <p:spPr bwMode="auto">
          <a:xfrm>
            <a:off x="135732" y="6320353"/>
            <a:ext cx="40318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200" dirty="0">
                <a:latin typeface="ＭＳ ゴシック" panose="020B0609070205080204" pitchFamily="49" charset="-128"/>
                <a:ea typeface="ＭＳ ゴシック" panose="020B0609070205080204" pitchFamily="49" charset="-128"/>
              </a:rPr>
              <a:t>*2 LAES</a:t>
            </a:r>
            <a:r>
              <a:rPr lang="ja-JP" altLang="en-US" sz="1200" dirty="0">
                <a:latin typeface="ＭＳ ゴシック" panose="020B0609070205080204" pitchFamily="49" charset="-128"/>
                <a:ea typeface="ＭＳ ゴシック" panose="020B0609070205080204" pitchFamily="49" charset="-128"/>
              </a:rPr>
              <a:t>：</a:t>
            </a:r>
            <a:r>
              <a:rPr lang="en-US" altLang="ja-JP" sz="1200" dirty="0">
                <a:latin typeface="ＭＳ ゴシック" panose="020B0609070205080204" pitchFamily="49" charset="-128"/>
                <a:ea typeface="ＭＳ ゴシック" panose="020B0609070205080204" pitchFamily="49" charset="-128"/>
              </a:rPr>
              <a:t>Liquid Air Energy Storage</a:t>
            </a:r>
            <a:r>
              <a:rPr lang="ja-JP" altLang="en-US" sz="1200" dirty="0">
                <a:latin typeface="ＭＳ ゴシック" panose="020B0609070205080204" pitchFamily="49" charset="-128"/>
                <a:ea typeface="ＭＳ ゴシック" panose="020B0609070205080204" pitchFamily="49" charset="-128"/>
              </a:rPr>
              <a:t>（液体空気貯蔵）</a:t>
            </a:r>
          </a:p>
        </p:txBody>
      </p:sp>
      <p:sp>
        <p:nvSpPr>
          <p:cNvPr id="15365" name="テキスト ボックス 4">
            <a:extLst>
              <a:ext uri="{FF2B5EF4-FFF2-40B4-BE49-F238E27FC236}">
                <a16:creationId xmlns:a16="http://schemas.microsoft.com/office/drawing/2014/main" id="{2782713C-22D9-7656-2C37-CE161482793F}"/>
              </a:ext>
            </a:extLst>
          </p:cNvPr>
          <p:cNvSpPr txBox="1">
            <a:spLocks noChangeArrowheads="1"/>
          </p:cNvSpPr>
          <p:nvPr/>
        </p:nvSpPr>
        <p:spPr bwMode="auto">
          <a:xfrm>
            <a:off x="135732" y="6111904"/>
            <a:ext cx="3185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ＭＳ ゴシック" panose="020B0609070205080204" pitchFamily="49" charset="-128"/>
                <a:ea typeface="ＭＳ ゴシック" panose="020B0609070205080204" pitchFamily="49" charset="-128"/>
              </a:rPr>
              <a:t>*1 </a:t>
            </a:r>
            <a:r>
              <a:rPr lang="ja-JP" altLang="en-US" sz="1200">
                <a:latin typeface="ＭＳ ゴシック" panose="020B0609070205080204" pitchFamily="49" charset="-128"/>
                <a:ea typeface="ＭＳ ゴシック" panose="020B0609070205080204" pitchFamily="49" charset="-128"/>
              </a:rPr>
              <a:t>ホロニズム（</a:t>
            </a:r>
            <a:r>
              <a:rPr lang="en-US" altLang="ja-JP" sz="1200">
                <a:latin typeface="ＭＳ ゴシック" panose="020B0609070205080204" pitchFamily="49" charset="-128"/>
                <a:ea typeface="ＭＳ ゴシック" panose="020B0609070205080204" pitchFamily="49" charset="-128"/>
              </a:rPr>
              <a:t>Holonism</a:t>
            </a:r>
            <a:r>
              <a:rPr lang="ja-JP" altLang="en-US" sz="1200">
                <a:latin typeface="ＭＳ ゴシック" panose="020B0609070205080204" pitchFamily="49" charset="-128"/>
                <a:ea typeface="ＭＳ ゴシック" panose="020B0609070205080204" pitchFamily="49" charset="-128"/>
              </a:rPr>
              <a:t>）：全体調和主義</a:t>
            </a:r>
          </a:p>
        </p:txBody>
      </p:sp>
      <p:sp>
        <p:nvSpPr>
          <p:cNvPr id="4" name="タイトル 3">
            <a:extLst>
              <a:ext uri="{FF2B5EF4-FFF2-40B4-BE49-F238E27FC236}">
                <a16:creationId xmlns:a16="http://schemas.microsoft.com/office/drawing/2014/main" id="{F586536F-3145-1CD8-2ED1-2228EFA81145}"/>
              </a:ext>
            </a:extLst>
          </p:cNvPr>
          <p:cNvSpPr>
            <a:spLocks noGrp="1"/>
          </p:cNvSpPr>
          <p:nvPr>
            <p:ph type="title"/>
          </p:nvPr>
        </p:nvSpPr>
        <p:spPr/>
        <p:txBody>
          <a:bodyPr/>
          <a:lstStyle/>
          <a:p>
            <a:r>
              <a:rPr kumimoji="1" lang="ja-JP" altLang="en-US" dirty="0"/>
              <a:t>グリーンホロニズム</a:t>
            </a:r>
            <a:r>
              <a:rPr kumimoji="1" lang="ja-JP" altLang="en-US" baseline="30000" dirty="0"/>
              <a:t>*</a:t>
            </a:r>
            <a:r>
              <a:rPr kumimoji="1" lang="en-US" altLang="ja-JP" baseline="30000" dirty="0"/>
              <a:t>1</a:t>
            </a:r>
            <a:r>
              <a:rPr kumimoji="1" lang="ja-JP" altLang="en-US" dirty="0"/>
              <a:t>構想の考え方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テキスト ボックス 244">
            <a:extLst>
              <a:ext uri="{FF2B5EF4-FFF2-40B4-BE49-F238E27FC236}">
                <a16:creationId xmlns:a16="http://schemas.microsoft.com/office/drawing/2014/main" id="{E1AC70E4-1E55-1A80-FE95-A6477D8C942A}"/>
              </a:ext>
            </a:extLst>
          </p:cNvPr>
          <p:cNvSpPr txBox="1"/>
          <p:nvPr/>
        </p:nvSpPr>
        <p:spPr>
          <a:xfrm>
            <a:off x="1" y="620970"/>
            <a:ext cx="9144000" cy="5832366"/>
          </a:xfrm>
          <a:prstGeom prst="rect">
            <a:avLst/>
          </a:prstGeom>
          <a:noFill/>
        </p:spPr>
        <p:txBody>
          <a:bodyPr wrap="square" lIns="36000" rIns="36000">
            <a:spAutoFit/>
          </a:bodyPr>
          <a:lstStyle/>
          <a:p>
            <a:pPr>
              <a:spcAft>
                <a:spcPts val="1200"/>
              </a:spcAft>
              <a:defRPr/>
            </a:pPr>
            <a:r>
              <a:rPr lang="ja-JP" altLang="en-US" sz="2800" dirty="0">
                <a:latin typeface="ＭＳ ゴシック" panose="020B0609070205080204" pitchFamily="49" charset="-128"/>
                <a:ea typeface="ＭＳ ゴシック" panose="020B0609070205080204" pitchFamily="49" charset="-128"/>
              </a:rPr>
              <a:t>グリーンホロニズム・タウン</a:t>
            </a:r>
            <a:endParaRPr lang="en-US" altLang="ja-JP" sz="2800" dirty="0">
              <a:latin typeface="ＭＳ ゴシック" panose="020B0609070205080204" pitchFamily="49" charset="-128"/>
              <a:ea typeface="ＭＳ ゴシック" panose="020B0609070205080204" pitchFamily="49" charset="-128"/>
            </a:endParaRPr>
          </a:p>
          <a:p>
            <a:pPr marL="541338" indent="-274638">
              <a:spcAft>
                <a:spcPts val="400"/>
              </a:spcAft>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再生可能エネルギーの要素技術は</a:t>
            </a:r>
            <a:r>
              <a:rPr lang="en-US" altLang="ja-JP" dirty="0">
                <a:latin typeface="ＭＳ ゴシック" panose="020B0609070205080204" pitchFamily="49" charset="-128"/>
                <a:ea typeface="ＭＳ ゴシック" panose="020B0609070205080204" pitchFamily="49" charset="-128"/>
              </a:rPr>
              <a:t>1974</a:t>
            </a:r>
            <a:r>
              <a:rPr lang="ja-JP" altLang="en-US" dirty="0">
                <a:latin typeface="ＭＳ ゴシック" panose="020B0609070205080204" pitchFamily="49" charset="-128"/>
                <a:ea typeface="ＭＳ ゴシック" panose="020B0609070205080204" pitchFamily="49" charset="-128"/>
              </a:rPr>
              <a:t>年のサンシャイン計画から現在にいたる過程で既に確立されている</a:t>
            </a:r>
            <a:endParaRPr lang="en-US" altLang="ja-JP" dirty="0">
              <a:latin typeface="ＭＳ ゴシック" panose="020B0609070205080204" pitchFamily="49" charset="-128"/>
              <a:ea typeface="ＭＳ ゴシック" panose="020B0609070205080204" pitchFamily="49" charset="-128"/>
            </a:endParaRPr>
          </a:p>
          <a:p>
            <a:pPr marL="541338" indent="-274638">
              <a:spcAft>
                <a:spcPts val="400"/>
              </a:spcAft>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ただし、各要素技術がシステム化された上での実用化はされていない</a:t>
            </a:r>
            <a:endParaRPr lang="en-US" altLang="ja-JP" dirty="0">
              <a:latin typeface="ＭＳ ゴシック" panose="020B0609070205080204" pitchFamily="49" charset="-128"/>
              <a:ea typeface="ＭＳ ゴシック" panose="020B0609070205080204" pitchFamily="49" charset="-128"/>
            </a:endParaRPr>
          </a:p>
          <a:p>
            <a:pPr marL="541338" indent="-274638">
              <a:spcAft>
                <a:spcPts val="400"/>
              </a:spcAft>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各要素技術を適切に組合せ、制御し、災害等で外部からのエネルギー供給が途絶えても問題無く生活できる、「地産地消」「自立／自律・分散」「周囲とも協調」型エネルギー都市を将来に向けて創りあげることが必要</a:t>
            </a:r>
            <a:endParaRPr lang="en-US" altLang="ja-JP" dirty="0">
              <a:latin typeface="ＭＳ ゴシック" panose="020B0609070205080204" pitchFamily="49" charset="-128"/>
              <a:ea typeface="ＭＳ ゴシック" panose="020B0609070205080204" pitchFamily="49" charset="-128"/>
            </a:endParaRPr>
          </a:p>
          <a:p>
            <a:pPr marL="541338" indent="-274638">
              <a:spcAft>
                <a:spcPts val="400"/>
              </a:spcAft>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ヒトが将来にわたって安心して健康的に生きられる「まち」の実物を作り上げる</a:t>
            </a:r>
            <a:endParaRPr lang="en-US" altLang="ja-JP" dirty="0">
              <a:latin typeface="ＭＳ ゴシック" panose="020B0609070205080204" pitchFamily="49" charset="-128"/>
              <a:ea typeface="ＭＳ ゴシック" panose="020B0609070205080204" pitchFamily="49" charset="-128"/>
            </a:endParaRPr>
          </a:p>
          <a:p>
            <a:pPr marL="808038" indent="-541338">
              <a:spcAft>
                <a:spcPts val="400"/>
              </a:spcAft>
              <a:defRPr/>
            </a:pPr>
            <a:r>
              <a:rPr lang="ja-JP" altLang="en-US" dirty="0">
                <a:latin typeface="ＭＳ ゴシック" panose="020B0609070205080204" pitchFamily="49" charset="-128"/>
                <a:ea typeface="ＭＳ ゴシック" panose="020B0609070205080204" pitchFamily="49" charset="-128"/>
              </a:rPr>
              <a:t>　（大量の電力消費社会になることへの警鐘と、</a:t>
            </a:r>
            <a:r>
              <a:rPr lang="en-US" altLang="ja-JP" dirty="0">
                <a:latin typeface="ＭＳ ゴシック" panose="020B0609070205080204" pitchFamily="49" charset="-128"/>
                <a:ea typeface="ＭＳ ゴシック" panose="020B0609070205080204" pitchFamily="49" charset="-128"/>
              </a:rPr>
              <a:t>DX</a:t>
            </a: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EX</a:t>
            </a:r>
            <a:r>
              <a:rPr lang="ja-JP" altLang="en-US" dirty="0">
                <a:latin typeface="ＭＳ ゴシック" panose="020B0609070205080204" pitchFamily="49" charset="-128"/>
                <a:ea typeface="ＭＳ ゴシック" panose="020B0609070205080204" pitchFamily="49" charset="-128"/>
              </a:rPr>
              <a:t>技術で電力消費を抑えながら生活しやすい「まち」にする）</a:t>
            </a:r>
            <a:endParaRPr lang="en-US" altLang="ja-JP" dirty="0">
              <a:latin typeface="ＭＳ ゴシック" panose="020B0609070205080204" pitchFamily="49" charset="-128"/>
              <a:ea typeface="ＭＳ ゴシック" panose="020B0609070205080204" pitchFamily="49" charset="-128"/>
            </a:endParaRPr>
          </a:p>
          <a:p>
            <a:pPr marL="541338" indent="-274638">
              <a:spcAft>
                <a:spcPts val="400"/>
              </a:spcAft>
              <a:buFont typeface="Wingdings" panose="05000000000000000000" pitchFamily="2" charset="2"/>
              <a:buChar char="Ø"/>
              <a:defRPr/>
            </a:pPr>
            <a:r>
              <a:rPr lang="ja-JP" altLang="en-US" sz="2000" dirty="0">
                <a:latin typeface="ＭＳ ゴシック" panose="020B0609070205080204" pitchFamily="49" charset="-128"/>
                <a:ea typeface="ＭＳ ゴシック" panose="020B0609070205080204" pitchFamily="49" charset="-128"/>
              </a:rPr>
              <a:t>ホロニズム・タウンはそのための実験新都市（挑戦する「まち」）</a:t>
            </a:r>
            <a:endParaRPr lang="en-US" altLang="ja-JP" sz="2000" dirty="0">
              <a:latin typeface="ＭＳ ゴシック" panose="020B0609070205080204" pitchFamily="49" charset="-128"/>
              <a:ea typeface="ＭＳ ゴシック" panose="020B0609070205080204" pitchFamily="49" charset="-128"/>
            </a:endParaRPr>
          </a:p>
          <a:p>
            <a:pPr>
              <a:spcBef>
                <a:spcPts val="600"/>
              </a:spcBef>
              <a:defRPr/>
            </a:pPr>
            <a:r>
              <a:rPr lang="ja-JP" altLang="en-US" sz="2800" dirty="0">
                <a:latin typeface="ＭＳ ゴシック" panose="020B0609070205080204" pitchFamily="49" charset="-128"/>
                <a:ea typeface="ＭＳ ゴシック" panose="020B0609070205080204" pitchFamily="49" charset="-128"/>
              </a:rPr>
              <a:t>前提</a:t>
            </a:r>
            <a:endParaRPr lang="en-US" altLang="ja-JP" sz="2800" dirty="0">
              <a:latin typeface="ＭＳ ゴシック" panose="020B0609070205080204" pitchFamily="49" charset="-128"/>
              <a:ea typeface="ＭＳ ゴシック" panose="020B0609070205080204" pitchFamily="49" charset="-128"/>
            </a:endParaRPr>
          </a:p>
          <a:p>
            <a:pPr marL="541338" indent="-274638">
              <a:spcAft>
                <a:spcPts val="400"/>
              </a:spcAft>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カーボンニュートラルの未来都市であること（生活ゴミの</a:t>
            </a:r>
            <a:r>
              <a:rPr lang="en-US" altLang="ja-JP" dirty="0">
                <a:latin typeface="ＭＳ ゴシック" panose="020B0609070205080204" pitchFamily="49" charset="-128"/>
                <a:ea typeface="ＭＳ ゴシック" panose="020B0609070205080204" pitchFamily="49" charset="-128"/>
              </a:rPr>
              <a:t>CO2</a:t>
            </a:r>
            <a:r>
              <a:rPr lang="ja-JP" altLang="en-US" dirty="0">
                <a:latin typeface="ＭＳ ゴシック" panose="020B0609070205080204" pitchFamily="49" charset="-128"/>
                <a:ea typeface="ＭＳ ゴシック" panose="020B0609070205080204" pitchFamily="49" charset="-128"/>
              </a:rPr>
              <a:t>回収も検討対象）</a:t>
            </a:r>
            <a:endParaRPr lang="en-US" altLang="ja-JP" dirty="0">
              <a:latin typeface="ＭＳ ゴシック" panose="020B0609070205080204" pitchFamily="49" charset="-128"/>
              <a:ea typeface="ＭＳ ゴシック" panose="020B0609070205080204" pitchFamily="49" charset="-128"/>
            </a:endParaRPr>
          </a:p>
          <a:p>
            <a:pPr marL="541338" indent="-274638">
              <a:spcAft>
                <a:spcPts val="400"/>
              </a:spcAft>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各要素技術の性能向上に各社がホロニズム・タウン初号機（プラットフォーム）を活用</a:t>
            </a:r>
            <a:endParaRPr lang="en-US" altLang="ja-JP" dirty="0">
              <a:latin typeface="ＭＳ ゴシック" panose="020B0609070205080204" pitchFamily="49" charset="-128"/>
              <a:ea typeface="ＭＳ ゴシック" panose="020B0609070205080204" pitchFamily="49" charset="-128"/>
            </a:endParaRPr>
          </a:p>
          <a:p>
            <a:pPr marL="541338" indent="-274638">
              <a:spcAft>
                <a:spcPts val="400"/>
              </a:spcAft>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効率的なエネルギー利用による生活</a:t>
            </a:r>
            <a:endParaRPr lang="en-US" altLang="ja-JP" dirty="0">
              <a:latin typeface="ＭＳ ゴシック" panose="020B0609070205080204" pitchFamily="49" charset="-128"/>
              <a:ea typeface="ＭＳ ゴシック" panose="020B0609070205080204" pitchFamily="49" charset="-128"/>
            </a:endParaRPr>
          </a:p>
          <a:p>
            <a:pPr marL="541338" indent="-274638">
              <a:spcAft>
                <a:spcPts val="400"/>
              </a:spcAft>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a:t>
            </a:r>
            <a:r>
              <a:rPr lang="en-US" altLang="ja-JP" dirty="0">
                <a:latin typeface="ＭＳ ゴシック" panose="020B0609070205080204" pitchFamily="49" charset="-128"/>
                <a:ea typeface="ＭＳ ゴシック" panose="020B0609070205080204" pitchFamily="49" charset="-128"/>
              </a:rPr>
              <a:t>AI</a:t>
            </a:r>
            <a:r>
              <a:rPr lang="ja-JP" altLang="en-US" dirty="0">
                <a:latin typeface="ＭＳ ゴシック" panose="020B0609070205080204" pitchFamily="49" charset="-128"/>
                <a:ea typeface="ＭＳ ゴシック" panose="020B0609070205080204" pitchFamily="49" charset="-128"/>
              </a:rPr>
              <a:t>による全体調和に対する情報セキュリティー）</a:t>
            </a:r>
            <a:endParaRPr lang="en-US" altLang="ja-JP" dirty="0">
              <a:latin typeface="ＭＳ ゴシック" panose="020B0609070205080204" pitchFamily="49" charset="-128"/>
              <a:ea typeface="ＭＳ ゴシック" panose="020B0609070205080204" pitchFamily="49" charset="-128"/>
            </a:endParaRPr>
          </a:p>
        </p:txBody>
      </p:sp>
      <p:sp>
        <p:nvSpPr>
          <p:cNvPr id="2" name="タイトル 3">
            <a:extLst>
              <a:ext uri="{FF2B5EF4-FFF2-40B4-BE49-F238E27FC236}">
                <a16:creationId xmlns:a16="http://schemas.microsoft.com/office/drawing/2014/main" id="{0FAC548B-9229-1A64-5AAC-2D875792C072}"/>
              </a:ext>
            </a:extLst>
          </p:cNvPr>
          <p:cNvSpPr txBox="1">
            <a:spLocks/>
          </p:cNvSpPr>
          <p:nvPr/>
        </p:nvSpPr>
        <p:spPr bwMode="auto">
          <a:xfrm>
            <a:off x="0" y="0"/>
            <a:ext cx="9144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3600" kern="1200" baseline="0">
                <a:solidFill>
                  <a:schemeClr val="tx1"/>
                </a:solidFill>
                <a:latin typeface="HG創英角ｺﾞｼｯｸUB" pitchFamily="49" charset="-128"/>
                <a:ea typeface="HGS創英角ｺﾞｼｯｸUB" pitchFamily="50" charset="-128"/>
                <a:cs typeface="+mj-cs"/>
              </a:defRPr>
            </a:lvl1pPr>
            <a:lvl2pPr algn="ctr" rtl="0" eaLnBrk="0" fontAlgn="base" hangingPunct="0">
              <a:spcBef>
                <a:spcPct val="0"/>
              </a:spcBef>
              <a:spcAft>
                <a:spcPct val="0"/>
              </a:spcAft>
              <a:defRPr kumimoji="1" sz="3600">
                <a:solidFill>
                  <a:schemeClr val="tx1"/>
                </a:solidFill>
                <a:latin typeface="Arial" charset="0"/>
                <a:ea typeface="HGS創英角ｺﾞｼｯｸUB" pitchFamily="50" charset="-128"/>
              </a:defRPr>
            </a:lvl2pPr>
            <a:lvl3pPr algn="ctr" rtl="0" eaLnBrk="0" fontAlgn="base" hangingPunct="0">
              <a:spcBef>
                <a:spcPct val="0"/>
              </a:spcBef>
              <a:spcAft>
                <a:spcPct val="0"/>
              </a:spcAft>
              <a:defRPr kumimoji="1" sz="3600">
                <a:solidFill>
                  <a:schemeClr val="tx1"/>
                </a:solidFill>
                <a:latin typeface="Arial" charset="0"/>
                <a:ea typeface="HGS創英角ｺﾞｼｯｸUB" pitchFamily="50" charset="-128"/>
              </a:defRPr>
            </a:lvl3pPr>
            <a:lvl4pPr algn="ctr" rtl="0" eaLnBrk="0" fontAlgn="base" hangingPunct="0">
              <a:spcBef>
                <a:spcPct val="0"/>
              </a:spcBef>
              <a:spcAft>
                <a:spcPct val="0"/>
              </a:spcAft>
              <a:defRPr kumimoji="1" sz="3600">
                <a:solidFill>
                  <a:schemeClr val="tx1"/>
                </a:solidFill>
                <a:latin typeface="Arial" charset="0"/>
                <a:ea typeface="HGS創英角ｺﾞｼｯｸUB" pitchFamily="50" charset="-128"/>
              </a:defRPr>
            </a:lvl4pPr>
            <a:lvl5pPr algn="ctr" rtl="0" eaLnBrk="0" fontAlgn="base" hangingPunct="0">
              <a:spcBef>
                <a:spcPct val="0"/>
              </a:spcBef>
              <a:spcAft>
                <a:spcPct val="0"/>
              </a:spcAft>
              <a:defRPr kumimoji="1" sz="3600">
                <a:solidFill>
                  <a:schemeClr val="tx1"/>
                </a:solidFill>
                <a:latin typeface="Arial" charset="0"/>
                <a:ea typeface="HGS創英角ｺﾞｼｯｸUB"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t>グリーンホロニズム・タウンおよび前提</a:t>
            </a:r>
          </a:p>
        </p:txBody>
      </p:sp>
      <p:sp>
        <p:nvSpPr>
          <p:cNvPr id="3" name="タイトル 2">
            <a:extLst>
              <a:ext uri="{FF2B5EF4-FFF2-40B4-BE49-F238E27FC236}">
                <a16:creationId xmlns:a16="http://schemas.microsoft.com/office/drawing/2014/main" id="{9D42FD73-B2BF-E007-5907-D913EFB5ED2B}"/>
              </a:ext>
            </a:extLst>
          </p:cNvPr>
          <p:cNvSpPr>
            <a:spLocks noGrp="1"/>
          </p:cNvSpPr>
          <p:nvPr>
            <p:ph type="title"/>
          </p:nvPr>
        </p:nvSpPr>
        <p:spPr/>
        <p:txBody>
          <a:bodyPr/>
          <a:lstStyle/>
          <a:p>
            <a:endParaRPr kumimoji="1" lang="ja-JP"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5643502-57F8-0152-C6EB-F1EF544D20C8}"/>
              </a:ext>
            </a:extLst>
          </p:cNvPr>
          <p:cNvSpPr/>
          <p:nvPr/>
        </p:nvSpPr>
        <p:spPr>
          <a:xfrm>
            <a:off x="3563888" y="6093296"/>
            <a:ext cx="4824536" cy="6650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chemeClr val="bg1"/>
                </a:solidFill>
              </a:ln>
              <a:noFill/>
            </a:endParaRPr>
          </a:p>
        </p:txBody>
      </p:sp>
      <p:sp>
        <p:nvSpPr>
          <p:cNvPr id="17410" name="タイトル 1">
            <a:extLst>
              <a:ext uri="{FF2B5EF4-FFF2-40B4-BE49-F238E27FC236}">
                <a16:creationId xmlns:a16="http://schemas.microsoft.com/office/drawing/2014/main" id="{3E75085C-C832-F3DA-E2FA-B94E32E7AC0C}"/>
              </a:ext>
            </a:extLst>
          </p:cNvPr>
          <p:cNvSpPr>
            <a:spLocks noGrp="1"/>
          </p:cNvSpPr>
          <p:nvPr>
            <p:ph type="title"/>
          </p:nvPr>
        </p:nvSpPr>
        <p:spPr/>
        <p:txBody>
          <a:bodyPr/>
          <a:lstStyle/>
          <a:p>
            <a:r>
              <a:rPr lang="ja-JP" altLang="en-US" dirty="0"/>
              <a:t>グリーンホロニズム・タウンのインフラ網</a:t>
            </a:r>
          </a:p>
        </p:txBody>
      </p:sp>
      <p:pic>
        <p:nvPicPr>
          <p:cNvPr id="2" name="図 1">
            <a:extLst>
              <a:ext uri="{FF2B5EF4-FFF2-40B4-BE49-F238E27FC236}">
                <a16:creationId xmlns:a16="http://schemas.microsoft.com/office/drawing/2014/main" id="{F95F2C0A-A902-0348-347C-498AE7AA2642}"/>
              </a:ext>
            </a:extLst>
          </p:cNvPr>
          <p:cNvPicPr>
            <a:picLocks noChangeAspect="1"/>
          </p:cNvPicPr>
          <p:nvPr/>
        </p:nvPicPr>
        <p:blipFill>
          <a:blip r:embed="rId2"/>
          <a:stretch>
            <a:fillRect/>
          </a:stretch>
        </p:blipFill>
        <p:spPr>
          <a:xfrm>
            <a:off x="611560" y="764704"/>
            <a:ext cx="7637478" cy="59936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5939734D-E442-F5B2-AF7B-18A4683FAFC1}"/>
              </a:ext>
            </a:extLst>
          </p:cNvPr>
          <p:cNvSpPr>
            <a:spLocks noGrp="1"/>
          </p:cNvSpPr>
          <p:nvPr>
            <p:ph type="title"/>
          </p:nvPr>
        </p:nvSpPr>
        <p:spPr>
          <a:xfrm>
            <a:off x="0" y="1"/>
            <a:ext cx="9144000" cy="764704"/>
          </a:xfrm>
        </p:spPr>
        <p:txBody>
          <a:bodyPr/>
          <a:lstStyle/>
          <a:p>
            <a:r>
              <a:rPr lang="ja-JP" altLang="en-US" dirty="0"/>
              <a:t>既存技術の状況</a:t>
            </a:r>
            <a:br>
              <a:rPr lang="ja-JP" altLang="en-US" sz="1600" dirty="0"/>
            </a:br>
            <a:endParaRPr lang="ja-JP" altLang="en-US" sz="1600" dirty="0"/>
          </a:p>
        </p:txBody>
      </p:sp>
      <p:pic>
        <p:nvPicPr>
          <p:cNvPr id="18437" name="図 4">
            <a:extLst>
              <a:ext uri="{FF2B5EF4-FFF2-40B4-BE49-F238E27FC236}">
                <a16:creationId xmlns:a16="http://schemas.microsoft.com/office/drawing/2014/main" id="{8EE06640-C279-C73C-2F97-8FE67A011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 y="708139"/>
            <a:ext cx="4621213"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図 5">
            <a:extLst>
              <a:ext uri="{FF2B5EF4-FFF2-40B4-BE49-F238E27FC236}">
                <a16:creationId xmlns:a16="http://schemas.microsoft.com/office/drawing/2014/main" id="{D66DAB0B-376A-662B-60B1-C3C62CDF4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589"/>
          <a:stretch>
            <a:fillRect/>
          </a:stretch>
        </p:blipFill>
        <p:spPr bwMode="auto">
          <a:xfrm>
            <a:off x="4818063" y="764705"/>
            <a:ext cx="42418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17" name="テキスト ボックス 2">
            <a:extLst>
              <a:ext uri="{FF2B5EF4-FFF2-40B4-BE49-F238E27FC236}">
                <a16:creationId xmlns:a16="http://schemas.microsoft.com/office/drawing/2014/main" id="{E5E0D6F3-9764-E08B-153A-AB59529749DA}"/>
              </a:ext>
            </a:extLst>
          </p:cNvPr>
          <p:cNvSpPr txBox="1">
            <a:spLocks noChangeArrowheads="1"/>
          </p:cNvSpPr>
          <p:nvPr/>
        </p:nvSpPr>
        <p:spPr bwMode="auto">
          <a:xfrm>
            <a:off x="2329086" y="1295830"/>
            <a:ext cx="2242914" cy="738664"/>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en-US" altLang="ja-JP" sz="1400" b="1" dirty="0">
              <a:latin typeface="ＭＳ ゴシック" panose="020B0609070205080204" pitchFamily="49" charset="-128"/>
              <a:ea typeface="ＭＳ ゴシック" panose="020B0609070205080204" pitchFamily="49" charset="-128"/>
            </a:endParaRPr>
          </a:p>
          <a:p>
            <a:r>
              <a:rPr lang="ja-JP" altLang="en-US" sz="1400" b="1" dirty="0">
                <a:latin typeface="ＭＳ ゴシック" panose="020B0609070205080204" pitchFamily="49" charset="-128"/>
                <a:ea typeface="ＭＳ ゴシック" panose="020B0609070205080204" pitchFamily="49" charset="-128"/>
              </a:rPr>
              <a:t>要素技術は揃っている</a:t>
            </a:r>
            <a:endParaRPr lang="en-US" altLang="ja-JP" sz="1400" b="1" dirty="0">
              <a:latin typeface="ＭＳ ゴシック" panose="020B0609070205080204" pitchFamily="49" charset="-128"/>
              <a:ea typeface="ＭＳ ゴシック" panose="020B0609070205080204" pitchFamily="49" charset="-128"/>
            </a:endParaRPr>
          </a:p>
          <a:p>
            <a:endParaRPr lang="en-US" altLang="ja-JP" sz="1400" b="1" dirty="0">
              <a:latin typeface="ＭＳ ゴシック" panose="020B0609070205080204" pitchFamily="49" charset="-128"/>
              <a:ea typeface="ＭＳ ゴシック" panose="020B0609070205080204" pitchFamily="49" charset="-128"/>
            </a:endParaRPr>
          </a:p>
        </p:txBody>
      </p:sp>
      <p:sp>
        <p:nvSpPr>
          <p:cNvPr id="18618" name="テキスト ボックス 2">
            <a:extLst>
              <a:ext uri="{FF2B5EF4-FFF2-40B4-BE49-F238E27FC236}">
                <a16:creationId xmlns:a16="http://schemas.microsoft.com/office/drawing/2014/main" id="{8F58D400-7B0F-709A-5A54-29441F29D739}"/>
              </a:ext>
            </a:extLst>
          </p:cNvPr>
          <p:cNvSpPr txBox="1">
            <a:spLocks noChangeArrowheads="1"/>
          </p:cNvSpPr>
          <p:nvPr/>
        </p:nvSpPr>
        <p:spPr bwMode="auto">
          <a:xfrm>
            <a:off x="6786093" y="1784489"/>
            <a:ext cx="2242914" cy="738664"/>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en-US" altLang="ja-JP" sz="1400" b="1" dirty="0">
              <a:latin typeface="ＭＳ ゴシック" panose="020B0609070205080204" pitchFamily="49" charset="-128"/>
              <a:ea typeface="ＭＳ ゴシック" panose="020B0609070205080204" pitchFamily="49" charset="-128"/>
            </a:endParaRPr>
          </a:p>
          <a:p>
            <a:r>
              <a:rPr lang="ja-JP" altLang="en-US" sz="1400" b="1" dirty="0">
                <a:latin typeface="ＭＳ ゴシック" panose="020B0609070205080204" pitchFamily="49" charset="-128"/>
                <a:ea typeface="ＭＳ ゴシック" panose="020B0609070205080204" pitchFamily="49" charset="-128"/>
              </a:rPr>
              <a:t>全体のシステム化が必要</a:t>
            </a:r>
            <a:endParaRPr lang="en-US" altLang="ja-JP" sz="1400" b="1" dirty="0">
              <a:latin typeface="ＭＳ ゴシック" panose="020B0609070205080204" pitchFamily="49" charset="-128"/>
              <a:ea typeface="ＭＳ ゴシック" panose="020B0609070205080204" pitchFamily="49" charset="-128"/>
            </a:endParaRPr>
          </a:p>
          <a:p>
            <a:endParaRPr lang="en-US" altLang="ja-JP" sz="1400" b="1" dirty="0">
              <a:latin typeface="ＭＳ ゴシック" panose="020B0609070205080204" pitchFamily="49" charset="-128"/>
              <a:ea typeface="ＭＳ ゴシック" panose="020B0609070205080204" pitchFamily="49" charset="-128"/>
            </a:endParaRPr>
          </a:p>
        </p:txBody>
      </p:sp>
      <p:sp>
        <p:nvSpPr>
          <p:cNvPr id="18619" name="テキスト ボックス 2">
            <a:extLst>
              <a:ext uri="{FF2B5EF4-FFF2-40B4-BE49-F238E27FC236}">
                <a16:creationId xmlns:a16="http://schemas.microsoft.com/office/drawing/2014/main" id="{33C5D588-A58A-7CC6-0E85-DAD5CA55CC62}"/>
              </a:ext>
            </a:extLst>
          </p:cNvPr>
          <p:cNvSpPr txBox="1">
            <a:spLocks noChangeArrowheads="1"/>
          </p:cNvSpPr>
          <p:nvPr/>
        </p:nvSpPr>
        <p:spPr bwMode="auto">
          <a:xfrm>
            <a:off x="3491880" y="4509120"/>
            <a:ext cx="5472609" cy="1754326"/>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b="1" dirty="0">
                <a:solidFill>
                  <a:srgbClr val="0000FF"/>
                </a:solidFill>
                <a:latin typeface="ＭＳ ゴシック" panose="020B0609070205080204" pitchFamily="49" charset="-128"/>
                <a:ea typeface="ＭＳ ゴシック" panose="020B0609070205080204" pitchFamily="49" charset="-128"/>
              </a:rPr>
              <a:t>1974</a:t>
            </a:r>
            <a:r>
              <a:rPr lang="ja-JP" altLang="en-US" b="1" dirty="0">
                <a:solidFill>
                  <a:srgbClr val="0000FF"/>
                </a:solidFill>
                <a:latin typeface="ＭＳ ゴシック" panose="020B0609070205080204" pitchFamily="49" charset="-128"/>
                <a:ea typeface="ＭＳ ゴシック" panose="020B0609070205080204" pitchFamily="49" charset="-128"/>
              </a:rPr>
              <a:t>年からスタートしたサンシャイン計画からの研究により技術は蓄えられ、揃っている。</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endParaRPr lang="en-US" altLang="ja-JP" b="1" dirty="0">
              <a:solidFill>
                <a:srgbClr val="0000FF"/>
              </a:solidFill>
              <a:latin typeface="ＭＳ ゴシック" panose="020B0609070205080204" pitchFamily="49" charset="-128"/>
              <a:ea typeface="ＭＳ ゴシック" panose="020B0609070205080204" pitchFamily="49" charset="-128"/>
            </a:endParaRPr>
          </a:p>
          <a:p>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それらの技術を過渡期も考慮しながらシステム化することでグリーンホロニズム構想は成立する。</a:t>
            </a:r>
            <a:endParaRPr lang="en-US" altLang="ja-JP" b="1" dirty="0">
              <a:solidFill>
                <a:srgbClr val="0000FF"/>
              </a:solidFill>
              <a:latin typeface="ＭＳ ゴシック" panose="020B0609070205080204" pitchFamily="49" charset="-128"/>
              <a:ea typeface="ＭＳ ゴシック" panose="020B0609070205080204" pitchFamily="49" charset="-128"/>
            </a:endParaRPr>
          </a:p>
        </p:txBody>
      </p:sp>
      <p:sp>
        <p:nvSpPr>
          <p:cNvPr id="18620" name="矢印: 下 18619">
            <a:extLst>
              <a:ext uri="{FF2B5EF4-FFF2-40B4-BE49-F238E27FC236}">
                <a16:creationId xmlns:a16="http://schemas.microsoft.com/office/drawing/2014/main" id="{075D13E0-6BA8-499E-2A13-E3FDF6783337}"/>
              </a:ext>
            </a:extLst>
          </p:cNvPr>
          <p:cNvSpPr/>
          <p:nvPr/>
        </p:nvSpPr>
        <p:spPr>
          <a:xfrm>
            <a:off x="5806400" y="5242267"/>
            <a:ext cx="432048" cy="28803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a:extLst>
              <a:ext uri="{FF2B5EF4-FFF2-40B4-BE49-F238E27FC236}">
                <a16:creationId xmlns:a16="http://schemas.microsoft.com/office/drawing/2014/main" id="{4D20D717-5F66-7EC3-AF03-CAC82E46069C}"/>
              </a:ext>
            </a:extLst>
          </p:cNvPr>
          <p:cNvSpPr>
            <a:spLocks noGrp="1"/>
          </p:cNvSpPr>
          <p:nvPr>
            <p:ph type="title"/>
          </p:nvPr>
        </p:nvSpPr>
        <p:spPr/>
        <p:txBody>
          <a:bodyPr/>
          <a:lstStyle/>
          <a:p>
            <a:r>
              <a:rPr lang="ja-JP" altLang="en-US" dirty="0"/>
              <a:t>グリーンホロニズム・タウンの連携</a:t>
            </a:r>
          </a:p>
        </p:txBody>
      </p:sp>
      <p:grpSp>
        <p:nvGrpSpPr>
          <p:cNvPr id="19459" name="グループ化 2">
            <a:extLst>
              <a:ext uri="{FF2B5EF4-FFF2-40B4-BE49-F238E27FC236}">
                <a16:creationId xmlns:a16="http://schemas.microsoft.com/office/drawing/2014/main" id="{DAB32E6B-BABB-A4DA-116E-9105A789D103}"/>
              </a:ext>
            </a:extLst>
          </p:cNvPr>
          <p:cNvGrpSpPr>
            <a:grpSpLocks/>
          </p:cNvGrpSpPr>
          <p:nvPr/>
        </p:nvGrpSpPr>
        <p:grpSpPr bwMode="auto">
          <a:xfrm>
            <a:off x="107504" y="628760"/>
            <a:ext cx="6832600" cy="161925"/>
            <a:chOff x="500513" y="1011336"/>
            <a:chExt cx="6833937" cy="161583"/>
          </a:xfrm>
        </p:grpSpPr>
        <p:cxnSp>
          <p:nvCxnSpPr>
            <p:cNvPr id="4" name="直線コネクタ 3">
              <a:extLst>
                <a:ext uri="{FF2B5EF4-FFF2-40B4-BE49-F238E27FC236}">
                  <a16:creationId xmlns:a16="http://schemas.microsoft.com/office/drawing/2014/main" id="{B270BF4D-20DC-E74C-DD16-7CB0F8A81DEB}"/>
                </a:ext>
              </a:extLst>
            </p:cNvPr>
            <p:cNvCxnSpPr/>
            <p:nvPr/>
          </p:nvCxnSpPr>
          <p:spPr>
            <a:xfrm>
              <a:off x="500513" y="1092127"/>
              <a:ext cx="6833937"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テキスト ボックス 8">
              <a:extLst>
                <a:ext uri="{FF2B5EF4-FFF2-40B4-BE49-F238E27FC236}">
                  <a16:creationId xmlns:a16="http://schemas.microsoft.com/office/drawing/2014/main" id="{589F3269-21F6-6804-82E7-3CD1497EEABF}"/>
                </a:ext>
              </a:extLst>
            </p:cNvPr>
            <p:cNvSpPr txBox="1">
              <a:spLocks noChangeArrowheads="1"/>
            </p:cNvSpPr>
            <p:nvPr/>
          </p:nvSpPr>
          <p:spPr bwMode="auto">
            <a:xfrm>
              <a:off x="746624" y="1011336"/>
              <a:ext cx="1438556" cy="161583"/>
            </a:xfrm>
            <a:prstGeom prst="rect">
              <a:avLst/>
            </a:prstGeom>
            <a:solidFill>
              <a:schemeClr val="bg1"/>
            </a:solidFill>
            <a:ln w="9525">
              <a:solidFill>
                <a:srgbClr val="FF0000"/>
              </a:solidFill>
              <a:miter lim="800000"/>
              <a:headEnd/>
              <a:tailEnd/>
            </a:ln>
          </p:spPr>
          <p:txBody>
            <a:bodyPr lIns="18000" tIns="0" rIns="0" bIns="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1050" dirty="0">
                  <a:solidFill>
                    <a:srgbClr val="FF0000"/>
                  </a:solidFill>
                  <a:latin typeface="ＭＳ ゴシック" panose="020B0609070205080204" pitchFamily="49" charset="-128"/>
                  <a:ea typeface="ＭＳ ゴシック" panose="020B0609070205080204" pitchFamily="49" charset="-128"/>
                </a:rPr>
                <a:t>系統（交流送電網）</a:t>
              </a:r>
            </a:p>
          </p:txBody>
        </p:sp>
      </p:grpSp>
      <p:sp>
        <p:nvSpPr>
          <p:cNvPr id="6" name="正方形/長方形 5">
            <a:extLst>
              <a:ext uri="{FF2B5EF4-FFF2-40B4-BE49-F238E27FC236}">
                <a16:creationId xmlns:a16="http://schemas.microsoft.com/office/drawing/2014/main" id="{604DC42C-D170-6B9F-5A46-72E672F5033E}"/>
              </a:ext>
            </a:extLst>
          </p:cNvPr>
          <p:cNvSpPr/>
          <p:nvPr/>
        </p:nvSpPr>
        <p:spPr>
          <a:xfrm>
            <a:off x="2396903" y="1766888"/>
            <a:ext cx="1077912" cy="8270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ja-JP" altLang="en-US" sz="1100" dirty="0">
                <a:solidFill>
                  <a:schemeClr val="tx1"/>
                </a:solidFill>
                <a:latin typeface="ＭＳ ゴシック" panose="020B0609070205080204" pitchFamily="49" charset="-128"/>
                <a:ea typeface="ＭＳ ゴシック" panose="020B0609070205080204" pitchFamily="49" charset="-128"/>
              </a:rPr>
              <a:t>ステーション</a:t>
            </a:r>
            <a:r>
              <a:rPr lang="en-US" altLang="ja-JP" sz="1100" dirty="0">
                <a:solidFill>
                  <a:schemeClr val="tx1"/>
                </a:solidFill>
                <a:latin typeface="ＭＳ ゴシック" panose="020B0609070205080204" pitchFamily="49" charset="-128"/>
                <a:ea typeface="ＭＳ ゴシック" panose="020B0609070205080204" pitchFamily="49" charset="-128"/>
              </a:rPr>
              <a:t>a</a:t>
            </a:r>
          </a:p>
          <a:p>
            <a:pPr algn="ctr">
              <a:defRPr/>
            </a:pPr>
            <a:r>
              <a:rPr lang="ja-JP" altLang="en-US" sz="1000" dirty="0">
                <a:solidFill>
                  <a:schemeClr val="tx1"/>
                </a:solidFill>
                <a:latin typeface="ＭＳ ゴシック" panose="020B0609070205080204" pitchFamily="49" charset="-128"/>
                <a:ea typeface="ＭＳ ゴシック" panose="020B0609070205080204" pitchFamily="49" charset="-128"/>
              </a:rPr>
              <a:t>（水素スタンド等フルオプション）</a:t>
            </a:r>
            <a:endParaRPr lang="en-US" altLang="ja-JP" sz="1000" dirty="0">
              <a:solidFill>
                <a:schemeClr val="tx1"/>
              </a:solidFill>
              <a:latin typeface="ＭＳ ゴシック" panose="020B0609070205080204" pitchFamily="49" charset="-128"/>
              <a:ea typeface="ＭＳ ゴシック" panose="020B0609070205080204" pitchFamily="49" charset="-128"/>
            </a:endParaRPr>
          </a:p>
          <a:p>
            <a:pPr algn="ctr">
              <a:defRPr/>
            </a:pPr>
            <a:r>
              <a:rPr lang="en-US" altLang="ja-JP" sz="1000" dirty="0">
                <a:solidFill>
                  <a:schemeClr val="tx1"/>
                </a:solidFill>
                <a:latin typeface="ＭＳ ゴシック" panose="020B0609070205080204" pitchFamily="49" charset="-128"/>
                <a:ea typeface="ＭＳ ゴシック" panose="020B0609070205080204" pitchFamily="49" charset="-128"/>
              </a:rPr>
              <a:t>DX</a:t>
            </a:r>
            <a:r>
              <a:rPr lang="ja-JP" altLang="en-US" sz="1000" dirty="0">
                <a:solidFill>
                  <a:schemeClr val="tx1"/>
                </a:solidFill>
                <a:latin typeface="ＭＳ ゴシック" panose="020B0609070205080204" pitchFamily="49" charset="-128"/>
                <a:ea typeface="ＭＳ ゴシック" panose="020B0609070205080204" pitchFamily="49" charset="-128"/>
              </a:rPr>
              <a:t>・</a:t>
            </a:r>
            <a:r>
              <a:rPr lang="en-US" altLang="ja-JP" sz="1000" dirty="0" err="1">
                <a:solidFill>
                  <a:schemeClr val="tx1"/>
                </a:solidFill>
                <a:latin typeface="ＭＳ ゴシック" panose="020B0609070205080204" pitchFamily="49" charset="-128"/>
                <a:ea typeface="ＭＳ ゴシック" panose="020B0609070205080204" pitchFamily="49" charset="-128"/>
              </a:rPr>
              <a:t>G&amp;EX+AI</a:t>
            </a:r>
            <a:endParaRPr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4D121CB2-91A9-D0EA-96CC-CC27AC77CD57}"/>
              </a:ext>
            </a:extLst>
          </p:cNvPr>
          <p:cNvSpPr/>
          <p:nvPr/>
        </p:nvSpPr>
        <p:spPr>
          <a:xfrm>
            <a:off x="3895527" y="3527425"/>
            <a:ext cx="977900" cy="617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ja-JP" altLang="en-US" sz="1100" dirty="0">
                <a:solidFill>
                  <a:schemeClr val="tx1"/>
                </a:solidFill>
                <a:latin typeface="ＭＳ ゴシック" panose="020B0609070205080204" pitchFamily="49" charset="-128"/>
                <a:ea typeface="ＭＳ ゴシック" panose="020B0609070205080204" pitchFamily="49" charset="-128"/>
              </a:rPr>
              <a:t>ステーション</a:t>
            </a:r>
            <a:r>
              <a:rPr lang="en-US" altLang="ja-JP" sz="1100" dirty="0">
                <a:solidFill>
                  <a:schemeClr val="tx1"/>
                </a:solidFill>
                <a:latin typeface="ＭＳ ゴシック" panose="020B0609070205080204" pitchFamily="49" charset="-128"/>
                <a:ea typeface="ＭＳ ゴシック" panose="020B0609070205080204" pitchFamily="49" charset="-128"/>
              </a:rPr>
              <a:t>c</a:t>
            </a:r>
          </a:p>
          <a:p>
            <a:pPr algn="ctr">
              <a:defRPr/>
            </a:pPr>
            <a:r>
              <a:rPr lang="ja-JP" altLang="en-US" sz="1000" dirty="0">
                <a:solidFill>
                  <a:schemeClr val="tx1"/>
                </a:solidFill>
                <a:latin typeface="ＭＳ ゴシック" panose="020B0609070205080204" pitchFamily="49" charset="-128"/>
                <a:ea typeface="ＭＳ ゴシック" panose="020B0609070205080204" pitchFamily="49" charset="-128"/>
              </a:rPr>
              <a:t>（簡易仕様）</a:t>
            </a:r>
            <a:endParaRPr lang="en-US" altLang="ja-JP" sz="1000" dirty="0">
              <a:solidFill>
                <a:schemeClr val="tx1"/>
              </a:solidFill>
              <a:latin typeface="ＭＳ ゴシック" panose="020B0609070205080204" pitchFamily="49" charset="-128"/>
              <a:ea typeface="ＭＳ ゴシック" panose="020B0609070205080204" pitchFamily="49" charset="-128"/>
            </a:endParaRPr>
          </a:p>
          <a:p>
            <a:pPr algn="ctr">
              <a:defRPr/>
            </a:pPr>
            <a:r>
              <a:rPr lang="en-US" altLang="ja-JP" sz="1000" dirty="0">
                <a:solidFill>
                  <a:schemeClr val="tx1"/>
                </a:solidFill>
                <a:latin typeface="ＭＳ ゴシック" panose="020B0609070205080204" pitchFamily="49" charset="-128"/>
                <a:ea typeface="ＭＳ ゴシック" panose="020B0609070205080204" pitchFamily="49" charset="-128"/>
              </a:rPr>
              <a:t>DX</a:t>
            </a:r>
            <a:r>
              <a:rPr lang="ja-JP" altLang="en-US" sz="1000" dirty="0">
                <a:solidFill>
                  <a:schemeClr val="tx1"/>
                </a:solidFill>
                <a:latin typeface="ＭＳ ゴシック" panose="020B0609070205080204" pitchFamily="49" charset="-128"/>
                <a:ea typeface="ＭＳ ゴシック" panose="020B0609070205080204" pitchFamily="49" charset="-128"/>
              </a:rPr>
              <a:t>・</a:t>
            </a:r>
            <a:r>
              <a:rPr lang="en-US" altLang="ja-JP" sz="1000" dirty="0" err="1">
                <a:solidFill>
                  <a:schemeClr val="tx1"/>
                </a:solidFill>
                <a:latin typeface="ＭＳ ゴシック" panose="020B0609070205080204" pitchFamily="49" charset="-128"/>
                <a:ea typeface="ＭＳ ゴシック" panose="020B0609070205080204" pitchFamily="49" charset="-128"/>
              </a:rPr>
              <a:t>G&amp;EX+AI</a:t>
            </a:r>
            <a:endParaRPr lang="ja-JP" altLang="en-US" sz="1000" dirty="0">
              <a:solidFill>
                <a:schemeClr val="tx1"/>
              </a:solidFill>
              <a:latin typeface="ＭＳ ゴシック" panose="020B0609070205080204" pitchFamily="49" charset="-128"/>
              <a:ea typeface="ＭＳ ゴシック" panose="020B0609070205080204" pitchFamily="49" charset="-128"/>
            </a:endParaRPr>
          </a:p>
          <a:p>
            <a:pPr algn="ctr">
              <a:defRPr/>
            </a:pPr>
            <a:endParaRPr lang="ja-JP" altLang="en-US" sz="1000" dirty="0">
              <a:solidFill>
                <a:schemeClr val="tx1"/>
              </a:solidFill>
              <a:latin typeface="ＭＳ ゴシック" panose="020B0609070205080204" pitchFamily="49" charset="-128"/>
              <a:ea typeface="ＭＳ ゴシック" panose="020B0609070205080204" pitchFamily="49" charset="-128"/>
            </a:endParaRPr>
          </a:p>
        </p:txBody>
      </p:sp>
      <p:sp>
        <p:nvSpPr>
          <p:cNvPr id="8" name="正方形/長方形 1">
            <a:extLst>
              <a:ext uri="{FF2B5EF4-FFF2-40B4-BE49-F238E27FC236}">
                <a16:creationId xmlns:a16="http://schemas.microsoft.com/office/drawing/2014/main" id="{4EEFEA42-48B9-ED53-61A2-A1B7D9471B12}"/>
              </a:ext>
            </a:extLst>
          </p:cNvPr>
          <p:cNvSpPr>
            <a:spLocks noChangeArrowheads="1"/>
          </p:cNvSpPr>
          <p:nvPr/>
        </p:nvSpPr>
        <p:spPr bwMode="auto">
          <a:xfrm>
            <a:off x="2617565" y="735013"/>
            <a:ext cx="1125538" cy="646112"/>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defRPr/>
            </a:pPr>
            <a:r>
              <a:rPr kumimoji="0" lang="ja-JP" altLang="en-US" sz="1050" dirty="0">
                <a:latin typeface="ＭＳ ゴシック" panose="020B0609070205080204" pitchFamily="49" charset="-128"/>
                <a:ea typeface="ＭＳ ゴシック" panose="020B0609070205080204" pitchFamily="49" charset="-128"/>
              </a:rPr>
              <a:t>系統通信・制御</a:t>
            </a:r>
            <a:endParaRPr kumimoji="0" lang="en-US" altLang="ja-JP" sz="105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defRPr/>
            </a:pPr>
            <a:r>
              <a:rPr kumimoji="0" lang="ja-JP" altLang="en-US" sz="1050" dirty="0">
                <a:latin typeface="ＭＳ ゴシック" panose="020B0609070205080204" pitchFamily="49" charset="-128"/>
                <a:ea typeface="ＭＳ ゴシック" panose="020B0609070205080204" pitchFamily="49" charset="-128"/>
              </a:rPr>
              <a:t>・需要予測</a:t>
            </a:r>
            <a:endParaRPr kumimoji="0" lang="en-US" altLang="ja-JP" sz="105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defRPr/>
            </a:pPr>
            <a:r>
              <a:rPr kumimoji="0" lang="ja-JP" altLang="en-US" sz="1050" dirty="0">
                <a:latin typeface="ＭＳ ゴシック" panose="020B0609070205080204" pitchFamily="49" charset="-128"/>
                <a:ea typeface="ＭＳ ゴシック" panose="020B0609070205080204" pitchFamily="49" charset="-128"/>
              </a:rPr>
              <a:t>・供給計画</a:t>
            </a:r>
            <a:endParaRPr kumimoji="0" lang="en-US" altLang="ja-JP" sz="105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defRPr/>
            </a:pPr>
            <a:r>
              <a:rPr kumimoji="0" lang="ja-JP" altLang="en-US" sz="1050" dirty="0">
                <a:latin typeface="ＭＳ ゴシック" panose="020B0609070205080204" pitchFamily="49" charset="-128"/>
                <a:ea typeface="ＭＳ ゴシック" panose="020B0609070205080204" pitchFamily="49" charset="-128"/>
              </a:rPr>
              <a:t>・託送計画</a:t>
            </a:r>
            <a:endParaRPr kumimoji="0" lang="en-US" altLang="ja-JP" sz="1050" dirty="0">
              <a:latin typeface="ＭＳ ゴシック" panose="020B0609070205080204" pitchFamily="49" charset="-128"/>
              <a:ea typeface="ＭＳ ゴシック" panose="020B0609070205080204" pitchFamily="49" charset="-128"/>
            </a:endParaRPr>
          </a:p>
        </p:txBody>
      </p:sp>
      <p:cxnSp>
        <p:nvCxnSpPr>
          <p:cNvPr id="9" name="直線矢印コネクタ 8">
            <a:extLst>
              <a:ext uri="{FF2B5EF4-FFF2-40B4-BE49-F238E27FC236}">
                <a16:creationId xmlns:a16="http://schemas.microsoft.com/office/drawing/2014/main" id="{BB3E22D7-7811-B306-3F76-5C0B0766DE1D}"/>
              </a:ext>
            </a:extLst>
          </p:cNvPr>
          <p:cNvCxnSpPr>
            <a:endCxn id="19543" idx="1"/>
          </p:cNvCxnSpPr>
          <p:nvPr/>
        </p:nvCxnSpPr>
        <p:spPr bwMode="auto">
          <a:xfrm>
            <a:off x="3474815" y="2179638"/>
            <a:ext cx="1214438" cy="0"/>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8DBA0C77-B0EE-F38C-E462-B641B5162C46}"/>
              </a:ext>
            </a:extLst>
          </p:cNvPr>
          <p:cNvCxnSpPr/>
          <p:nvPr/>
        </p:nvCxnSpPr>
        <p:spPr bwMode="auto">
          <a:xfrm flipH="1">
            <a:off x="1238028" y="4114800"/>
            <a:ext cx="0" cy="657225"/>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1278EEB-718E-435A-DF96-23CCC114C6CB}"/>
              </a:ext>
            </a:extLst>
          </p:cNvPr>
          <p:cNvSpPr/>
          <p:nvPr/>
        </p:nvSpPr>
        <p:spPr>
          <a:xfrm>
            <a:off x="1011015" y="3514725"/>
            <a:ext cx="984250" cy="6175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algn="ctr">
              <a:defRPr/>
            </a:pPr>
            <a:r>
              <a:rPr lang="ja-JP" altLang="en-US" sz="1100" dirty="0">
                <a:solidFill>
                  <a:schemeClr val="tx1"/>
                </a:solidFill>
                <a:latin typeface="ＭＳ ゴシック" panose="020B0609070205080204" pitchFamily="49" charset="-128"/>
                <a:ea typeface="ＭＳ ゴシック" panose="020B0609070205080204" pitchFamily="49" charset="-128"/>
              </a:rPr>
              <a:t>ステーション</a:t>
            </a:r>
            <a:r>
              <a:rPr lang="en-US" altLang="ja-JP" sz="1100" dirty="0">
                <a:solidFill>
                  <a:schemeClr val="tx1"/>
                </a:solidFill>
                <a:latin typeface="ＭＳ ゴシック" panose="020B0609070205080204" pitchFamily="49" charset="-128"/>
                <a:ea typeface="ＭＳ ゴシック" panose="020B0609070205080204" pitchFamily="49" charset="-128"/>
              </a:rPr>
              <a:t>b</a:t>
            </a:r>
          </a:p>
          <a:p>
            <a:pPr algn="ctr">
              <a:defRPr/>
            </a:pPr>
            <a:r>
              <a:rPr lang="ja-JP" altLang="en-US" sz="1000" dirty="0">
                <a:solidFill>
                  <a:schemeClr val="tx1"/>
                </a:solidFill>
                <a:latin typeface="ＭＳ ゴシック" panose="020B0609070205080204" pitchFamily="49" charset="-128"/>
                <a:ea typeface="ＭＳ ゴシック" panose="020B0609070205080204" pitchFamily="49" charset="-128"/>
              </a:rPr>
              <a:t>（簡易仕様）</a:t>
            </a:r>
            <a:endParaRPr lang="en-US" altLang="ja-JP" sz="1000" dirty="0">
              <a:solidFill>
                <a:schemeClr val="tx1"/>
              </a:solidFill>
              <a:latin typeface="ＭＳ ゴシック" panose="020B0609070205080204" pitchFamily="49" charset="-128"/>
              <a:ea typeface="ＭＳ ゴシック" panose="020B0609070205080204" pitchFamily="49" charset="-128"/>
            </a:endParaRPr>
          </a:p>
          <a:p>
            <a:pPr algn="ctr">
              <a:defRPr/>
            </a:pPr>
            <a:r>
              <a:rPr lang="en-US" altLang="ja-JP" sz="1000" dirty="0">
                <a:solidFill>
                  <a:schemeClr val="tx1"/>
                </a:solidFill>
                <a:latin typeface="ＭＳ ゴシック" panose="020B0609070205080204" pitchFamily="49" charset="-128"/>
                <a:ea typeface="ＭＳ ゴシック" panose="020B0609070205080204" pitchFamily="49" charset="-128"/>
              </a:rPr>
              <a:t>DX</a:t>
            </a:r>
            <a:r>
              <a:rPr lang="ja-JP" altLang="en-US" sz="1000" dirty="0">
                <a:solidFill>
                  <a:schemeClr val="tx1"/>
                </a:solidFill>
                <a:latin typeface="ＭＳ ゴシック" panose="020B0609070205080204" pitchFamily="49" charset="-128"/>
                <a:ea typeface="ＭＳ ゴシック" panose="020B0609070205080204" pitchFamily="49" charset="-128"/>
              </a:rPr>
              <a:t>・</a:t>
            </a:r>
            <a:r>
              <a:rPr lang="en-US" altLang="ja-JP" sz="1000" dirty="0" err="1">
                <a:solidFill>
                  <a:schemeClr val="tx1"/>
                </a:solidFill>
                <a:latin typeface="ＭＳ ゴシック" panose="020B0609070205080204" pitchFamily="49" charset="-128"/>
                <a:ea typeface="ＭＳ ゴシック" panose="020B0609070205080204" pitchFamily="49" charset="-128"/>
              </a:rPr>
              <a:t>G&amp;EX+AI</a:t>
            </a:r>
            <a:endParaRPr lang="ja-JP" altLang="en-US" sz="1000" dirty="0">
              <a:solidFill>
                <a:schemeClr val="tx1"/>
              </a:solidFill>
              <a:latin typeface="ＭＳ ゴシック" panose="020B0609070205080204" pitchFamily="49" charset="-128"/>
              <a:ea typeface="ＭＳ ゴシック" panose="020B0609070205080204" pitchFamily="49" charset="-128"/>
            </a:endParaRPr>
          </a:p>
          <a:p>
            <a:pPr algn="ctr">
              <a:defRPr/>
            </a:pPr>
            <a:endParaRPr lang="ja-JP" altLang="en-US" sz="1000" dirty="0">
              <a:solidFill>
                <a:schemeClr val="tx1"/>
              </a:solidFill>
              <a:latin typeface="ＭＳ ゴシック" panose="020B0609070205080204" pitchFamily="49" charset="-128"/>
              <a:ea typeface="ＭＳ ゴシック" panose="020B0609070205080204" pitchFamily="49" charset="-128"/>
            </a:endParaRPr>
          </a:p>
        </p:txBody>
      </p:sp>
      <p:cxnSp>
        <p:nvCxnSpPr>
          <p:cNvPr id="12" name="直線矢印コネクタ 11">
            <a:extLst>
              <a:ext uri="{FF2B5EF4-FFF2-40B4-BE49-F238E27FC236}">
                <a16:creationId xmlns:a16="http://schemas.microsoft.com/office/drawing/2014/main" id="{16740972-4402-5642-3420-F1019240509A}"/>
              </a:ext>
            </a:extLst>
          </p:cNvPr>
          <p:cNvCxnSpPr/>
          <p:nvPr/>
        </p:nvCxnSpPr>
        <p:spPr bwMode="auto">
          <a:xfrm flipH="1">
            <a:off x="4082852" y="4132263"/>
            <a:ext cx="0" cy="592137"/>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19467" name="グループ化 12">
            <a:extLst>
              <a:ext uri="{FF2B5EF4-FFF2-40B4-BE49-F238E27FC236}">
                <a16:creationId xmlns:a16="http://schemas.microsoft.com/office/drawing/2014/main" id="{D7995CBC-DA0A-AA79-85AD-7DD8E6702079}"/>
              </a:ext>
            </a:extLst>
          </p:cNvPr>
          <p:cNvGrpSpPr>
            <a:grpSpLocks/>
          </p:cNvGrpSpPr>
          <p:nvPr/>
        </p:nvGrpSpPr>
        <p:grpSpPr bwMode="auto">
          <a:xfrm>
            <a:off x="5449689" y="3519488"/>
            <a:ext cx="1260475" cy="1225550"/>
            <a:chOff x="4254198" y="3480927"/>
            <a:chExt cx="1260475" cy="1225550"/>
          </a:xfrm>
        </p:grpSpPr>
        <p:pic>
          <p:nvPicPr>
            <p:cNvPr id="19598" name="Picture 272" descr="「家 イラスト 無...」の画像検索結果">
              <a:extLst>
                <a:ext uri="{FF2B5EF4-FFF2-40B4-BE49-F238E27FC236}">
                  <a16:creationId xmlns:a16="http://schemas.microsoft.com/office/drawing/2014/main" id="{985DED16-0D8D-CC56-D8AF-FF0F49880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448" y="3582527"/>
              <a:ext cx="8905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99" name="グループ化 191">
              <a:extLst>
                <a:ext uri="{FF2B5EF4-FFF2-40B4-BE49-F238E27FC236}">
                  <a16:creationId xmlns:a16="http://schemas.microsoft.com/office/drawing/2014/main" id="{626E4074-B4DE-D48C-7F26-C45873661B49}"/>
                </a:ext>
              </a:extLst>
            </p:cNvPr>
            <p:cNvGrpSpPr>
              <a:grpSpLocks/>
            </p:cNvGrpSpPr>
            <p:nvPr/>
          </p:nvGrpSpPr>
          <p:grpSpPr bwMode="auto">
            <a:xfrm>
              <a:off x="4254198" y="3677777"/>
              <a:ext cx="360362" cy="411162"/>
              <a:chOff x="4355976" y="1988840"/>
              <a:chExt cx="360363" cy="411162"/>
            </a:xfrm>
          </p:grpSpPr>
          <p:pic>
            <p:nvPicPr>
              <p:cNvPr id="19615" name="Picture 70" descr="「蓄電池 イラス...」の画像検索結果">
                <a:extLst>
                  <a:ext uri="{FF2B5EF4-FFF2-40B4-BE49-F238E27FC236}">
                    <a16:creationId xmlns:a16="http://schemas.microsoft.com/office/drawing/2014/main" id="{0C8470A8-39AA-EF34-E68A-D219BED530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16" name="Text Box 30">
                <a:extLst>
                  <a:ext uri="{FF2B5EF4-FFF2-40B4-BE49-F238E27FC236}">
                    <a16:creationId xmlns:a16="http://schemas.microsoft.com/office/drawing/2014/main" id="{5DCAA169-5C10-FA18-5B86-D01EF8E63890}"/>
                  </a:ext>
                </a:extLst>
              </p:cNvPr>
              <p:cNvSpPr txBox="1">
                <a:spLocks noChangeArrowheads="1"/>
              </p:cNvSpPr>
              <p:nvPr/>
            </p:nvSpPr>
            <p:spPr bwMode="auto">
              <a:xfrm>
                <a:off x="4463668" y="2056184"/>
                <a:ext cx="92333" cy="239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latin typeface="ＭＳ ゴシック" panose="020B0609070205080204" pitchFamily="49" charset="-128"/>
                    <a:ea typeface="ＭＳ ゴシック" panose="020B0609070205080204" pitchFamily="49" charset="-128"/>
                  </a:rPr>
                  <a:t>蓄電池</a:t>
                </a:r>
              </a:p>
            </p:txBody>
          </p:sp>
        </p:grpSp>
        <p:pic>
          <p:nvPicPr>
            <p:cNvPr id="19600" name="Picture 32" descr="荏原バラード株式会社製">
              <a:extLst>
                <a:ext uri="{FF2B5EF4-FFF2-40B4-BE49-F238E27FC236}">
                  <a16:creationId xmlns:a16="http://schemas.microsoft.com/office/drawing/2014/main" id="{9A147CF9-13C9-9F21-0427-8F6ADD5AC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198" y="4109577"/>
              <a:ext cx="2889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01" name="Text Box 30">
              <a:extLst>
                <a:ext uri="{FF2B5EF4-FFF2-40B4-BE49-F238E27FC236}">
                  <a16:creationId xmlns:a16="http://schemas.microsoft.com/office/drawing/2014/main" id="{52962C34-5158-B4EF-FEB5-013DCD996D50}"/>
                </a:ext>
              </a:extLst>
            </p:cNvPr>
            <p:cNvSpPr txBox="1">
              <a:spLocks noChangeArrowheads="1"/>
            </p:cNvSpPr>
            <p:nvPr/>
          </p:nvSpPr>
          <p:spPr bwMode="auto">
            <a:xfrm>
              <a:off x="4339923" y="4325477"/>
              <a:ext cx="153987"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600">
                  <a:latin typeface="ＭＳ ゴシック" panose="020B0609070205080204" pitchFamily="49" charset="-128"/>
                  <a:ea typeface="ＭＳ ゴシック" panose="020B0609070205080204" pitchFamily="49" charset="-128"/>
                </a:rPr>
                <a:t>PEFC</a:t>
              </a:r>
              <a:endParaRPr lang="ja-JP" altLang="en-US" sz="600">
                <a:latin typeface="ＭＳ ゴシック" panose="020B0609070205080204" pitchFamily="49" charset="-128"/>
                <a:ea typeface="ＭＳ ゴシック" panose="020B0609070205080204" pitchFamily="49" charset="-128"/>
              </a:endParaRPr>
            </a:p>
          </p:txBody>
        </p:sp>
        <p:sp>
          <p:nvSpPr>
            <p:cNvPr id="18" name="正方形/長方形 17">
              <a:extLst>
                <a:ext uri="{FF2B5EF4-FFF2-40B4-BE49-F238E27FC236}">
                  <a16:creationId xmlns:a16="http://schemas.microsoft.com/office/drawing/2014/main" id="{442F5910-89C5-A6E6-2273-1C9715EB5494}"/>
                </a:ext>
              </a:extLst>
            </p:cNvPr>
            <p:cNvSpPr/>
            <p:nvPr/>
          </p:nvSpPr>
          <p:spPr>
            <a:xfrm>
              <a:off x="4254198" y="3531727"/>
              <a:ext cx="1260475"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600" dirty="0">
                <a:latin typeface="ＭＳ ゴシック" panose="020B0609070205080204" pitchFamily="49" charset="-128"/>
                <a:ea typeface="ＭＳ ゴシック" panose="020B0609070205080204" pitchFamily="49" charset="-128"/>
              </a:endParaRPr>
            </a:p>
          </p:txBody>
        </p:sp>
        <p:cxnSp>
          <p:nvCxnSpPr>
            <p:cNvPr id="19" name="直線矢印コネクタ 18">
              <a:extLst>
                <a:ext uri="{FF2B5EF4-FFF2-40B4-BE49-F238E27FC236}">
                  <a16:creationId xmlns:a16="http://schemas.microsoft.com/office/drawing/2014/main" id="{B9194456-5BFE-176B-78E4-BCEFFF1026FD}"/>
                </a:ext>
              </a:extLst>
            </p:cNvPr>
            <p:cNvCxnSpPr/>
            <p:nvPr/>
          </p:nvCxnSpPr>
          <p:spPr>
            <a:xfrm>
              <a:off x="4543123" y="4036552"/>
              <a:ext cx="134938" cy="136525"/>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9A34226B-36E7-2DD3-05F4-2AA14FB66C3D}"/>
                </a:ext>
              </a:extLst>
            </p:cNvPr>
            <p:cNvCxnSpPr/>
            <p:nvPr/>
          </p:nvCxnSpPr>
          <p:spPr>
            <a:xfrm flipH="1">
              <a:off x="4398661" y="4031789"/>
              <a:ext cx="0" cy="149225"/>
            </a:xfrm>
            <a:prstGeom prst="straightConnector1">
              <a:avLst/>
            </a:prstGeom>
            <a:ln w="31750">
              <a:solidFill>
                <a:srgbClr val="008000"/>
              </a:solidFill>
              <a:headEnd type="triangle"/>
              <a:tailEnd type="none" w="med" len="med"/>
            </a:ln>
          </p:spPr>
          <p:style>
            <a:lnRef idx="1">
              <a:schemeClr val="accent1"/>
            </a:lnRef>
            <a:fillRef idx="0">
              <a:schemeClr val="accent1"/>
            </a:fillRef>
            <a:effectRef idx="0">
              <a:schemeClr val="accent1"/>
            </a:effectRef>
            <a:fontRef idx="minor">
              <a:schemeClr val="tx1"/>
            </a:fontRef>
          </p:style>
        </p:cxnSp>
        <p:grpSp>
          <p:nvGrpSpPr>
            <p:cNvPr id="19605" name="グループ化 301">
              <a:extLst>
                <a:ext uri="{FF2B5EF4-FFF2-40B4-BE49-F238E27FC236}">
                  <a16:creationId xmlns:a16="http://schemas.microsoft.com/office/drawing/2014/main" id="{8711DBC5-2F2E-C107-4C79-70F496C0B294}"/>
                </a:ext>
              </a:extLst>
            </p:cNvPr>
            <p:cNvGrpSpPr>
              <a:grpSpLocks/>
            </p:cNvGrpSpPr>
            <p:nvPr/>
          </p:nvGrpSpPr>
          <p:grpSpPr bwMode="auto">
            <a:xfrm>
              <a:off x="5097160" y="4446127"/>
              <a:ext cx="398463" cy="250825"/>
              <a:chOff x="3083417" y="5877272"/>
              <a:chExt cx="660789" cy="395350"/>
            </a:xfrm>
          </p:grpSpPr>
          <p:pic>
            <p:nvPicPr>
              <p:cNvPr id="19613" name="Picture 7" descr="「自動車 イラス...」の画像検索結果">
                <a:extLst>
                  <a:ext uri="{FF2B5EF4-FFF2-40B4-BE49-F238E27FC236}">
                    <a16:creationId xmlns:a16="http://schemas.microsoft.com/office/drawing/2014/main" id="{435B2A4D-0BFE-05A7-A0C2-9721DDE047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14" name="Text Box 39">
                <a:extLst>
                  <a:ext uri="{FF2B5EF4-FFF2-40B4-BE49-F238E27FC236}">
                    <a16:creationId xmlns:a16="http://schemas.microsoft.com/office/drawing/2014/main" id="{1E81444D-728E-16D5-4768-4CD056216083}"/>
                  </a:ext>
                </a:extLst>
              </p:cNvPr>
              <p:cNvSpPr txBox="1">
                <a:spLocks noChangeArrowheads="1"/>
              </p:cNvSpPr>
              <p:nvPr/>
            </p:nvSpPr>
            <p:spPr bwMode="auto">
              <a:xfrm>
                <a:off x="3083417" y="6127338"/>
                <a:ext cx="660789" cy="1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600">
                    <a:latin typeface="ＭＳ ゴシック" panose="020B0609070205080204" pitchFamily="49" charset="-128"/>
                    <a:ea typeface="ＭＳ ゴシック" panose="020B0609070205080204" pitchFamily="49" charset="-128"/>
                  </a:rPr>
                  <a:t>BEV</a:t>
                </a:r>
                <a:r>
                  <a:rPr lang="ja-JP" altLang="en-US" sz="600">
                    <a:latin typeface="ＭＳ ゴシック" panose="020B0609070205080204" pitchFamily="49" charset="-128"/>
                    <a:ea typeface="ＭＳ ゴシック" panose="020B0609070205080204" pitchFamily="49" charset="-128"/>
                  </a:rPr>
                  <a:t>･</a:t>
                </a:r>
                <a:r>
                  <a:rPr lang="en-US" altLang="ja-JP" sz="600">
                    <a:latin typeface="ＭＳ ゴシック" panose="020B0609070205080204" pitchFamily="49" charset="-128"/>
                    <a:ea typeface="ＭＳ ゴシック" panose="020B0609070205080204" pitchFamily="49" charset="-128"/>
                  </a:rPr>
                  <a:t>PHV</a:t>
                </a:r>
              </a:p>
            </p:txBody>
          </p:sp>
        </p:grpSp>
        <p:pic>
          <p:nvPicPr>
            <p:cNvPr id="19606" name="Picture 66" descr="「EV 車載充電器 ...」の画像検索結果">
              <a:extLst>
                <a:ext uri="{FF2B5EF4-FFF2-40B4-BE49-F238E27FC236}">
                  <a16:creationId xmlns:a16="http://schemas.microsoft.com/office/drawing/2014/main" id="{39326768-F9FF-CF38-58C7-A4CCBDB5EF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610" y="3725402"/>
              <a:ext cx="204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線矢印コネクタ 22">
              <a:extLst>
                <a:ext uri="{FF2B5EF4-FFF2-40B4-BE49-F238E27FC236}">
                  <a16:creationId xmlns:a16="http://schemas.microsoft.com/office/drawing/2014/main" id="{02FE2BB5-0CDC-7C2F-0778-7728045F5335}"/>
                </a:ext>
              </a:extLst>
            </p:cNvPr>
            <p:cNvCxnSpPr/>
            <p:nvPr/>
          </p:nvCxnSpPr>
          <p:spPr>
            <a:xfrm>
              <a:off x="5386086" y="4239752"/>
              <a:ext cx="0" cy="288925"/>
            </a:xfrm>
            <a:prstGeom prst="straightConnector1">
              <a:avLst/>
            </a:prstGeom>
            <a:ln w="31750">
              <a:solidFill>
                <a:srgbClr val="008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9608" name="Text Box 30">
              <a:extLst>
                <a:ext uri="{FF2B5EF4-FFF2-40B4-BE49-F238E27FC236}">
                  <a16:creationId xmlns:a16="http://schemas.microsoft.com/office/drawing/2014/main" id="{E7DA8DE1-1632-D953-D0E0-2BF442C4A9B5}"/>
                </a:ext>
              </a:extLst>
            </p:cNvPr>
            <p:cNvSpPr txBox="1">
              <a:spLocks noChangeArrowheads="1"/>
            </p:cNvSpPr>
            <p:nvPr/>
          </p:nvSpPr>
          <p:spPr bwMode="auto">
            <a:xfrm>
              <a:off x="5143198" y="4320714"/>
              <a:ext cx="288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600">
                  <a:latin typeface="ＭＳ ゴシック" panose="020B0609070205080204" pitchFamily="49" charset="-128"/>
                  <a:ea typeface="ＭＳ ゴシック" panose="020B0609070205080204" pitchFamily="49" charset="-128"/>
                </a:rPr>
                <a:t>V2H</a:t>
              </a:r>
              <a:endParaRPr lang="ja-JP" altLang="en-US" sz="600">
                <a:latin typeface="ＭＳ ゴシック" panose="020B0609070205080204" pitchFamily="49" charset="-128"/>
                <a:ea typeface="ＭＳ ゴシック" panose="020B0609070205080204" pitchFamily="49" charset="-128"/>
              </a:endParaRPr>
            </a:p>
          </p:txBody>
        </p:sp>
        <p:sp>
          <p:nvSpPr>
            <p:cNvPr id="19609" name="Text Box 30">
              <a:extLst>
                <a:ext uri="{FF2B5EF4-FFF2-40B4-BE49-F238E27FC236}">
                  <a16:creationId xmlns:a16="http://schemas.microsoft.com/office/drawing/2014/main" id="{FC756968-73FA-E70C-CC10-3852AC08621A}"/>
                </a:ext>
              </a:extLst>
            </p:cNvPr>
            <p:cNvSpPr txBox="1">
              <a:spLocks noChangeArrowheads="1"/>
            </p:cNvSpPr>
            <p:nvPr/>
          </p:nvSpPr>
          <p:spPr bwMode="auto">
            <a:xfrm>
              <a:off x="5135260" y="3787314"/>
              <a:ext cx="287338" cy="18415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latin typeface="ＭＳ ゴシック" panose="020B0609070205080204" pitchFamily="49" charset="-128"/>
                  <a:ea typeface="ＭＳ ゴシック" panose="020B0609070205080204" pitchFamily="49" charset="-128"/>
                </a:rPr>
                <a:t>充電</a:t>
              </a:r>
              <a:endParaRPr lang="en-US" altLang="ja-JP" sz="600">
                <a:latin typeface="ＭＳ ゴシック" panose="020B0609070205080204" pitchFamily="49" charset="-128"/>
                <a:ea typeface="ＭＳ ゴシック" panose="020B0609070205080204" pitchFamily="49" charset="-128"/>
              </a:endParaRPr>
            </a:p>
            <a:p>
              <a:pPr algn="ctr" eaLnBrk="1" hangingPunct="1"/>
              <a:r>
                <a:rPr lang="ja-JP" altLang="en-US" sz="600">
                  <a:latin typeface="ＭＳ ゴシック" panose="020B0609070205080204" pitchFamily="49" charset="-128"/>
                  <a:ea typeface="ＭＳ ゴシック" panose="020B0609070205080204" pitchFamily="49" charset="-128"/>
                </a:rPr>
                <a:t>ｽﾀﾝﾄﾞ</a:t>
              </a:r>
            </a:p>
          </p:txBody>
        </p:sp>
        <p:sp>
          <p:nvSpPr>
            <p:cNvPr id="19610" name="テキスト ボックス 8">
              <a:extLst>
                <a:ext uri="{FF2B5EF4-FFF2-40B4-BE49-F238E27FC236}">
                  <a16:creationId xmlns:a16="http://schemas.microsoft.com/office/drawing/2014/main" id="{809AD6A9-9442-B35B-A1C8-07CD428E3786}"/>
                </a:ext>
              </a:extLst>
            </p:cNvPr>
            <p:cNvSpPr txBox="1">
              <a:spLocks noChangeArrowheads="1"/>
            </p:cNvSpPr>
            <p:nvPr/>
          </p:nvSpPr>
          <p:spPr bwMode="auto">
            <a:xfrm>
              <a:off x="4331985" y="3480927"/>
              <a:ext cx="1046163" cy="92075"/>
            </a:xfrm>
            <a:prstGeom prst="rect">
              <a:avLst/>
            </a:prstGeom>
            <a:solidFill>
              <a:schemeClr val="bg1"/>
            </a:solidFill>
            <a:ln w="9525">
              <a:solidFill>
                <a:schemeClr val="tx1"/>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latin typeface="ＭＳ ゴシック" panose="020B0609070205080204" pitchFamily="49" charset="-128"/>
                  <a:ea typeface="ＭＳ ゴシック" panose="020B0609070205080204" pitchFamily="49" charset="-128"/>
                </a:rPr>
                <a:t>二次ｴﾈﾙｷﾞｰ複線化住宅</a:t>
              </a:r>
            </a:p>
          </p:txBody>
        </p:sp>
        <p:cxnSp>
          <p:nvCxnSpPr>
            <p:cNvPr id="27" name="直線矢印コネクタ 26">
              <a:extLst>
                <a:ext uri="{FF2B5EF4-FFF2-40B4-BE49-F238E27FC236}">
                  <a16:creationId xmlns:a16="http://schemas.microsoft.com/office/drawing/2014/main" id="{A021A083-8404-D89E-29F2-3C9965F2352D}"/>
                </a:ext>
              </a:extLst>
            </p:cNvPr>
            <p:cNvCxnSpPr/>
            <p:nvPr/>
          </p:nvCxnSpPr>
          <p:spPr>
            <a:xfrm flipH="1">
              <a:off x="4476448" y="3725402"/>
              <a:ext cx="287338" cy="144462"/>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9612" name="Text Box 30">
              <a:extLst>
                <a:ext uri="{FF2B5EF4-FFF2-40B4-BE49-F238E27FC236}">
                  <a16:creationId xmlns:a16="http://schemas.microsoft.com/office/drawing/2014/main" id="{CB86B5C3-2B25-E6AA-0591-F18F5BA1D685}"/>
                </a:ext>
              </a:extLst>
            </p:cNvPr>
            <p:cNvSpPr txBox="1">
              <a:spLocks noChangeArrowheads="1"/>
            </p:cNvSpPr>
            <p:nvPr/>
          </p:nvSpPr>
          <p:spPr bwMode="auto">
            <a:xfrm>
              <a:off x="4836810" y="3653964"/>
              <a:ext cx="180975"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600">
                  <a:latin typeface="ＭＳ ゴシック" panose="020B0609070205080204" pitchFamily="49" charset="-128"/>
                  <a:ea typeface="ＭＳ ゴシック" panose="020B0609070205080204" pitchFamily="49" charset="-128"/>
                </a:rPr>
                <a:t>PV</a:t>
              </a:r>
              <a:endParaRPr lang="ja-JP" altLang="en-US" sz="600">
                <a:latin typeface="ＭＳ ゴシック" panose="020B0609070205080204" pitchFamily="49" charset="-128"/>
                <a:ea typeface="ＭＳ ゴシック" panose="020B0609070205080204" pitchFamily="49" charset="-128"/>
              </a:endParaRPr>
            </a:p>
          </p:txBody>
        </p:sp>
      </p:grpSp>
      <p:cxnSp>
        <p:nvCxnSpPr>
          <p:cNvPr id="33" name="直線矢印コネクタ 32">
            <a:extLst>
              <a:ext uri="{FF2B5EF4-FFF2-40B4-BE49-F238E27FC236}">
                <a16:creationId xmlns:a16="http://schemas.microsoft.com/office/drawing/2014/main" id="{6F56913B-FD8C-C19D-F6C1-7AEAFD5CA570}"/>
              </a:ext>
            </a:extLst>
          </p:cNvPr>
          <p:cNvCxnSpPr/>
          <p:nvPr/>
        </p:nvCxnSpPr>
        <p:spPr bwMode="auto">
          <a:xfrm>
            <a:off x="4848027" y="3835400"/>
            <a:ext cx="630237" cy="0"/>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19469" name="グループ化 33">
            <a:extLst>
              <a:ext uri="{FF2B5EF4-FFF2-40B4-BE49-F238E27FC236}">
                <a16:creationId xmlns:a16="http://schemas.microsoft.com/office/drawing/2014/main" id="{35DD46CC-AE78-A81D-B5F4-1A1C6B304073}"/>
              </a:ext>
            </a:extLst>
          </p:cNvPr>
          <p:cNvGrpSpPr>
            <a:grpSpLocks/>
          </p:cNvGrpSpPr>
          <p:nvPr/>
        </p:nvGrpSpPr>
        <p:grpSpPr bwMode="auto">
          <a:xfrm>
            <a:off x="3944739" y="4725988"/>
            <a:ext cx="1260475" cy="1231900"/>
            <a:chOff x="4895850" y="2955925"/>
            <a:chExt cx="1260475" cy="1231900"/>
          </a:xfrm>
        </p:grpSpPr>
        <p:pic>
          <p:nvPicPr>
            <p:cNvPr id="19583" name="Picture 119" descr="「家 イラスト」の画像検索結果">
              <a:extLst>
                <a:ext uri="{FF2B5EF4-FFF2-40B4-BE49-F238E27FC236}">
                  <a16:creationId xmlns:a16="http://schemas.microsoft.com/office/drawing/2014/main" id="{F5C9D615-A03A-3C2B-9747-797FF4F5D6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6213" y="3013075"/>
              <a:ext cx="86518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84" name="Text Box 30">
              <a:extLst>
                <a:ext uri="{FF2B5EF4-FFF2-40B4-BE49-F238E27FC236}">
                  <a16:creationId xmlns:a16="http://schemas.microsoft.com/office/drawing/2014/main" id="{C5BB2082-4355-0471-B613-13BC2EC997CF}"/>
                </a:ext>
              </a:extLst>
            </p:cNvPr>
            <p:cNvSpPr txBox="1">
              <a:spLocks noChangeArrowheads="1"/>
            </p:cNvSpPr>
            <p:nvPr/>
          </p:nvSpPr>
          <p:spPr bwMode="auto">
            <a:xfrm>
              <a:off x="5627688" y="3835400"/>
              <a:ext cx="288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600">
                  <a:latin typeface="ＭＳ ゴシック" panose="020B0609070205080204" pitchFamily="49" charset="-128"/>
                  <a:ea typeface="ＭＳ ゴシック" panose="020B0609070205080204" pitchFamily="49" charset="-128"/>
                </a:rPr>
                <a:t>V2H</a:t>
              </a:r>
              <a:endParaRPr lang="ja-JP" altLang="en-US" sz="600">
                <a:latin typeface="ＭＳ ゴシック" panose="020B0609070205080204" pitchFamily="49" charset="-128"/>
                <a:ea typeface="ＭＳ ゴシック" panose="020B0609070205080204" pitchFamily="49" charset="-128"/>
              </a:endParaRPr>
            </a:p>
          </p:txBody>
        </p:sp>
        <p:grpSp>
          <p:nvGrpSpPr>
            <p:cNvPr id="19585" name="グループ化 191">
              <a:extLst>
                <a:ext uri="{FF2B5EF4-FFF2-40B4-BE49-F238E27FC236}">
                  <a16:creationId xmlns:a16="http://schemas.microsoft.com/office/drawing/2014/main" id="{47618C0A-DB82-869B-E29E-1DEA74CFEEF2}"/>
                </a:ext>
              </a:extLst>
            </p:cNvPr>
            <p:cNvGrpSpPr>
              <a:grpSpLocks/>
            </p:cNvGrpSpPr>
            <p:nvPr/>
          </p:nvGrpSpPr>
          <p:grpSpPr bwMode="auto">
            <a:xfrm>
              <a:off x="4895850" y="3159125"/>
              <a:ext cx="360363" cy="411163"/>
              <a:chOff x="4355976" y="1988840"/>
              <a:chExt cx="360363" cy="411162"/>
            </a:xfrm>
          </p:grpSpPr>
          <p:pic>
            <p:nvPicPr>
              <p:cNvPr id="19596" name="Picture 70" descr="「蓄電池 イラス...」の画像検索結果">
                <a:extLst>
                  <a:ext uri="{FF2B5EF4-FFF2-40B4-BE49-F238E27FC236}">
                    <a16:creationId xmlns:a16="http://schemas.microsoft.com/office/drawing/2014/main" id="{DE365328-1F6B-BB5F-1D0E-57BB4FEFC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97" name="Text Box 30">
                <a:extLst>
                  <a:ext uri="{FF2B5EF4-FFF2-40B4-BE49-F238E27FC236}">
                    <a16:creationId xmlns:a16="http://schemas.microsoft.com/office/drawing/2014/main" id="{9755406D-65CD-85C3-4432-161F73C96F30}"/>
                  </a:ext>
                </a:extLst>
              </p:cNvPr>
              <p:cNvSpPr txBox="1">
                <a:spLocks noChangeArrowheads="1"/>
              </p:cNvSpPr>
              <p:nvPr/>
            </p:nvSpPr>
            <p:spPr bwMode="auto">
              <a:xfrm>
                <a:off x="4487997" y="2038961"/>
                <a:ext cx="92333" cy="26546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latin typeface="ＭＳ ゴシック" panose="020B0609070205080204" pitchFamily="49" charset="-128"/>
                    <a:ea typeface="ＭＳ ゴシック" panose="020B0609070205080204" pitchFamily="49" charset="-128"/>
                  </a:rPr>
                  <a:t>蓄電池</a:t>
                </a:r>
              </a:p>
            </p:txBody>
          </p:sp>
        </p:grpSp>
        <p:pic>
          <p:nvPicPr>
            <p:cNvPr id="19586" name="Picture 32" descr="荏原バラード株式会社製">
              <a:extLst>
                <a:ext uri="{FF2B5EF4-FFF2-40B4-BE49-F238E27FC236}">
                  <a16:creationId xmlns:a16="http://schemas.microsoft.com/office/drawing/2014/main" id="{351AD919-B8D1-C889-52C0-066054D54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3590925"/>
              <a:ext cx="2889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87" name="Text Box 30">
              <a:extLst>
                <a:ext uri="{FF2B5EF4-FFF2-40B4-BE49-F238E27FC236}">
                  <a16:creationId xmlns:a16="http://schemas.microsoft.com/office/drawing/2014/main" id="{C3A58D2F-CC75-4369-20AB-42E0F2B90C2D}"/>
                </a:ext>
              </a:extLst>
            </p:cNvPr>
            <p:cNvSpPr txBox="1">
              <a:spLocks noChangeArrowheads="1"/>
            </p:cNvSpPr>
            <p:nvPr/>
          </p:nvSpPr>
          <p:spPr bwMode="auto">
            <a:xfrm>
              <a:off x="4989513" y="3708400"/>
              <a:ext cx="153987"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600">
                  <a:latin typeface="ＭＳ ゴシック" panose="020B0609070205080204" pitchFamily="49" charset="-128"/>
                  <a:ea typeface="ＭＳ ゴシック" panose="020B0609070205080204" pitchFamily="49" charset="-128"/>
                </a:rPr>
                <a:t>PEFC</a:t>
              </a:r>
              <a:endParaRPr lang="ja-JP" altLang="en-US" sz="600">
                <a:latin typeface="ＭＳ ゴシック" panose="020B0609070205080204" pitchFamily="49" charset="-128"/>
                <a:ea typeface="ＭＳ ゴシック" panose="020B0609070205080204" pitchFamily="49" charset="-128"/>
              </a:endParaRPr>
            </a:p>
          </p:txBody>
        </p:sp>
        <p:sp>
          <p:nvSpPr>
            <p:cNvPr id="40" name="正方形/長方形 39">
              <a:extLst>
                <a:ext uri="{FF2B5EF4-FFF2-40B4-BE49-F238E27FC236}">
                  <a16:creationId xmlns:a16="http://schemas.microsoft.com/office/drawing/2014/main" id="{C32AABDD-AF74-A4FA-554C-61566CB03FFA}"/>
                </a:ext>
              </a:extLst>
            </p:cNvPr>
            <p:cNvSpPr/>
            <p:nvPr/>
          </p:nvSpPr>
          <p:spPr>
            <a:xfrm>
              <a:off x="4895850" y="3013075"/>
              <a:ext cx="1260475"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600" dirty="0">
                <a:latin typeface="ＭＳ ゴシック" panose="020B0609070205080204" pitchFamily="49" charset="-128"/>
                <a:ea typeface="ＭＳ ゴシック" panose="020B0609070205080204" pitchFamily="49" charset="-128"/>
              </a:endParaRPr>
            </a:p>
          </p:txBody>
        </p:sp>
        <p:grpSp>
          <p:nvGrpSpPr>
            <p:cNvPr id="19589" name="グループ化 22">
              <a:extLst>
                <a:ext uri="{FF2B5EF4-FFF2-40B4-BE49-F238E27FC236}">
                  <a16:creationId xmlns:a16="http://schemas.microsoft.com/office/drawing/2014/main" id="{B0364ECC-D4A6-3EB7-8757-10E9E0870DE3}"/>
                </a:ext>
              </a:extLst>
            </p:cNvPr>
            <p:cNvGrpSpPr>
              <a:grpSpLocks/>
            </p:cNvGrpSpPr>
            <p:nvPr/>
          </p:nvGrpSpPr>
          <p:grpSpPr bwMode="auto">
            <a:xfrm>
              <a:off x="5545138" y="3948113"/>
              <a:ext cx="412750" cy="238125"/>
              <a:chOff x="5580112" y="3573015"/>
              <a:chExt cx="847735" cy="467447"/>
            </a:xfrm>
          </p:grpSpPr>
          <p:pic>
            <p:nvPicPr>
              <p:cNvPr id="19594" name="Picture 2" descr="「車 イラスト 無...」の画像検索結果">
                <a:extLst>
                  <a:ext uri="{FF2B5EF4-FFF2-40B4-BE49-F238E27FC236}">
                    <a16:creationId xmlns:a16="http://schemas.microsoft.com/office/drawing/2014/main" id="{10FB12CF-19A5-E567-7B63-E965AB5662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3573015"/>
                <a:ext cx="755329"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95" name="Text Box 39">
                <a:extLst>
                  <a:ext uri="{FF2B5EF4-FFF2-40B4-BE49-F238E27FC236}">
                    <a16:creationId xmlns:a16="http://schemas.microsoft.com/office/drawing/2014/main" id="{5935DEFB-A595-CA4C-0B3E-146130CBD168}"/>
                  </a:ext>
                </a:extLst>
              </p:cNvPr>
              <p:cNvSpPr txBox="1">
                <a:spLocks noChangeArrowheads="1"/>
              </p:cNvSpPr>
              <p:nvPr/>
            </p:nvSpPr>
            <p:spPr bwMode="auto">
              <a:xfrm>
                <a:off x="5950472" y="3859631"/>
                <a:ext cx="477375" cy="18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600">
                    <a:latin typeface="ＭＳ ゴシック" panose="020B0609070205080204" pitchFamily="49" charset="-128"/>
                    <a:ea typeface="ＭＳ ゴシック" panose="020B0609070205080204" pitchFamily="49" charset="-128"/>
                  </a:rPr>
                  <a:t>FC-PHV</a:t>
                </a:r>
              </a:p>
            </p:txBody>
          </p:sp>
        </p:grpSp>
        <p:cxnSp>
          <p:nvCxnSpPr>
            <p:cNvPr id="42" name="直線矢印コネクタ 41">
              <a:extLst>
                <a:ext uri="{FF2B5EF4-FFF2-40B4-BE49-F238E27FC236}">
                  <a16:creationId xmlns:a16="http://schemas.microsoft.com/office/drawing/2014/main" id="{ACA07520-9265-266B-915C-8BF239AAAFFB}"/>
                </a:ext>
              </a:extLst>
            </p:cNvPr>
            <p:cNvCxnSpPr/>
            <p:nvPr/>
          </p:nvCxnSpPr>
          <p:spPr>
            <a:xfrm>
              <a:off x="5884863" y="3773487"/>
              <a:ext cx="0" cy="215900"/>
            </a:xfrm>
            <a:prstGeom prst="straightConnector1">
              <a:avLst/>
            </a:prstGeom>
            <a:ln w="31750">
              <a:solidFill>
                <a:srgbClr val="008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B32DB182-045E-26B2-CA27-574FCB9D9034}"/>
                </a:ext>
              </a:extLst>
            </p:cNvPr>
            <p:cNvCxnSpPr/>
            <p:nvPr/>
          </p:nvCxnSpPr>
          <p:spPr>
            <a:xfrm>
              <a:off x="5184775" y="3517900"/>
              <a:ext cx="134938" cy="136525"/>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EDA61E16-4FA2-7E4F-7604-4620AD4D824D}"/>
                </a:ext>
              </a:extLst>
            </p:cNvPr>
            <p:cNvCxnSpPr/>
            <p:nvPr/>
          </p:nvCxnSpPr>
          <p:spPr>
            <a:xfrm flipH="1">
              <a:off x="5040313" y="3513137"/>
              <a:ext cx="0" cy="149225"/>
            </a:xfrm>
            <a:prstGeom prst="straightConnector1">
              <a:avLst/>
            </a:prstGeom>
            <a:ln w="31750">
              <a:solidFill>
                <a:srgbClr val="008000"/>
              </a:solidFill>
              <a:headEnd type="triangle"/>
              <a:tailEnd type="none" w="med" len="med"/>
            </a:ln>
          </p:spPr>
          <p:style>
            <a:lnRef idx="1">
              <a:schemeClr val="accent1"/>
            </a:lnRef>
            <a:fillRef idx="0">
              <a:schemeClr val="accent1"/>
            </a:fillRef>
            <a:effectRef idx="0">
              <a:schemeClr val="accent1"/>
            </a:effectRef>
            <a:fontRef idx="minor">
              <a:schemeClr val="tx1"/>
            </a:fontRef>
          </p:style>
        </p:cxnSp>
        <p:sp>
          <p:nvSpPr>
            <p:cNvPr id="19593" name="テキスト ボックス 8">
              <a:extLst>
                <a:ext uri="{FF2B5EF4-FFF2-40B4-BE49-F238E27FC236}">
                  <a16:creationId xmlns:a16="http://schemas.microsoft.com/office/drawing/2014/main" id="{43873DBE-C7C7-918E-35EE-175792671DBE}"/>
                </a:ext>
              </a:extLst>
            </p:cNvPr>
            <p:cNvSpPr txBox="1">
              <a:spLocks noChangeArrowheads="1"/>
            </p:cNvSpPr>
            <p:nvPr/>
          </p:nvSpPr>
          <p:spPr bwMode="auto">
            <a:xfrm>
              <a:off x="4968875" y="2955925"/>
              <a:ext cx="1046163" cy="92075"/>
            </a:xfrm>
            <a:prstGeom prst="rect">
              <a:avLst/>
            </a:prstGeom>
            <a:solidFill>
              <a:schemeClr val="bg1"/>
            </a:solidFill>
            <a:ln w="9525">
              <a:solidFill>
                <a:schemeClr val="tx1"/>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latin typeface="ＭＳ ゴシック" panose="020B0609070205080204" pitchFamily="49" charset="-128"/>
                  <a:ea typeface="ＭＳ ゴシック" panose="020B0609070205080204" pitchFamily="49" charset="-128"/>
                </a:rPr>
                <a:t>二次ｴﾈﾙｷﾞｰ複線化住宅</a:t>
              </a:r>
            </a:p>
          </p:txBody>
        </p:sp>
      </p:grpSp>
      <p:grpSp>
        <p:nvGrpSpPr>
          <p:cNvPr id="19470" name="グループ化 8">
            <a:extLst>
              <a:ext uri="{FF2B5EF4-FFF2-40B4-BE49-F238E27FC236}">
                <a16:creationId xmlns:a16="http://schemas.microsoft.com/office/drawing/2014/main" id="{DFA894F2-E3A1-26C1-18DE-66A1CFCE6315}"/>
              </a:ext>
            </a:extLst>
          </p:cNvPr>
          <p:cNvGrpSpPr>
            <a:grpSpLocks/>
          </p:cNvGrpSpPr>
          <p:nvPr/>
        </p:nvGrpSpPr>
        <p:grpSpPr bwMode="auto">
          <a:xfrm>
            <a:off x="3917728" y="1663700"/>
            <a:ext cx="2827337" cy="1393825"/>
            <a:chOff x="2322513" y="2840038"/>
            <a:chExt cx="2827627" cy="1393716"/>
          </a:xfrm>
        </p:grpSpPr>
        <p:pic>
          <p:nvPicPr>
            <p:cNvPr id="19543" name="Picture 12" descr="「学校 イラスト ...」の画像検索結果">
              <a:extLst>
                <a:ext uri="{FF2B5EF4-FFF2-40B4-BE49-F238E27FC236}">
                  <a16:creationId xmlns:a16="http://schemas.microsoft.com/office/drawing/2014/main" id="{E6CDEE1D-363A-99B5-42DF-D778C45726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4038" y="2840038"/>
              <a:ext cx="14097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44" name="グループ化 1">
              <a:extLst>
                <a:ext uri="{FF2B5EF4-FFF2-40B4-BE49-F238E27FC236}">
                  <a16:creationId xmlns:a16="http://schemas.microsoft.com/office/drawing/2014/main" id="{79A5AB05-2DA8-0380-8728-0B8447DCD12A}"/>
                </a:ext>
              </a:extLst>
            </p:cNvPr>
            <p:cNvGrpSpPr>
              <a:grpSpLocks/>
            </p:cNvGrpSpPr>
            <p:nvPr/>
          </p:nvGrpSpPr>
          <p:grpSpPr bwMode="auto">
            <a:xfrm>
              <a:off x="4062413" y="2849563"/>
              <a:ext cx="647700" cy="290512"/>
              <a:chOff x="4585402" y="2973099"/>
              <a:chExt cx="647700" cy="290512"/>
            </a:xfrm>
          </p:grpSpPr>
          <p:pic>
            <p:nvPicPr>
              <p:cNvPr id="19581" name="Picture 58" descr="クリックすると新しいウィンドウで開きます">
                <a:extLst>
                  <a:ext uri="{FF2B5EF4-FFF2-40B4-BE49-F238E27FC236}">
                    <a16:creationId xmlns:a16="http://schemas.microsoft.com/office/drawing/2014/main" id="{F857D740-A271-C81A-0518-1C7840EBD3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85402" y="2973099"/>
                <a:ext cx="6477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82" name="Text Box 30">
                <a:extLst>
                  <a:ext uri="{FF2B5EF4-FFF2-40B4-BE49-F238E27FC236}">
                    <a16:creationId xmlns:a16="http://schemas.microsoft.com/office/drawing/2014/main" id="{082E672F-FD44-7C98-2D77-64B881CD4EDE}"/>
                  </a:ext>
                </a:extLst>
              </p:cNvPr>
              <p:cNvSpPr txBox="1">
                <a:spLocks noChangeArrowheads="1"/>
              </p:cNvSpPr>
              <p:nvPr/>
            </p:nvSpPr>
            <p:spPr bwMode="auto">
              <a:xfrm>
                <a:off x="4732975" y="3070790"/>
                <a:ext cx="179387"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700" dirty="0">
                    <a:latin typeface="ＭＳ ゴシック" panose="020B0609070205080204" pitchFamily="49" charset="-128"/>
                    <a:ea typeface="ＭＳ ゴシック" panose="020B0609070205080204" pitchFamily="49" charset="-128"/>
                  </a:rPr>
                  <a:t>PV</a:t>
                </a:r>
                <a:endParaRPr lang="ja-JP" altLang="en-US" sz="700" dirty="0">
                  <a:latin typeface="ＭＳ ゴシック" panose="020B0609070205080204" pitchFamily="49" charset="-128"/>
                  <a:ea typeface="ＭＳ ゴシック" panose="020B0609070205080204" pitchFamily="49" charset="-128"/>
                </a:endParaRPr>
              </a:p>
            </p:txBody>
          </p:sp>
        </p:grpSp>
        <p:grpSp>
          <p:nvGrpSpPr>
            <p:cNvPr id="19545" name="グループ化 4">
              <a:extLst>
                <a:ext uri="{FF2B5EF4-FFF2-40B4-BE49-F238E27FC236}">
                  <a16:creationId xmlns:a16="http://schemas.microsoft.com/office/drawing/2014/main" id="{C8BE4BDF-9935-7C20-D082-EBAECC62D039}"/>
                </a:ext>
              </a:extLst>
            </p:cNvPr>
            <p:cNvGrpSpPr>
              <a:grpSpLocks/>
            </p:cNvGrpSpPr>
            <p:nvPr/>
          </p:nvGrpSpPr>
          <p:grpSpPr bwMode="auto">
            <a:xfrm>
              <a:off x="4123876" y="3534092"/>
              <a:ext cx="288925" cy="384175"/>
              <a:chOff x="5475918" y="4275424"/>
              <a:chExt cx="288925" cy="384175"/>
            </a:xfrm>
          </p:grpSpPr>
          <p:pic>
            <p:nvPicPr>
              <p:cNvPr id="19579" name="Picture 32" descr="荏原バラード株式会社製">
                <a:extLst>
                  <a:ext uri="{FF2B5EF4-FFF2-40B4-BE49-F238E27FC236}">
                    <a16:creationId xmlns:a16="http://schemas.microsoft.com/office/drawing/2014/main" id="{B9F7F9E7-DB79-513B-E8A1-5FFBC6C67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918" y="4275424"/>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80" name="Text Box 30">
                <a:extLst>
                  <a:ext uri="{FF2B5EF4-FFF2-40B4-BE49-F238E27FC236}">
                    <a16:creationId xmlns:a16="http://schemas.microsoft.com/office/drawing/2014/main" id="{6631D04D-9D3A-F55F-5CDD-12B6D4E0F2DD}"/>
                  </a:ext>
                </a:extLst>
              </p:cNvPr>
              <p:cNvSpPr txBox="1">
                <a:spLocks noChangeArrowheads="1"/>
              </p:cNvSpPr>
              <p:nvPr/>
            </p:nvSpPr>
            <p:spPr bwMode="auto">
              <a:xfrm>
                <a:off x="5547356" y="4462064"/>
                <a:ext cx="180975"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700">
                    <a:latin typeface="ＭＳ ゴシック" panose="020B0609070205080204" pitchFamily="49" charset="-128"/>
                    <a:ea typeface="ＭＳ ゴシック" panose="020B0609070205080204" pitchFamily="49" charset="-128"/>
                  </a:rPr>
                  <a:t>PEFC</a:t>
                </a:r>
                <a:endParaRPr lang="ja-JP" altLang="en-US" sz="700">
                  <a:latin typeface="ＭＳ ゴシック" panose="020B0609070205080204" pitchFamily="49" charset="-128"/>
                  <a:ea typeface="ＭＳ ゴシック" panose="020B0609070205080204" pitchFamily="49" charset="-128"/>
                </a:endParaRPr>
              </a:p>
            </p:txBody>
          </p:sp>
        </p:grpSp>
        <p:pic>
          <p:nvPicPr>
            <p:cNvPr id="19546" name="Picture 62" descr="「急速充電器 イ...」の画像検索結果">
              <a:extLst>
                <a:ext uri="{FF2B5EF4-FFF2-40B4-BE49-F238E27FC236}">
                  <a16:creationId xmlns:a16="http://schemas.microsoft.com/office/drawing/2014/main" id="{23A58C38-5C21-C858-A7D9-E31AD96364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3375" y="3586163"/>
              <a:ext cx="3603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47" name="Text Box 30">
              <a:extLst>
                <a:ext uri="{FF2B5EF4-FFF2-40B4-BE49-F238E27FC236}">
                  <a16:creationId xmlns:a16="http://schemas.microsoft.com/office/drawing/2014/main" id="{7C127537-95F8-C081-0175-873E9857D152}"/>
                </a:ext>
              </a:extLst>
            </p:cNvPr>
            <p:cNvSpPr txBox="1">
              <a:spLocks noChangeArrowheads="1"/>
            </p:cNvSpPr>
            <p:nvPr/>
          </p:nvSpPr>
          <p:spPr bwMode="auto">
            <a:xfrm>
              <a:off x="2873375" y="3706813"/>
              <a:ext cx="288925" cy="215900"/>
            </a:xfrm>
            <a:prstGeom prst="rect">
              <a:avLst/>
            </a:prstGeom>
            <a:solidFill>
              <a:schemeClr val="bg1">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a:latin typeface="ＭＳ ゴシック" panose="020B0609070205080204" pitchFamily="49" charset="-128"/>
                  <a:ea typeface="ＭＳ ゴシック" panose="020B0609070205080204" pitchFamily="49" charset="-128"/>
                </a:rPr>
                <a:t>充電</a:t>
              </a:r>
              <a:endParaRPr lang="en-US" altLang="ja-JP" sz="700">
                <a:latin typeface="ＭＳ ゴシック" panose="020B0609070205080204" pitchFamily="49" charset="-128"/>
                <a:ea typeface="ＭＳ ゴシック" panose="020B0609070205080204" pitchFamily="49" charset="-128"/>
              </a:endParaRPr>
            </a:p>
            <a:p>
              <a:pPr algn="ctr" eaLnBrk="1" hangingPunct="1"/>
              <a:r>
                <a:rPr lang="ja-JP" altLang="en-US" sz="700">
                  <a:latin typeface="ＭＳ ゴシック" panose="020B0609070205080204" pitchFamily="49" charset="-128"/>
                  <a:ea typeface="ＭＳ ゴシック" panose="020B0609070205080204" pitchFamily="49" charset="-128"/>
                </a:rPr>
                <a:t>ｽﾀﾝﾄﾞ</a:t>
              </a:r>
            </a:p>
          </p:txBody>
        </p:sp>
        <p:pic>
          <p:nvPicPr>
            <p:cNvPr id="19548" name="Picture 16" descr="「パワコン イラ...」の画像検索結果">
              <a:extLst>
                <a:ext uri="{FF2B5EF4-FFF2-40B4-BE49-F238E27FC236}">
                  <a16:creationId xmlns:a16="http://schemas.microsoft.com/office/drawing/2014/main" id="{10C896CC-CE8C-B41C-FED6-08BDD2CC5A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7438" y="35766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49" name="グループ化 22">
              <a:extLst>
                <a:ext uri="{FF2B5EF4-FFF2-40B4-BE49-F238E27FC236}">
                  <a16:creationId xmlns:a16="http://schemas.microsoft.com/office/drawing/2014/main" id="{500BB280-A7FD-4A0A-C1D3-D5BFAEFFCFDB}"/>
                </a:ext>
              </a:extLst>
            </p:cNvPr>
            <p:cNvGrpSpPr>
              <a:grpSpLocks/>
            </p:cNvGrpSpPr>
            <p:nvPr/>
          </p:nvGrpSpPr>
          <p:grpSpPr bwMode="auto">
            <a:xfrm>
              <a:off x="2322513" y="3884613"/>
              <a:ext cx="485775" cy="250825"/>
              <a:chOff x="5670154" y="3811555"/>
              <a:chExt cx="1002101" cy="487860"/>
            </a:xfrm>
          </p:grpSpPr>
          <p:pic>
            <p:nvPicPr>
              <p:cNvPr id="19577" name="Picture 2" descr="「車 イラスト 無...」の画像検索結果">
                <a:extLst>
                  <a:ext uri="{FF2B5EF4-FFF2-40B4-BE49-F238E27FC236}">
                    <a16:creationId xmlns:a16="http://schemas.microsoft.com/office/drawing/2014/main" id="{DAEABE37-F0B4-A57E-6012-DFE697059DF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70154" y="3811555"/>
                <a:ext cx="7553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78" name="Text Box 39">
                <a:extLst>
                  <a:ext uri="{FF2B5EF4-FFF2-40B4-BE49-F238E27FC236}">
                    <a16:creationId xmlns:a16="http://schemas.microsoft.com/office/drawing/2014/main" id="{8F457234-BE05-4768-B906-D31EF043412A}"/>
                  </a:ext>
                </a:extLst>
              </p:cNvPr>
              <p:cNvSpPr txBox="1">
                <a:spLocks noChangeArrowheads="1"/>
              </p:cNvSpPr>
              <p:nvPr/>
            </p:nvSpPr>
            <p:spPr bwMode="auto">
              <a:xfrm>
                <a:off x="6114257" y="4089601"/>
                <a:ext cx="557998" cy="20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700">
                    <a:latin typeface="ＭＳ ゴシック" panose="020B0609070205080204" pitchFamily="49" charset="-128"/>
                    <a:ea typeface="ＭＳ ゴシック" panose="020B0609070205080204" pitchFamily="49" charset="-128"/>
                  </a:rPr>
                  <a:t>FC-PHV</a:t>
                </a:r>
              </a:p>
            </p:txBody>
          </p:sp>
        </p:grpSp>
        <p:grpSp>
          <p:nvGrpSpPr>
            <p:cNvPr id="19550" name="グループ化 301">
              <a:extLst>
                <a:ext uri="{FF2B5EF4-FFF2-40B4-BE49-F238E27FC236}">
                  <a16:creationId xmlns:a16="http://schemas.microsoft.com/office/drawing/2014/main" id="{6CA63FE3-9266-7E4F-BD59-E85D4AB37DEA}"/>
                </a:ext>
              </a:extLst>
            </p:cNvPr>
            <p:cNvGrpSpPr>
              <a:grpSpLocks/>
            </p:cNvGrpSpPr>
            <p:nvPr/>
          </p:nvGrpSpPr>
          <p:grpSpPr bwMode="auto">
            <a:xfrm>
              <a:off x="2365375" y="3602038"/>
              <a:ext cx="400050" cy="266700"/>
              <a:chOff x="3083417" y="5877272"/>
              <a:chExt cx="660789" cy="419646"/>
            </a:xfrm>
          </p:grpSpPr>
          <p:pic>
            <p:nvPicPr>
              <p:cNvPr id="19575" name="Picture 7" descr="「自動車 イラス...」の画像検索結果">
                <a:extLst>
                  <a:ext uri="{FF2B5EF4-FFF2-40B4-BE49-F238E27FC236}">
                    <a16:creationId xmlns:a16="http://schemas.microsoft.com/office/drawing/2014/main" id="{096E7173-1570-F634-BBE7-8BACD2B58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42" y="5877272"/>
                <a:ext cx="543456" cy="28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76" name="Text Box 39">
                <a:extLst>
                  <a:ext uri="{FF2B5EF4-FFF2-40B4-BE49-F238E27FC236}">
                    <a16:creationId xmlns:a16="http://schemas.microsoft.com/office/drawing/2014/main" id="{70F17A5B-ED12-1264-69DA-A280F2F90E99}"/>
                  </a:ext>
                </a:extLst>
              </p:cNvPr>
              <p:cNvSpPr txBox="1">
                <a:spLocks noChangeArrowheads="1"/>
              </p:cNvSpPr>
              <p:nvPr/>
            </p:nvSpPr>
            <p:spPr bwMode="auto">
              <a:xfrm>
                <a:off x="3083417" y="6127338"/>
                <a:ext cx="660789" cy="16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700">
                    <a:latin typeface="ＭＳ ゴシック" panose="020B0609070205080204" pitchFamily="49" charset="-128"/>
                    <a:ea typeface="ＭＳ ゴシック" panose="020B0609070205080204" pitchFamily="49" charset="-128"/>
                  </a:rPr>
                  <a:t>BEV</a:t>
                </a:r>
                <a:r>
                  <a:rPr lang="ja-JP" altLang="en-US" sz="700">
                    <a:latin typeface="ＭＳ ゴシック" panose="020B0609070205080204" pitchFamily="49" charset="-128"/>
                    <a:ea typeface="ＭＳ ゴシック" panose="020B0609070205080204" pitchFamily="49" charset="-128"/>
                  </a:rPr>
                  <a:t>･</a:t>
                </a:r>
                <a:r>
                  <a:rPr lang="en-US" altLang="ja-JP" sz="700">
                    <a:latin typeface="ＭＳ ゴシック" panose="020B0609070205080204" pitchFamily="49" charset="-128"/>
                    <a:ea typeface="ＭＳ ゴシック" panose="020B0609070205080204" pitchFamily="49" charset="-128"/>
                  </a:rPr>
                  <a:t>PHV</a:t>
                </a:r>
              </a:p>
            </p:txBody>
          </p:sp>
        </p:grpSp>
        <p:cxnSp>
          <p:nvCxnSpPr>
            <p:cNvPr id="59" name="直線矢印コネクタ 58">
              <a:extLst>
                <a:ext uri="{FF2B5EF4-FFF2-40B4-BE49-F238E27FC236}">
                  <a16:creationId xmlns:a16="http://schemas.microsoft.com/office/drawing/2014/main" id="{CCA8192B-410B-502E-FDEE-F1918EFC0524}"/>
                </a:ext>
              </a:extLst>
            </p:cNvPr>
            <p:cNvCxnSpPr/>
            <p:nvPr/>
          </p:nvCxnSpPr>
          <p:spPr>
            <a:xfrm flipH="1">
              <a:off x="2663860" y="3760716"/>
              <a:ext cx="287367" cy="0"/>
            </a:xfrm>
            <a:prstGeom prst="straightConnector1">
              <a:avLst/>
            </a:prstGeom>
            <a:ln w="31750">
              <a:solidFill>
                <a:srgbClr val="008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9552" name="Text Box 30">
              <a:extLst>
                <a:ext uri="{FF2B5EF4-FFF2-40B4-BE49-F238E27FC236}">
                  <a16:creationId xmlns:a16="http://schemas.microsoft.com/office/drawing/2014/main" id="{DD5904B7-651A-3FE4-0496-60CB8D76D5FA}"/>
                </a:ext>
              </a:extLst>
            </p:cNvPr>
            <p:cNvSpPr txBox="1">
              <a:spLocks noChangeArrowheads="1"/>
            </p:cNvSpPr>
            <p:nvPr/>
          </p:nvSpPr>
          <p:spPr bwMode="auto">
            <a:xfrm>
              <a:off x="2662238" y="3797300"/>
              <a:ext cx="2889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700">
                  <a:latin typeface="ＭＳ ゴシック" panose="020B0609070205080204" pitchFamily="49" charset="-128"/>
                  <a:ea typeface="ＭＳ ゴシック" panose="020B0609070205080204" pitchFamily="49" charset="-128"/>
                </a:rPr>
                <a:t>V2H</a:t>
              </a:r>
              <a:endParaRPr lang="ja-JP" altLang="en-US" sz="700">
                <a:latin typeface="ＭＳ ゴシック" panose="020B0609070205080204" pitchFamily="49" charset="-128"/>
                <a:ea typeface="ＭＳ ゴシック" panose="020B0609070205080204" pitchFamily="49" charset="-128"/>
              </a:endParaRPr>
            </a:p>
          </p:txBody>
        </p:sp>
        <p:grpSp>
          <p:nvGrpSpPr>
            <p:cNvPr id="19553" name="グループ化 3">
              <a:extLst>
                <a:ext uri="{FF2B5EF4-FFF2-40B4-BE49-F238E27FC236}">
                  <a16:creationId xmlns:a16="http://schemas.microsoft.com/office/drawing/2014/main" id="{149C8411-E16E-25AB-C96C-B56F2B815F1B}"/>
                </a:ext>
              </a:extLst>
            </p:cNvPr>
            <p:cNvGrpSpPr>
              <a:grpSpLocks/>
            </p:cNvGrpSpPr>
            <p:nvPr/>
          </p:nvGrpSpPr>
          <p:grpSpPr bwMode="auto">
            <a:xfrm>
              <a:off x="4584918" y="3278689"/>
              <a:ext cx="525462" cy="403225"/>
              <a:chOff x="5872347" y="2925490"/>
              <a:chExt cx="525462" cy="403225"/>
            </a:xfrm>
          </p:grpSpPr>
          <p:pic>
            <p:nvPicPr>
              <p:cNvPr id="19573" name="Picture 117" descr="「コベルコ 電解...」の画像検索結果">
                <a:extLst>
                  <a:ext uri="{FF2B5EF4-FFF2-40B4-BE49-F238E27FC236}">
                    <a16:creationId xmlns:a16="http://schemas.microsoft.com/office/drawing/2014/main" id="{CC80F318-9F4F-B32F-AB2F-E80E9F63E8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72347" y="2925490"/>
                <a:ext cx="52546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74" name="Text Box 30">
                <a:extLst>
                  <a:ext uri="{FF2B5EF4-FFF2-40B4-BE49-F238E27FC236}">
                    <a16:creationId xmlns:a16="http://schemas.microsoft.com/office/drawing/2014/main" id="{A93ECCCF-D0EA-8F82-C92D-CD9A72C31F2B}"/>
                  </a:ext>
                </a:extLst>
              </p:cNvPr>
              <p:cNvSpPr txBox="1">
                <a:spLocks noChangeArrowheads="1"/>
              </p:cNvSpPr>
              <p:nvPr/>
            </p:nvSpPr>
            <p:spPr bwMode="auto">
              <a:xfrm>
                <a:off x="5897190" y="2960579"/>
                <a:ext cx="492125" cy="1258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8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a:latin typeface="ＭＳ ゴシック" panose="020B0609070205080204" pitchFamily="49" charset="-128"/>
                    <a:ea typeface="ＭＳ ゴシック" panose="020B0609070205080204" pitchFamily="49" charset="-128"/>
                  </a:rPr>
                  <a:t>水電解装置</a:t>
                </a:r>
              </a:p>
            </p:txBody>
          </p:sp>
        </p:grpSp>
        <p:sp>
          <p:nvSpPr>
            <p:cNvPr id="62" name="正方形/長方形 61">
              <a:extLst>
                <a:ext uri="{FF2B5EF4-FFF2-40B4-BE49-F238E27FC236}">
                  <a16:creationId xmlns:a16="http://schemas.microsoft.com/office/drawing/2014/main" id="{0DAD3718-9F95-4C7E-0443-CE8DF959909B}"/>
                </a:ext>
              </a:extLst>
            </p:cNvPr>
            <p:cNvSpPr/>
            <p:nvPr/>
          </p:nvSpPr>
          <p:spPr>
            <a:xfrm>
              <a:off x="3233831" y="3640075"/>
              <a:ext cx="287366" cy="1444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700" dirty="0">
                <a:latin typeface="ＭＳ ゴシック" panose="020B0609070205080204" pitchFamily="49" charset="-128"/>
                <a:ea typeface="ＭＳ ゴシック" panose="020B0609070205080204" pitchFamily="49" charset="-128"/>
              </a:endParaRPr>
            </a:p>
          </p:txBody>
        </p:sp>
        <p:grpSp>
          <p:nvGrpSpPr>
            <p:cNvPr id="19555" name="グループ化 286">
              <a:extLst>
                <a:ext uri="{FF2B5EF4-FFF2-40B4-BE49-F238E27FC236}">
                  <a16:creationId xmlns:a16="http://schemas.microsoft.com/office/drawing/2014/main" id="{8CC44B52-9328-EAD5-8FEC-5ED1C72D491D}"/>
                </a:ext>
              </a:extLst>
            </p:cNvPr>
            <p:cNvGrpSpPr>
              <a:grpSpLocks/>
            </p:cNvGrpSpPr>
            <p:nvPr/>
          </p:nvGrpSpPr>
          <p:grpSpPr bwMode="auto">
            <a:xfrm>
              <a:off x="3102056" y="3703559"/>
              <a:ext cx="593266" cy="20070"/>
              <a:chOff x="1259713" y="3068889"/>
              <a:chExt cx="594634" cy="20895"/>
            </a:xfrm>
          </p:grpSpPr>
          <p:cxnSp>
            <p:nvCxnSpPr>
              <p:cNvPr id="79" name="直線コネクタ 78">
                <a:extLst>
                  <a:ext uri="{FF2B5EF4-FFF2-40B4-BE49-F238E27FC236}">
                    <a16:creationId xmlns:a16="http://schemas.microsoft.com/office/drawing/2014/main" id="{76FF549A-3A34-8E5F-D5C8-85EC9AE61E4D}"/>
                  </a:ext>
                </a:extLst>
              </p:cNvPr>
              <p:cNvCxnSpPr/>
              <p:nvPr/>
            </p:nvCxnSpPr>
            <p:spPr>
              <a:xfrm>
                <a:off x="1259712" y="3068900"/>
                <a:ext cx="576059" cy="0"/>
              </a:xfrm>
              <a:prstGeom prst="line">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40E64F52-70B1-8EF3-E11E-12A280B1DDAC}"/>
                  </a:ext>
                </a:extLst>
              </p:cNvPr>
              <p:cNvCxnSpPr/>
              <p:nvPr/>
            </p:nvCxnSpPr>
            <p:spPr>
              <a:xfrm>
                <a:off x="1278808" y="3090385"/>
                <a:ext cx="576059" cy="0"/>
              </a:xfrm>
              <a:prstGeom prst="line">
                <a:avLst/>
              </a:prstGeom>
              <a:ln w="31750">
                <a:solidFill>
                  <a:srgbClr val="FF0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grpSp>
          <p:nvGrpSpPr>
            <p:cNvPr id="19556" name="グループ化 6">
              <a:extLst>
                <a:ext uri="{FF2B5EF4-FFF2-40B4-BE49-F238E27FC236}">
                  <a16:creationId xmlns:a16="http://schemas.microsoft.com/office/drawing/2014/main" id="{A0CF30BC-1D55-63B0-1278-AED9D4B21FF4}"/>
                </a:ext>
              </a:extLst>
            </p:cNvPr>
            <p:cNvGrpSpPr>
              <a:grpSpLocks/>
            </p:cNvGrpSpPr>
            <p:nvPr/>
          </p:nvGrpSpPr>
          <p:grpSpPr bwMode="auto">
            <a:xfrm>
              <a:off x="3727006" y="2991643"/>
              <a:ext cx="361950" cy="411163"/>
              <a:chOff x="6352747" y="3722079"/>
              <a:chExt cx="361950" cy="411163"/>
            </a:xfrm>
          </p:grpSpPr>
          <p:pic>
            <p:nvPicPr>
              <p:cNvPr id="19569" name="Picture 70" descr="「蓄電池 イラス...」の画像検索結果">
                <a:extLst>
                  <a:ext uri="{FF2B5EF4-FFF2-40B4-BE49-F238E27FC236}">
                    <a16:creationId xmlns:a16="http://schemas.microsoft.com/office/drawing/2014/main" id="{E2FBF20B-04D1-E32A-1546-6ADD8A3ACF8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52747" y="3722079"/>
                <a:ext cx="3619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70" name="Text Box 30">
                <a:extLst>
                  <a:ext uri="{FF2B5EF4-FFF2-40B4-BE49-F238E27FC236}">
                    <a16:creationId xmlns:a16="http://schemas.microsoft.com/office/drawing/2014/main" id="{599CC258-35ED-1424-2781-14E6B8780395}"/>
                  </a:ext>
                </a:extLst>
              </p:cNvPr>
              <p:cNvSpPr txBox="1">
                <a:spLocks noChangeArrowheads="1"/>
              </p:cNvSpPr>
              <p:nvPr/>
            </p:nvSpPr>
            <p:spPr bwMode="auto">
              <a:xfrm>
                <a:off x="6445068" y="3761699"/>
                <a:ext cx="125898" cy="3231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800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a:latin typeface="ＭＳ ゴシック" panose="020B0609070205080204" pitchFamily="49" charset="-128"/>
                    <a:ea typeface="ＭＳ ゴシック" panose="020B0609070205080204" pitchFamily="49" charset="-128"/>
                  </a:rPr>
                  <a:t>蓄電池</a:t>
                </a:r>
              </a:p>
            </p:txBody>
          </p:sp>
        </p:grpSp>
        <p:cxnSp>
          <p:nvCxnSpPr>
            <p:cNvPr id="65" name="直線矢印コネクタ 64">
              <a:extLst>
                <a:ext uri="{FF2B5EF4-FFF2-40B4-BE49-F238E27FC236}">
                  <a16:creationId xmlns:a16="http://schemas.microsoft.com/office/drawing/2014/main" id="{53E8C517-5FA5-ABB4-3B31-8161BD016781}"/>
                </a:ext>
              </a:extLst>
            </p:cNvPr>
            <p:cNvCxnSpPr/>
            <p:nvPr/>
          </p:nvCxnSpPr>
          <p:spPr>
            <a:xfrm flipH="1">
              <a:off x="2657509" y="3949614"/>
              <a:ext cx="288955" cy="0"/>
            </a:xfrm>
            <a:prstGeom prst="straightConnector1">
              <a:avLst/>
            </a:prstGeom>
            <a:ln w="31750">
              <a:solidFill>
                <a:srgbClr val="008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grpSp>
          <p:nvGrpSpPr>
            <p:cNvPr id="19558" name="グループ化 2">
              <a:extLst>
                <a:ext uri="{FF2B5EF4-FFF2-40B4-BE49-F238E27FC236}">
                  <a16:creationId xmlns:a16="http://schemas.microsoft.com/office/drawing/2014/main" id="{EA2F5FBA-8B93-25CE-35BE-BA4505DFFA6D}"/>
                </a:ext>
              </a:extLst>
            </p:cNvPr>
            <p:cNvGrpSpPr>
              <a:grpSpLocks/>
            </p:cNvGrpSpPr>
            <p:nvPr/>
          </p:nvGrpSpPr>
          <p:grpSpPr bwMode="auto">
            <a:xfrm>
              <a:off x="4572290" y="3801954"/>
              <a:ext cx="577850" cy="431800"/>
              <a:chOff x="4956449" y="5357813"/>
              <a:chExt cx="577850" cy="431800"/>
            </a:xfrm>
          </p:grpSpPr>
          <p:pic>
            <p:nvPicPr>
              <p:cNvPr id="19567" name="Picture 54" descr="「貯水槽」の画像検索結果">
                <a:extLst>
                  <a:ext uri="{FF2B5EF4-FFF2-40B4-BE49-F238E27FC236}">
                    <a16:creationId xmlns:a16="http://schemas.microsoft.com/office/drawing/2014/main" id="{8AA17F0C-1C33-13A5-BD19-A17065773FA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56449" y="5357813"/>
                <a:ext cx="577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68" name="Text Box 30">
                <a:extLst>
                  <a:ext uri="{FF2B5EF4-FFF2-40B4-BE49-F238E27FC236}">
                    <a16:creationId xmlns:a16="http://schemas.microsoft.com/office/drawing/2014/main" id="{FF6BEC7F-701C-A1D8-D6C4-00C814DC728C}"/>
                  </a:ext>
                </a:extLst>
              </p:cNvPr>
              <p:cNvSpPr txBox="1">
                <a:spLocks noChangeArrowheads="1"/>
              </p:cNvSpPr>
              <p:nvPr/>
            </p:nvSpPr>
            <p:spPr bwMode="auto">
              <a:xfrm>
                <a:off x="5031912" y="5443538"/>
                <a:ext cx="31750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a:latin typeface="ＭＳ ゴシック" panose="020B0609070205080204" pitchFamily="49" charset="-128"/>
                    <a:ea typeface="ＭＳ ゴシック" panose="020B0609070205080204" pitchFamily="49" charset="-128"/>
                  </a:rPr>
                  <a:t>貯水槽</a:t>
                </a:r>
              </a:p>
            </p:txBody>
          </p:sp>
        </p:grpSp>
        <p:cxnSp>
          <p:nvCxnSpPr>
            <p:cNvPr id="67" name="直線コネクタ 66">
              <a:extLst>
                <a:ext uri="{FF2B5EF4-FFF2-40B4-BE49-F238E27FC236}">
                  <a16:creationId xmlns:a16="http://schemas.microsoft.com/office/drawing/2014/main" id="{4142940D-0FDF-EB17-9CA9-E6AD44A692BE}"/>
                </a:ext>
              </a:extLst>
            </p:cNvPr>
            <p:cNvCxnSpPr/>
            <p:nvPr/>
          </p:nvCxnSpPr>
          <p:spPr bwMode="auto">
            <a:xfrm flipV="1">
              <a:off x="4835783" y="3574994"/>
              <a:ext cx="0" cy="323825"/>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20204C45-0B04-8097-63F6-CDC72A1A6585}"/>
                </a:ext>
              </a:extLst>
            </p:cNvPr>
            <p:cNvCxnSpPr/>
            <p:nvPr/>
          </p:nvCxnSpPr>
          <p:spPr bwMode="auto">
            <a:xfrm flipH="1" flipV="1">
              <a:off x="4340432" y="3643250"/>
              <a:ext cx="360400" cy="0"/>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B52C76C0-02E6-8837-1BC1-69D5182DEDFF}"/>
                </a:ext>
              </a:extLst>
            </p:cNvPr>
            <p:cNvCxnSpPr/>
            <p:nvPr/>
          </p:nvCxnSpPr>
          <p:spPr bwMode="auto">
            <a:xfrm flipH="1" flipV="1">
              <a:off x="3872072" y="3870245"/>
              <a:ext cx="323883" cy="0"/>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6F43273E-4928-2C61-7998-A3DA369B3DA6}"/>
                </a:ext>
              </a:extLst>
            </p:cNvPr>
            <p:cNvCxnSpPr/>
            <p:nvPr/>
          </p:nvCxnSpPr>
          <p:spPr bwMode="auto">
            <a:xfrm flipV="1">
              <a:off x="3694254" y="3409906"/>
              <a:ext cx="0" cy="277790"/>
            </a:xfrm>
            <a:prstGeom prst="straightConnector1">
              <a:avLst/>
            </a:prstGeom>
            <a:ln w="31750">
              <a:solidFill>
                <a:srgbClr val="FF0000"/>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9563" name="Text Box 30">
              <a:extLst>
                <a:ext uri="{FF2B5EF4-FFF2-40B4-BE49-F238E27FC236}">
                  <a16:creationId xmlns:a16="http://schemas.microsoft.com/office/drawing/2014/main" id="{70173F16-E960-0C48-DC19-80BA6E9F7BBC}"/>
                </a:ext>
              </a:extLst>
            </p:cNvPr>
            <p:cNvSpPr txBox="1">
              <a:spLocks noChangeArrowheads="1"/>
            </p:cNvSpPr>
            <p:nvPr/>
          </p:nvSpPr>
          <p:spPr bwMode="auto">
            <a:xfrm>
              <a:off x="3475934" y="3223084"/>
              <a:ext cx="290512" cy="106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a:latin typeface="ＭＳ ゴシック" panose="020B0609070205080204" pitchFamily="49" charset="-128"/>
                  <a:ea typeface="ＭＳ ゴシック" panose="020B0609070205080204" pitchFamily="49" charset="-128"/>
                </a:rPr>
                <a:t>消費地</a:t>
              </a:r>
            </a:p>
          </p:txBody>
        </p:sp>
        <p:cxnSp>
          <p:nvCxnSpPr>
            <p:cNvPr id="72" name="直線矢印コネクタ 71">
              <a:extLst>
                <a:ext uri="{FF2B5EF4-FFF2-40B4-BE49-F238E27FC236}">
                  <a16:creationId xmlns:a16="http://schemas.microsoft.com/office/drawing/2014/main" id="{715E9155-F7A7-45C3-44D6-19A60B28F272}"/>
                </a:ext>
              </a:extLst>
            </p:cNvPr>
            <p:cNvCxnSpPr/>
            <p:nvPr/>
          </p:nvCxnSpPr>
          <p:spPr>
            <a:xfrm flipH="1" flipV="1">
              <a:off x="3992734" y="3017824"/>
              <a:ext cx="215922" cy="0"/>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図形 363">
              <a:extLst>
                <a:ext uri="{FF2B5EF4-FFF2-40B4-BE49-F238E27FC236}">
                  <a16:creationId xmlns:a16="http://schemas.microsoft.com/office/drawing/2014/main" id="{1B9BC57A-E311-9E3A-BFE6-855B7951FB89}"/>
                </a:ext>
              </a:extLst>
            </p:cNvPr>
            <p:cNvCxnSpPr/>
            <p:nvPr/>
          </p:nvCxnSpPr>
          <p:spPr bwMode="auto">
            <a:xfrm rot="10800000" flipV="1">
              <a:off x="3907001" y="3482926"/>
              <a:ext cx="863689" cy="180961"/>
            </a:xfrm>
            <a:prstGeom prst="bentConnector3">
              <a:avLst>
                <a:gd name="adj1" fmla="val 100247"/>
              </a:avLst>
            </a:prstGeom>
            <a:ln w="31750">
              <a:solidFill>
                <a:srgbClr val="008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9470EBF3-0EBC-A143-D322-D9E76CF06D71}"/>
                </a:ext>
              </a:extLst>
            </p:cNvPr>
            <p:cNvCxnSpPr/>
            <p:nvPr/>
          </p:nvCxnSpPr>
          <p:spPr>
            <a:xfrm flipH="1">
              <a:off x="3819679" y="3357523"/>
              <a:ext cx="0" cy="323825"/>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9471" name="グループ化 90">
            <a:extLst>
              <a:ext uri="{FF2B5EF4-FFF2-40B4-BE49-F238E27FC236}">
                <a16:creationId xmlns:a16="http://schemas.microsoft.com/office/drawing/2014/main" id="{D7DE3512-CF36-5684-26BE-10CFF2665AC9}"/>
              </a:ext>
            </a:extLst>
          </p:cNvPr>
          <p:cNvGrpSpPr>
            <a:grpSpLocks/>
          </p:cNvGrpSpPr>
          <p:nvPr/>
        </p:nvGrpSpPr>
        <p:grpSpPr bwMode="auto">
          <a:xfrm>
            <a:off x="637953" y="4738688"/>
            <a:ext cx="2192337" cy="1225550"/>
            <a:chOff x="5581650" y="5065713"/>
            <a:chExt cx="2192338" cy="1225550"/>
          </a:xfrm>
        </p:grpSpPr>
        <p:grpSp>
          <p:nvGrpSpPr>
            <p:cNvPr id="19524" name="グループ化 191">
              <a:extLst>
                <a:ext uri="{FF2B5EF4-FFF2-40B4-BE49-F238E27FC236}">
                  <a16:creationId xmlns:a16="http://schemas.microsoft.com/office/drawing/2014/main" id="{3ADE5B59-01B5-D6C0-77D6-C3993F643C7F}"/>
                </a:ext>
              </a:extLst>
            </p:cNvPr>
            <p:cNvGrpSpPr>
              <a:grpSpLocks/>
            </p:cNvGrpSpPr>
            <p:nvPr/>
          </p:nvGrpSpPr>
          <p:grpSpPr bwMode="auto">
            <a:xfrm>
              <a:off x="5581650" y="5262563"/>
              <a:ext cx="360363" cy="411162"/>
              <a:chOff x="4355976" y="1988840"/>
              <a:chExt cx="360363" cy="411162"/>
            </a:xfrm>
          </p:grpSpPr>
          <p:pic>
            <p:nvPicPr>
              <p:cNvPr id="19541" name="Picture 70" descr="「蓄電池 イラス...」の画像検索結果">
                <a:extLst>
                  <a:ext uri="{FF2B5EF4-FFF2-40B4-BE49-F238E27FC236}">
                    <a16:creationId xmlns:a16="http://schemas.microsoft.com/office/drawing/2014/main" id="{115EAB13-DE84-B8AE-7420-F08AABBCE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42" name="Text Box 30">
                <a:extLst>
                  <a:ext uri="{FF2B5EF4-FFF2-40B4-BE49-F238E27FC236}">
                    <a16:creationId xmlns:a16="http://schemas.microsoft.com/office/drawing/2014/main" id="{E1A8BFB6-48CF-8F69-0F4B-CB860446E539}"/>
                  </a:ext>
                </a:extLst>
              </p:cNvPr>
              <p:cNvSpPr txBox="1">
                <a:spLocks noChangeArrowheads="1"/>
              </p:cNvSpPr>
              <p:nvPr/>
            </p:nvSpPr>
            <p:spPr bwMode="auto">
              <a:xfrm>
                <a:off x="4443370" y="2058268"/>
                <a:ext cx="92333" cy="2546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latin typeface="ＭＳ ゴシック" panose="020B0609070205080204" pitchFamily="49" charset="-128"/>
                    <a:ea typeface="ＭＳ ゴシック" panose="020B0609070205080204" pitchFamily="49" charset="-128"/>
                  </a:rPr>
                  <a:t>蓄電池</a:t>
                </a:r>
              </a:p>
            </p:txBody>
          </p:sp>
        </p:grpSp>
        <p:pic>
          <p:nvPicPr>
            <p:cNvPr id="19525" name="Picture 32" descr="荏原バラード株式会社製">
              <a:extLst>
                <a:ext uri="{FF2B5EF4-FFF2-40B4-BE49-F238E27FC236}">
                  <a16:creationId xmlns:a16="http://schemas.microsoft.com/office/drawing/2014/main" id="{A8440D05-52D2-5831-3DD8-77B84091D3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650" y="5694363"/>
              <a:ext cx="2889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6" name="Text Box 30">
              <a:extLst>
                <a:ext uri="{FF2B5EF4-FFF2-40B4-BE49-F238E27FC236}">
                  <a16:creationId xmlns:a16="http://schemas.microsoft.com/office/drawing/2014/main" id="{6FB6487D-6C99-0C25-BA93-55E816673F04}"/>
                </a:ext>
              </a:extLst>
            </p:cNvPr>
            <p:cNvSpPr txBox="1">
              <a:spLocks noChangeArrowheads="1"/>
            </p:cNvSpPr>
            <p:nvPr/>
          </p:nvSpPr>
          <p:spPr bwMode="auto">
            <a:xfrm>
              <a:off x="5667375" y="5910263"/>
              <a:ext cx="153988"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600">
                  <a:latin typeface="ＭＳ ゴシック" panose="020B0609070205080204" pitchFamily="49" charset="-128"/>
                  <a:ea typeface="ＭＳ ゴシック" panose="020B0609070205080204" pitchFamily="49" charset="-128"/>
                </a:rPr>
                <a:t>PEFC</a:t>
              </a:r>
              <a:endParaRPr lang="ja-JP" altLang="en-US" sz="600">
                <a:latin typeface="ＭＳ ゴシック" panose="020B0609070205080204" pitchFamily="49" charset="-128"/>
                <a:ea typeface="ＭＳ ゴシック" panose="020B0609070205080204" pitchFamily="49" charset="-128"/>
              </a:endParaRPr>
            </a:p>
          </p:txBody>
        </p:sp>
        <p:sp>
          <p:nvSpPr>
            <p:cNvPr id="95" name="正方形/長方形 94">
              <a:extLst>
                <a:ext uri="{FF2B5EF4-FFF2-40B4-BE49-F238E27FC236}">
                  <a16:creationId xmlns:a16="http://schemas.microsoft.com/office/drawing/2014/main" id="{CCDD27A1-D108-EB72-CA57-4F3EBCE39FBF}"/>
                </a:ext>
              </a:extLst>
            </p:cNvPr>
            <p:cNvSpPr/>
            <p:nvPr/>
          </p:nvSpPr>
          <p:spPr>
            <a:xfrm>
              <a:off x="5581650" y="5116513"/>
              <a:ext cx="2132013"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600" dirty="0">
                <a:latin typeface="ＭＳ ゴシック" panose="020B0609070205080204" pitchFamily="49" charset="-128"/>
                <a:ea typeface="ＭＳ ゴシック" panose="020B0609070205080204" pitchFamily="49" charset="-128"/>
              </a:endParaRPr>
            </a:p>
          </p:txBody>
        </p:sp>
        <p:pic>
          <p:nvPicPr>
            <p:cNvPr id="19528" name="Picture 66" descr="「EV 車載充電器 ...」の画像検索結果">
              <a:extLst>
                <a:ext uri="{FF2B5EF4-FFF2-40B4-BE49-F238E27FC236}">
                  <a16:creationId xmlns:a16="http://schemas.microsoft.com/office/drawing/2014/main" id="{735252AD-08FE-D7E0-55EB-844DCB6DCE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0300" y="5295900"/>
              <a:ext cx="204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9" name="Text Box 30">
              <a:extLst>
                <a:ext uri="{FF2B5EF4-FFF2-40B4-BE49-F238E27FC236}">
                  <a16:creationId xmlns:a16="http://schemas.microsoft.com/office/drawing/2014/main" id="{EFBB55A2-4D59-BD9B-0687-7DDC8AA4CBAB}"/>
                </a:ext>
              </a:extLst>
            </p:cNvPr>
            <p:cNvSpPr txBox="1">
              <a:spLocks noChangeArrowheads="1"/>
            </p:cNvSpPr>
            <p:nvPr/>
          </p:nvSpPr>
          <p:spPr bwMode="auto">
            <a:xfrm>
              <a:off x="7346950" y="5357813"/>
              <a:ext cx="287338" cy="18415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latin typeface="ＭＳ ゴシック" panose="020B0609070205080204" pitchFamily="49" charset="-128"/>
                  <a:ea typeface="ＭＳ ゴシック" panose="020B0609070205080204" pitchFamily="49" charset="-128"/>
                </a:rPr>
                <a:t>充電</a:t>
              </a:r>
              <a:endParaRPr lang="en-US" altLang="ja-JP" sz="600">
                <a:latin typeface="ＭＳ ゴシック" panose="020B0609070205080204" pitchFamily="49" charset="-128"/>
                <a:ea typeface="ＭＳ ゴシック" panose="020B0609070205080204" pitchFamily="49" charset="-128"/>
              </a:endParaRPr>
            </a:p>
            <a:p>
              <a:pPr algn="ctr" eaLnBrk="1" hangingPunct="1"/>
              <a:r>
                <a:rPr lang="ja-JP" altLang="en-US" sz="600">
                  <a:latin typeface="ＭＳ ゴシック" panose="020B0609070205080204" pitchFamily="49" charset="-128"/>
                  <a:ea typeface="ＭＳ ゴシック" panose="020B0609070205080204" pitchFamily="49" charset="-128"/>
                </a:rPr>
                <a:t>ｽﾀﾝﾄﾞ</a:t>
              </a:r>
            </a:p>
          </p:txBody>
        </p:sp>
        <p:sp>
          <p:nvSpPr>
            <p:cNvPr id="19530" name="テキスト ボックス 8">
              <a:extLst>
                <a:ext uri="{FF2B5EF4-FFF2-40B4-BE49-F238E27FC236}">
                  <a16:creationId xmlns:a16="http://schemas.microsoft.com/office/drawing/2014/main" id="{2A098A08-73B9-2203-EC34-BEB5635C1AF9}"/>
                </a:ext>
              </a:extLst>
            </p:cNvPr>
            <p:cNvSpPr txBox="1">
              <a:spLocks noChangeArrowheads="1"/>
            </p:cNvSpPr>
            <p:nvPr/>
          </p:nvSpPr>
          <p:spPr bwMode="auto">
            <a:xfrm>
              <a:off x="5659438" y="5065713"/>
              <a:ext cx="1046162" cy="92075"/>
            </a:xfrm>
            <a:prstGeom prst="rect">
              <a:avLst/>
            </a:prstGeom>
            <a:solidFill>
              <a:schemeClr val="bg1"/>
            </a:solidFill>
            <a:ln w="9525">
              <a:solidFill>
                <a:schemeClr val="tx1"/>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latin typeface="ＭＳ ゴシック" panose="020B0609070205080204" pitchFamily="49" charset="-128"/>
                  <a:ea typeface="ＭＳ ゴシック" panose="020B0609070205080204" pitchFamily="49" charset="-128"/>
                </a:rPr>
                <a:t>二次ｴﾈﾙｷﾞｰ複線化店舗</a:t>
              </a:r>
            </a:p>
          </p:txBody>
        </p:sp>
        <p:pic>
          <p:nvPicPr>
            <p:cNvPr id="19531" name="図 12">
              <a:extLst>
                <a:ext uri="{FF2B5EF4-FFF2-40B4-BE49-F238E27FC236}">
                  <a16:creationId xmlns:a16="http://schemas.microsoft.com/office/drawing/2014/main" id="{8F0C46A8-EEE2-867D-00EB-9E7D51D5932A}"/>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815013" y="5213350"/>
              <a:ext cx="1779587"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32" name="グループ化 301">
              <a:extLst>
                <a:ext uri="{FF2B5EF4-FFF2-40B4-BE49-F238E27FC236}">
                  <a16:creationId xmlns:a16="http://schemas.microsoft.com/office/drawing/2014/main" id="{A02B638F-32FB-2B50-5760-15DAB531851D}"/>
                </a:ext>
              </a:extLst>
            </p:cNvPr>
            <p:cNvGrpSpPr>
              <a:grpSpLocks/>
            </p:cNvGrpSpPr>
            <p:nvPr/>
          </p:nvGrpSpPr>
          <p:grpSpPr bwMode="auto">
            <a:xfrm>
              <a:off x="7375525" y="5994400"/>
              <a:ext cx="398463" cy="252413"/>
              <a:chOff x="3083417" y="5877272"/>
              <a:chExt cx="660789" cy="395350"/>
            </a:xfrm>
          </p:grpSpPr>
          <p:pic>
            <p:nvPicPr>
              <p:cNvPr id="19539" name="Picture 7" descr="「自動車 イラス...」の画像検索結果">
                <a:extLst>
                  <a:ext uri="{FF2B5EF4-FFF2-40B4-BE49-F238E27FC236}">
                    <a16:creationId xmlns:a16="http://schemas.microsoft.com/office/drawing/2014/main" id="{008E3E30-2D3F-CA53-C3D4-0757C44406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40" name="Text Box 39">
                <a:extLst>
                  <a:ext uri="{FF2B5EF4-FFF2-40B4-BE49-F238E27FC236}">
                    <a16:creationId xmlns:a16="http://schemas.microsoft.com/office/drawing/2014/main" id="{B1283CA6-1DF6-94F3-BE06-0B7C564B8F4B}"/>
                  </a:ext>
                </a:extLst>
              </p:cNvPr>
              <p:cNvSpPr txBox="1">
                <a:spLocks noChangeArrowheads="1"/>
              </p:cNvSpPr>
              <p:nvPr/>
            </p:nvSpPr>
            <p:spPr bwMode="auto">
              <a:xfrm>
                <a:off x="3083417" y="6127338"/>
                <a:ext cx="660789" cy="1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600">
                    <a:latin typeface="ＭＳ ゴシック" panose="020B0609070205080204" pitchFamily="49" charset="-128"/>
                    <a:ea typeface="ＭＳ ゴシック" panose="020B0609070205080204" pitchFamily="49" charset="-128"/>
                  </a:rPr>
                  <a:t>BEV</a:t>
                </a:r>
                <a:r>
                  <a:rPr lang="ja-JP" altLang="en-US" sz="600">
                    <a:latin typeface="ＭＳ ゴシック" panose="020B0609070205080204" pitchFamily="49" charset="-128"/>
                    <a:ea typeface="ＭＳ ゴシック" panose="020B0609070205080204" pitchFamily="49" charset="-128"/>
                  </a:rPr>
                  <a:t>･</a:t>
                </a:r>
                <a:r>
                  <a:rPr lang="en-US" altLang="ja-JP" sz="600">
                    <a:latin typeface="ＭＳ ゴシック" panose="020B0609070205080204" pitchFamily="49" charset="-128"/>
                    <a:ea typeface="ＭＳ ゴシック" panose="020B0609070205080204" pitchFamily="49" charset="-128"/>
                  </a:rPr>
                  <a:t>PHV</a:t>
                </a:r>
              </a:p>
            </p:txBody>
          </p:sp>
        </p:grpSp>
        <p:cxnSp>
          <p:nvCxnSpPr>
            <p:cNvPr id="101" name="直線矢印コネクタ 100">
              <a:extLst>
                <a:ext uri="{FF2B5EF4-FFF2-40B4-BE49-F238E27FC236}">
                  <a16:creationId xmlns:a16="http://schemas.microsoft.com/office/drawing/2014/main" id="{0AE7B291-1011-870B-94D1-7914890EEF18}"/>
                </a:ext>
              </a:extLst>
            </p:cNvPr>
            <p:cNvCxnSpPr/>
            <p:nvPr/>
          </p:nvCxnSpPr>
          <p:spPr>
            <a:xfrm>
              <a:off x="7632701" y="5757863"/>
              <a:ext cx="0" cy="288925"/>
            </a:xfrm>
            <a:prstGeom prst="straightConnector1">
              <a:avLst/>
            </a:prstGeom>
            <a:ln w="31750">
              <a:solidFill>
                <a:srgbClr val="F2B8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直線矢印コネクタ 101">
              <a:extLst>
                <a:ext uri="{FF2B5EF4-FFF2-40B4-BE49-F238E27FC236}">
                  <a16:creationId xmlns:a16="http://schemas.microsoft.com/office/drawing/2014/main" id="{B3FD0466-6A60-2FFB-7298-6514AFF88597}"/>
                </a:ext>
              </a:extLst>
            </p:cNvPr>
            <p:cNvCxnSpPr/>
            <p:nvPr/>
          </p:nvCxnSpPr>
          <p:spPr>
            <a:xfrm flipV="1">
              <a:off x="5802312" y="5562600"/>
              <a:ext cx="0" cy="241300"/>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3F93466C-CA23-6F3E-2117-2DE3502EB1E9}"/>
                </a:ext>
              </a:extLst>
            </p:cNvPr>
            <p:cNvCxnSpPr/>
            <p:nvPr/>
          </p:nvCxnSpPr>
          <p:spPr>
            <a:xfrm flipH="1" flipV="1">
              <a:off x="5840412" y="5553075"/>
              <a:ext cx="431800" cy="0"/>
            </a:xfrm>
            <a:prstGeom prst="straightConnector1">
              <a:avLst/>
            </a:prstGeom>
            <a:ln w="31750">
              <a:solidFill>
                <a:srgbClr val="008000"/>
              </a:solidFill>
              <a:headEnd type="triangle"/>
              <a:tailEnd type="none" w="med" len="med"/>
            </a:ln>
          </p:spPr>
          <p:style>
            <a:lnRef idx="1">
              <a:schemeClr val="accent1"/>
            </a:lnRef>
            <a:fillRef idx="0">
              <a:schemeClr val="accent1"/>
            </a:fillRef>
            <a:effectRef idx="0">
              <a:schemeClr val="accent1"/>
            </a:effectRef>
            <a:fontRef idx="minor">
              <a:schemeClr val="tx1"/>
            </a:fontRef>
          </p:style>
        </p:cxnSp>
        <p:cxnSp>
          <p:nvCxnSpPr>
            <p:cNvPr id="104" name="直線矢印コネクタ 103">
              <a:extLst>
                <a:ext uri="{FF2B5EF4-FFF2-40B4-BE49-F238E27FC236}">
                  <a16:creationId xmlns:a16="http://schemas.microsoft.com/office/drawing/2014/main" id="{0ACDE595-B5D7-81D5-3AF1-BF1FCB0E3E8C}"/>
                </a:ext>
              </a:extLst>
            </p:cNvPr>
            <p:cNvCxnSpPr/>
            <p:nvPr/>
          </p:nvCxnSpPr>
          <p:spPr>
            <a:xfrm flipH="1" flipV="1">
              <a:off x="5821362" y="5432425"/>
              <a:ext cx="503238" cy="0"/>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19537" name="Picture 58" descr="クリックすると新しいウィンドウで開きます">
              <a:extLst>
                <a:ext uri="{FF2B5EF4-FFF2-40B4-BE49-F238E27FC236}">
                  <a16:creationId xmlns:a16="http://schemas.microsoft.com/office/drawing/2014/main" id="{5ADEBB87-0A5C-E12E-49C7-38D6E3B2382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37288" y="5283200"/>
              <a:ext cx="5540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8" name="Text Box 30">
              <a:extLst>
                <a:ext uri="{FF2B5EF4-FFF2-40B4-BE49-F238E27FC236}">
                  <a16:creationId xmlns:a16="http://schemas.microsoft.com/office/drawing/2014/main" id="{568E9991-AFB3-2FBA-5865-4E33A541A5F1}"/>
                </a:ext>
              </a:extLst>
            </p:cNvPr>
            <p:cNvSpPr txBox="1">
              <a:spLocks noChangeArrowheads="1"/>
            </p:cNvSpPr>
            <p:nvPr/>
          </p:nvSpPr>
          <p:spPr bwMode="auto">
            <a:xfrm>
              <a:off x="6397625" y="5348288"/>
              <a:ext cx="180975"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600">
                  <a:latin typeface="ＭＳ ゴシック" panose="020B0609070205080204" pitchFamily="49" charset="-128"/>
                  <a:ea typeface="ＭＳ ゴシック" panose="020B0609070205080204" pitchFamily="49" charset="-128"/>
                </a:rPr>
                <a:t>PV</a:t>
              </a:r>
              <a:endParaRPr lang="ja-JP" altLang="en-US" sz="600">
                <a:latin typeface="ＭＳ ゴシック" panose="020B0609070205080204" pitchFamily="49" charset="-128"/>
                <a:ea typeface="ＭＳ ゴシック" panose="020B0609070205080204" pitchFamily="49" charset="-128"/>
              </a:endParaRPr>
            </a:p>
          </p:txBody>
        </p:sp>
      </p:grpSp>
      <p:grpSp>
        <p:nvGrpSpPr>
          <p:cNvPr id="19472" name="グループ化 110">
            <a:extLst>
              <a:ext uri="{FF2B5EF4-FFF2-40B4-BE49-F238E27FC236}">
                <a16:creationId xmlns:a16="http://schemas.microsoft.com/office/drawing/2014/main" id="{ABFFDB3E-A87D-1FD9-C2BD-29BE111EF521}"/>
              </a:ext>
            </a:extLst>
          </p:cNvPr>
          <p:cNvGrpSpPr>
            <a:grpSpLocks/>
          </p:cNvGrpSpPr>
          <p:nvPr/>
        </p:nvGrpSpPr>
        <p:grpSpPr bwMode="auto">
          <a:xfrm>
            <a:off x="501428" y="1668463"/>
            <a:ext cx="1260475" cy="1225550"/>
            <a:chOff x="4254198" y="3480927"/>
            <a:chExt cx="1260475" cy="1225550"/>
          </a:xfrm>
        </p:grpSpPr>
        <p:pic>
          <p:nvPicPr>
            <p:cNvPr id="19505" name="Picture 272" descr="「家 イラスト 無...」の画像検索結果">
              <a:extLst>
                <a:ext uri="{FF2B5EF4-FFF2-40B4-BE49-F238E27FC236}">
                  <a16:creationId xmlns:a16="http://schemas.microsoft.com/office/drawing/2014/main" id="{D9834126-9D46-6BFA-C254-76DBFB870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448" y="3582527"/>
              <a:ext cx="8905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506" name="グループ化 191">
              <a:extLst>
                <a:ext uri="{FF2B5EF4-FFF2-40B4-BE49-F238E27FC236}">
                  <a16:creationId xmlns:a16="http://schemas.microsoft.com/office/drawing/2014/main" id="{166EF401-E17C-A868-FB9D-E8846E7370A2}"/>
                </a:ext>
              </a:extLst>
            </p:cNvPr>
            <p:cNvGrpSpPr>
              <a:grpSpLocks/>
            </p:cNvGrpSpPr>
            <p:nvPr/>
          </p:nvGrpSpPr>
          <p:grpSpPr bwMode="auto">
            <a:xfrm>
              <a:off x="4254198" y="3677777"/>
              <a:ext cx="360362" cy="411162"/>
              <a:chOff x="4355976" y="1988840"/>
              <a:chExt cx="360363" cy="411162"/>
            </a:xfrm>
          </p:grpSpPr>
          <p:pic>
            <p:nvPicPr>
              <p:cNvPr id="19522" name="Picture 70" descr="「蓄電池 イラス...」の画像検索結果">
                <a:extLst>
                  <a:ext uri="{FF2B5EF4-FFF2-40B4-BE49-F238E27FC236}">
                    <a16:creationId xmlns:a16="http://schemas.microsoft.com/office/drawing/2014/main" id="{2ABAAB73-6FED-D503-4755-E3749058D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3" name="Text Box 30">
                <a:extLst>
                  <a:ext uri="{FF2B5EF4-FFF2-40B4-BE49-F238E27FC236}">
                    <a16:creationId xmlns:a16="http://schemas.microsoft.com/office/drawing/2014/main" id="{0D30F03E-74EA-EB5B-1CAB-734BC446B346}"/>
                  </a:ext>
                </a:extLst>
              </p:cNvPr>
              <p:cNvSpPr txBox="1">
                <a:spLocks noChangeArrowheads="1"/>
              </p:cNvSpPr>
              <p:nvPr/>
            </p:nvSpPr>
            <p:spPr bwMode="auto">
              <a:xfrm>
                <a:off x="4463668" y="2056184"/>
                <a:ext cx="92333" cy="239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latin typeface="ＭＳ ゴシック" panose="020B0609070205080204" pitchFamily="49" charset="-128"/>
                    <a:ea typeface="ＭＳ ゴシック" panose="020B0609070205080204" pitchFamily="49" charset="-128"/>
                  </a:rPr>
                  <a:t>蓄電池</a:t>
                </a:r>
              </a:p>
            </p:txBody>
          </p:sp>
        </p:grpSp>
        <p:pic>
          <p:nvPicPr>
            <p:cNvPr id="19507" name="Picture 32" descr="荏原バラード株式会社製">
              <a:extLst>
                <a:ext uri="{FF2B5EF4-FFF2-40B4-BE49-F238E27FC236}">
                  <a16:creationId xmlns:a16="http://schemas.microsoft.com/office/drawing/2014/main" id="{15CD7F0F-C46F-758F-C207-734A8622F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198" y="4109577"/>
              <a:ext cx="288925"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08" name="Text Box 30">
              <a:extLst>
                <a:ext uri="{FF2B5EF4-FFF2-40B4-BE49-F238E27FC236}">
                  <a16:creationId xmlns:a16="http://schemas.microsoft.com/office/drawing/2014/main" id="{0CA2622F-C19E-D624-1A7D-CFBF24451DC4}"/>
                </a:ext>
              </a:extLst>
            </p:cNvPr>
            <p:cNvSpPr txBox="1">
              <a:spLocks noChangeArrowheads="1"/>
            </p:cNvSpPr>
            <p:nvPr/>
          </p:nvSpPr>
          <p:spPr bwMode="auto">
            <a:xfrm>
              <a:off x="4339923" y="4325477"/>
              <a:ext cx="153987"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600">
                  <a:latin typeface="ＭＳ ゴシック" panose="020B0609070205080204" pitchFamily="49" charset="-128"/>
                  <a:ea typeface="ＭＳ ゴシック" panose="020B0609070205080204" pitchFamily="49" charset="-128"/>
                </a:rPr>
                <a:t>PEFC</a:t>
              </a:r>
              <a:endParaRPr lang="ja-JP" altLang="en-US" sz="600">
                <a:latin typeface="ＭＳ ゴシック" panose="020B0609070205080204" pitchFamily="49" charset="-128"/>
                <a:ea typeface="ＭＳ ゴシック" panose="020B0609070205080204" pitchFamily="49" charset="-128"/>
              </a:endParaRPr>
            </a:p>
          </p:txBody>
        </p:sp>
        <p:sp>
          <p:nvSpPr>
            <p:cNvPr id="116" name="正方形/長方形 115">
              <a:extLst>
                <a:ext uri="{FF2B5EF4-FFF2-40B4-BE49-F238E27FC236}">
                  <a16:creationId xmlns:a16="http://schemas.microsoft.com/office/drawing/2014/main" id="{F9143CEA-F11D-4641-0C67-4470834622E0}"/>
                </a:ext>
              </a:extLst>
            </p:cNvPr>
            <p:cNvSpPr/>
            <p:nvPr/>
          </p:nvSpPr>
          <p:spPr>
            <a:xfrm>
              <a:off x="4254198" y="3531727"/>
              <a:ext cx="1260475" cy="117475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600" dirty="0">
                <a:latin typeface="ＭＳ ゴシック" panose="020B0609070205080204" pitchFamily="49" charset="-128"/>
                <a:ea typeface="ＭＳ ゴシック" panose="020B0609070205080204" pitchFamily="49" charset="-128"/>
              </a:endParaRPr>
            </a:p>
          </p:txBody>
        </p:sp>
        <p:cxnSp>
          <p:nvCxnSpPr>
            <p:cNvPr id="117" name="直線矢印コネクタ 116">
              <a:extLst>
                <a:ext uri="{FF2B5EF4-FFF2-40B4-BE49-F238E27FC236}">
                  <a16:creationId xmlns:a16="http://schemas.microsoft.com/office/drawing/2014/main" id="{F17E4E83-D33E-FD87-E38E-84B457C99B86}"/>
                </a:ext>
              </a:extLst>
            </p:cNvPr>
            <p:cNvCxnSpPr/>
            <p:nvPr/>
          </p:nvCxnSpPr>
          <p:spPr>
            <a:xfrm>
              <a:off x="4543123" y="4036552"/>
              <a:ext cx="134937" cy="136525"/>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FEC0E0D2-8DD4-CFB0-4117-FEADA235E92D}"/>
                </a:ext>
              </a:extLst>
            </p:cNvPr>
            <p:cNvCxnSpPr/>
            <p:nvPr/>
          </p:nvCxnSpPr>
          <p:spPr>
            <a:xfrm flipH="1">
              <a:off x="4398660" y="4031789"/>
              <a:ext cx="0" cy="149225"/>
            </a:xfrm>
            <a:prstGeom prst="straightConnector1">
              <a:avLst/>
            </a:prstGeom>
            <a:ln w="31750">
              <a:solidFill>
                <a:srgbClr val="008000"/>
              </a:solidFill>
              <a:headEnd type="triangle"/>
              <a:tailEnd type="none" w="med" len="med"/>
            </a:ln>
          </p:spPr>
          <p:style>
            <a:lnRef idx="1">
              <a:schemeClr val="accent1"/>
            </a:lnRef>
            <a:fillRef idx="0">
              <a:schemeClr val="accent1"/>
            </a:fillRef>
            <a:effectRef idx="0">
              <a:schemeClr val="accent1"/>
            </a:effectRef>
            <a:fontRef idx="minor">
              <a:schemeClr val="tx1"/>
            </a:fontRef>
          </p:style>
        </p:cxnSp>
        <p:grpSp>
          <p:nvGrpSpPr>
            <p:cNvPr id="19512" name="グループ化 301">
              <a:extLst>
                <a:ext uri="{FF2B5EF4-FFF2-40B4-BE49-F238E27FC236}">
                  <a16:creationId xmlns:a16="http://schemas.microsoft.com/office/drawing/2014/main" id="{FEAABB85-451F-1BB9-BBE0-9BD5BEB512CC}"/>
                </a:ext>
              </a:extLst>
            </p:cNvPr>
            <p:cNvGrpSpPr>
              <a:grpSpLocks/>
            </p:cNvGrpSpPr>
            <p:nvPr/>
          </p:nvGrpSpPr>
          <p:grpSpPr bwMode="auto">
            <a:xfrm>
              <a:off x="5097160" y="4446127"/>
              <a:ext cx="398463" cy="250825"/>
              <a:chOff x="3083417" y="5877272"/>
              <a:chExt cx="660789" cy="395350"/>
            </a:xfrm>
          </p:grpSpPr>
          <p:pic>
            <p:nvPicPr>
              <p:cNvPr id="19520" name="Picture 7" descr="「自動車 イラス...」の画像検索結果">
                <a:extLst>
                  <a:ext uri="{FF2B5EF4-FFF2-40B4-BE49-F238E27FC236}">
                    <a16:creationId xmlns:a16="http://schemas.microsoft.com/office/drawing/2014/main" id="{93A124A5-D8D8-0C43-8EFC-E2281CA3A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21" name="Text Box 39">
                <a:extLst>
                  <a:ext uri="{FF2B5EF4-FFF2-40B4-BE49-F238E27FC236}">
                    <a16:creationId xmlns:a16="http://schemas.microsoft.com/office/drawing/2014/main" id="{21C30B49-5295-EB28-A111-BDE263755CB6}"/>
                  </a:ext>
                </a:extLst>
              </p:cNvPr>
              <p:cNvSpPr txBox="1">
                <a:spLocks noChangeArrowheads="1"/>
              </p:cNvSpPr>
              <p:nvPr/>
            </p:nvSpPr>
            <p:spPr bwMode="auto">
              <a:xfrm>
                <a:off x="3083417" y="6127338"/>
                <a:ext cx="660789" cy="14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600">
                    <a:latin typeface="ＭＳ ゴシック" panose="020B0609070205080204" pitchFamily="49" charset="-128"/>
                    <a:ea typeface="ＭＳ ゴシック" panose="020B0609070205080204" pitchFamily="49" charset="-128"/>
                  </a:rPr>
                  <a:t>BEV</a:t>
                </a:r>
                <a:r>
                  <a:rPr lang="ja-JP" altLang="en-US" sz="600">
                    <a:latin typeface="ＭＳ ゴシック" panose="020B0609070205080204" pitchFamily="49" charset="-128"/>
                    <a:ea typeface="ＭＳ ゴシック" panose="020B0609070205080204" pitchFamily="49" charset="-128"/>
                  </a:rPr>
                  <a:t>･</a:t>
                </a:r>
                <a:r>
                  <a:rPr lang="en-US" altLang="ja-JP" sz="600">
                    <a:latin typeface="ＭＳ ゴシック" panose="020B0609070205080204" pitchFamily="49" charset="-128"/>
                    <a:ea typeface="ＭＳ ゴシック" panose="020B0609070205080204" pitchFamily="49" charset="-128"/>
                  </a:rPr>
                  <a:t>PHV</a:t>
                </a:r>
              </a:p>
            </p:txBody>
          </p:sp>
        </p:grpSp>
        <p:pic>
          <p:nvPicPr>
            <p:cNvPr id="19513" name="Picture 66" descr="「EV 車載充電器 ...」の画像検索結果">
              <a:extLst>
                <a:ext uri="{FF2B5EF4-FFF2-40B4-BE49-F238E27FC236}">
                  <a16:creationId xmlns:a16="http://schemas.microsoft.com/office/drawing/2014/main" id="{BF4D6398-6A6B-1FD2-5AF2-B72DC9239F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610" y="3725402"/>
              <a:ext cx="2047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1" name="直線矢印コネクタ 120">
              <a:extLst>
                <a:ext uri="{FF2B5EF4-FFF2-40B4-BE49-F238E27FC236}">
                  <a16:creationId xmlns:a16="http://schemas.microsoft.com/office/drawing/2014/main" id="{AEB8BBD2-9591-D476-7AE7-949E2EF6C347}"/>
                </a:ext>
              </a:extLst>
            </p:cNvPr>
            <p:cNvCxnSpPr/>
            <p:nvPr/>
          </p:nvCxnSpPr>
          <p:spPr>
            <a:xfrm>
              <a:off x="5386085" y="4239752"/>
              <a:ext cx="0" cy="288925"/>
            </a:xfrm>
            <a:prstGeom prst="straightConnector1">
              <a:avLst/>
            </a:prstGeom>
            <a:ln w="31750">
              <a:solidFill>
                <a:srgbClr val="008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9515" name="Text Box 30">
              <a:extLst>
                <a:ext uri="{FF2B5EF4-FFF2-40B4-BE49-F238E27FC236}">
                  <a16:creationId xmlns:a16="http://schemas.microsoft.com/office/drawing/2014/main" id="{11F0D95D-9D5E-0FED-9FAD-7320B7CC0402}"/>
                </a:ext>
              </a:extLst>
            </p:cNvPr>
            <p:cNvSpPr txBox="1">
              <a:spLocks noChangeArrowheads="1"/>
            </p:cNvSpPr>
            <p:nvPr/>
          </p:nvSpPr>
          <p:spPr bwMode="auto">
            <a:xfrm>
              <a:off x="5143198" y="4320714"/>
              <a:ext cx="288925"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600">
                  <a:latin typeface="ＭＳ ゴシック" panose="020B0609070205080204" pitchFamily="49" charset="-128"/>
                  <a:ea typeface="ＭＳ ゴシック" panose="020B0609070205080204" pitchFamily="49" charset="-128"/>
                </a:rPr>
                <a:t>V2H</a:t>
              </a:r>
              <a:endParaRPr lang="ja-JP" altLang="en-US" sz="600">
                <a:latin typeface="ＭＳ ゴシック" panose="020B0609070205080204" pitchFamily="49" charset="-128"/>
                <a:ea typeface="ＭＳ ゴシック" panose="020B0609070205080204" pitchFamily="49" charset="-128"/>
              </a:endParaRPr>
            </a:p>
          </p:txBody>
        </p:sp>
        <p:sp>
          <p:nvSpPr>
            <p:cNvPr id="19516" name="Text Box 30">
              <a:extLst>
                <a:ext uri="{FF2B5EF4-FFF2-40B4-BE49-F238E27FC236}">
                  <a16:creationId xmlns:a16="http://schemas.microsoft.com/office/drawing/2014/main" id="{EE8FD3A7-3AAA-D002-87E8-6AAC650B2222}"/>
                </a:ext>
              </a:extLst>
            </p:cNvPr>
            <p:cNvSpPr txBox="1">
              <a:spLocks noChangeArrowheads="1"/>
            </p:cNvSpPr>
            <p:nvPr/>
          </p:nvSpPr>
          <p:spPr bwMode="auto">
            <a:xfrm>
              <a:off x="5135260" y="3787314"/>
              <a:ext cx="287338" cy="184150"/>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latin typeface="ＭＳ ゴシック" panose="020B0609070205080204" pitchFamily="49" charset="-128"/>
                  <a:ea typeface="ＭＳ ゴシック" panose="020B0609070205080204" pitchFamily="49" charset="-128"/>
                </a:rPr>
                <a:t>充電</a:t>
              </a:r>
              <a:endParaRPr lang="en-US" altLang="ja-JP" sz="600">
                <a:latin typeface="ＭＳ ゴシック" panose="020B0609070205080204" pitchFamily="49" charset="-128"/>
                <a:ea typeface="ＭＳ ゴシック" panose="020B0609070205080204" pitchFamily="49" charset="-128"/>
              </a:endParaRPr>
            </a:p>
            <a:p>
              <a:pPr algn="ctr" eaLnBrk="1" hangingPunct="1"/>
              <a:r>
                <a:rPr lang="ja-JP" altLang="en-US" sz="600">
                  <a:latin typeface="ＭＳ ゴシック" panose="020B0609070205080204" pitchFamily="49" charset="-128"/>
                  <a:ea typeface="ＭＳ ゴシック" panose="020B0609070205080204" pitchFamily="49" charset="-128"/>
                </a:rPr>
                <a:t>ｽﾀﾝﾄﾞ</a:t>
              </a:r>
            </a:p>
          </p:txBody>
        </p:sp>
        <p:sp>
          <p:nvSpPr>
            <p:cNvPr id="19517" name="テキスト ボックス 8">
              <a:extLst>
                <a:ext uri="{FF2B5EF4-FFF2-40B4-BE49-F238E27FC236}">
                  <a16:creationId xmlns:a16="http://schemas.microsoft.com/office/drawing/2014/main" id="{A71A224A-F0D6-74DE-5695-DB400362E3CD}"/>
                </a:ext>
              </a:extLst>
            </p:cNvPr>
            <p:cNvSpPr txBox="1">
              <a:spLocks noChangeArrowheads="1"/>
            </p:cNvSpPr>
            <p:nvPr/>
          </p:nvSpPr>
          <p:spPr bwMode="auto">
            <a:xfrm>
              <a:off x="4331985" y="3480927"/>
              <a:ext cx="1046163" cy="92075"/>
            </a:xfrm>
            <a:prstGeom prst="rect">
              <a:avLst/>
            </a:prstGeom>
            <a:solidFill>
              <a:schemeClr val="bg1"/>
            </a:solidFill>
            <a:ln w="9525">
              <a:solidFill>
                <a:schemeClr val="tx1"/>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latin typeface="ＭＳ ゴシック" panose="020B0609070205080204" pitchFamily="49" charset="-128"/>
                  <a:ea typeface="ＭＳ ゴシック" panose="020B0609070205080204" pitchFamily="49" charset="-128"/>
                </a:rPr>
                <a:t>二次ｴﾈﾙｷﾞｰ複線化住宅</a:t>
              </a:r>
            </a:p>
          </p:txBody>
        </p:sp>
        <p:cxnSp>
          <p:nvCxnSpPr>
            <p:cNvPr id="125" name="直線矢印コネクタ 124">
              <a:extLst>
                <a:ext uri="{FF2B5EF4-FFF2-40B4-BE49-F238E27FC236}">
                  <a16:creationId xmlns:a16="http://schemas.microsoft.com/office/drawing/2014/main" id="{2E6AABF2-CB8A-BCEC-6705-3568BC91580A}"/>
                </a:ext>
              </a:extLst>
            </p:cNvPr>
            <p:cNvCxnSpPr/>
            <p:nvPr/>
          </p:nvCxnSpPr>
          <p:spPr>
            <a:xfrm flipH="1">
              <a:off x="4476448" y="3725402"/>
              <a:ext cx="287337" cy="144462"/>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9519" name="Text Box 30">
              <a:extLst>
                <a:ext uri="{FF2B5EF4-FFF2-40B4-BE49-F238E27FC236}">
                  <a16:creationId xmlns:a16="http://schemas.microsoft.com/office/drawing/2014/main" id="{9610C812-D583-D19D-8E6F-0BB72CFC5F8E}"/>
                </a:ext>
              </a:extLst>
            </p:cNvPr>
            <p:cNvSpPr txBox="1">
              <a:spLocks noChangeArrowheads="1"/>
            </p:cNvSpPr>
            <p:nvPr/>
          </p:nvSpPr>
          <p:spPr bwMode="auto">
            <a:xfrm>
              <a:off x="4836810" y="3653964"/>
              <a:ext cx="180975"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600">
                  <a:latin typeface="ＭＳ ゴシック" panose="020B0609070205080204" pitchFamily="49" charset="-128"/>
                  <a:ea typeface="ＭＳ ゴシック" panose="020B0609070205080204" pitchFamily="49" charset="-128"/>
                </a:rPr>
                <a:t>PV</a:t>
              </a:r>
              <a:endParaRPr lang="ja-JP" altLang="en-US" sz="600">
                <a:latin typeface="ＭＳ ゴシック" panose="020B0609070205080204" pitchFamily="49" charset="-128"/>
                <a:ea typeface="ＭＳ ゴシック" panose="020B0609070205080204" pitchFamily="49" charset="-128"/>
              </a:endParaRPr>
            </a:p>
          </p:txBody>
        </p:sp>
      </p:grpSp>
      <p:cxnSp>
        <p:nvCxnSpPr>
          <p:cNvPr id="131" name="直線矢印コネクタ 130">
            <a:extLst>
              <a:ext uri="{FF2B5EF4-FFF2-40B4-BE49-F238E27FC236}">
                <a16:creationId xmlns:a16="http://schemas.microsoft.com/office/drawing/2014/main" id="{CC7E8BB9-7159-2ADE-C514-5175CCA79406}"/>
              </a:ext>
            </a:extLst>
          </p:cNvPr>
          <p:cNvCxnSpPr>
            <a:endCxn id="6" idx="1"/>
          </p:cNvCxnSpPr>
          <p:nvPr/>
        </p:nvCxnSpPr>
        <p:spPr bwMode="auto">
          <a:xfrm flipV="1">
            <a:off x="1742853" y="2179638"/>
            <a:ext cx="654050" cy="0"/>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2" name="角丸四角形 191">
            <a:extLst>
              <a:ext uri="{FF2B5EF4-FFF2-40B4-BE49-F238E27FC236}">
                <a16:creationId xmlns:a16="http://schemas.microsoft.com/office/drawing/2014/main" id="{25AB7D2D-196B-BBF3-DFC2-17F253F05D8B}"/>
              </a:ext>
            </a:extLst>
          </p:cNvPr>
          <p:cNvSpPr/>
          <p:nvPr/>
        </p:nvSpPr>
        <p:spPr>
          <a:xfrm>
            <a:off x="337916" y="1598613"/>
            <a:ext cx="6604024" cy="1754187"/>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3" name="角丸四角形 194">
            <a:extLst>
              <a:ext uri="{FF2B5EF4-FFF2-40B4-BE49-F238E27FC236}">
                <a16:creationId xmlns:a16="http://schemas.microsoft.com/office/drawing/2014/main" id="{FD940555-4591-DD15-D1CA-3C8139F87604}"/>
              </a:ext>
            </a:extLst>
          </p:cNvPr>
          <p:cNvSpPr/>
          <p:nvPr/>
        </p:nvSpPr>
        <p:spPr>
          <a:xfrm>
            <a:off x="3574852" y="3446463"/>
            <a:ext cx="3367087" cy="2744787"/>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4" name="角丸四角形 195">
            <a:extLst>
              <a:ext uri="{FF2B5EF4-FFF2-40B4-BE49-F238E27FC236}">
                <a16:creationId xmlns:a16="http://schemas.microsoft.com/office/drawing/2014/main" id="{A0763FE1-BE9A-7C73-888F-9051FE7E1EC3}"/>
              </a:ext>
            </a:extLst>
          </p:cNvPr>
          <p:cNvSpPr/>
          <p:nvPr/>
        </p:nvSpPr>
        <p:spPr>
          <a:xfrm>
            <a:off x="342678" y="3446463"/>
            <a:ext cx="2901950" cy="2744787"/>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nvGrpSpPr>
          <p:cNvPr id="19477" name="グループ化 134">
            <a:extLst>
              <a:ext uri="{FF2B5EF4-FFF2-40B4-BE49-F238E27FC236}">
                <a16:creationId xmlns:a16="http://schemas.microsoft.com/office/drawing/2014/main" id="{B8B75B24-ACB1-21A6-C8D3-7DD1B34C9AB5}"/>
              </a:ext>
            </a:extLst>
          </p:cNvPr>
          <p:cNvGrpSpPr>
            <a:grpSpLocks/>
          </p:cNvGrpSpPr>
          <p:nvPr/>
        </p:nvGrpSpPr>
        <p:grpSpPr bwMode="auto">
          <a:xfrm>
            <a:off x="417290" y="6286500"/>
            <a:ext cx="2343150" cy="168275"/>
            <a:chOff x="1325418" y="6589726"/>
            <a:chExt cx="2343646" cy="168412"/>
          </a:xfrm>
        </p:grpSpPr>
        <p:sp>
          <p:nvSpPr>
            <p:cNvPr id="136" name="角丸四角形 200">
              <a:extLst>
                <a:ext uri="{FF2B5EF4-FFF2-40B4-BE49-F238E27FC236}">
                  <a16:creationId xmlns:a16="http://schemas.microsoft.com/office/drawing/2014/main" id="{3587179D-5FC4-AF4D-6D41-18DC181F110E}"/>
                </a:ext>
              </a:extLst>
            </p:cNvPr>
            <p:cNvSpPr/>
            <p:nvPr/>
          </p:nvSpPr>
          <p:spPr>
            <a:xfrm flipH="1">
              <a:off x="1325418" y="6589726"/>
              <a:ext cx="157196" cy="168412"/>
            </a:xfrm>
            <a:prstGeom prst="roundRect">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137" name="正方形/長方形 1">
              <a:extLst>
                <a:ext uri="{FF2B5EF4-FFF2-40B4-BE49-F238E27FC236}">
                  <a16:creationId xmlns:a16="http://schemas.microsoft.com/office/drawing/2014/main" id="{DF9113EA-BC56-9390-1A77-09700DCFC40E}"/>
                </a:ext>
              </a:extLst>
            </p:cNvPr>
            <p:cNvSpPr>
              <a:spLocks noChangeArrowheads="1"/>
            </p:cNvSpPr>
            <p:nvPr/>
          </p:nvSpPr>
          <p:spPr bwMode="auto">
            <a:xfrm>
              <a:off x="1538188" y="6589726"/>
              <a:ext cx="2130876" cy="162057"/>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defRPr/>
              </a:pPr>
              <a:r>
                <a:rPr kumimoji="0" lang="ja-JP" altLang="en-US" sz="1050" dirty="0">
                  <a:latin typeface="ＭＳ ゴシック" panose="020B0609070205080204" pitchFamily="49" charset="-128"/>
                  <a:ea typeface="ＭＳ ゴシック" panose="020B0609070205080204" pitchFamily="49" charset="-128"/>
                </a:rPr>
                <a:t>は、各小規模タウン（地産地消）</a:t>
              </a:r>
              <a:endParaRPr kumimoji="0" lang="en-US" altLang="ja-JP" sz="1050" dirty="0">
                <a:latin typeface="ＭＳ ゴシック" panose="020B0609070205080204" pitchFamily="49" charset="-128"/>
                <a:ea typeface="ＭＳ ゴシック" panose="020B0609070205080204" pitchFamily="49" charset="-128"/>
              </a:endParaRPr>
            </a:p>
          </p:txBody>
        </p:sp>
      </p:grpSp>
      <p:sp>
        <p:nvSpPr>
          <p:cNvPr id="138" name="円弧 137">
            <a:extLst>
              <a:ext uri="{FF2B5EF4-FFF2-40B4-BE49-F238E27FC236}">
                <a16:creationId xmlns:a16="http://schemas.microsoft.com/office/drawing/2014/main" id="{1ED79F30-09F8-C3CC-7A86-81A21D695DB2}"/>
              </a:ext>
            </a:extLst>
          </p:cNvPr>
          <p:cNvSpPr/>
          <p:nvPr/>
        </p:nvSpPr>
        <p:spPr>
          <a:xfrm rot="16443931">
            <a:off x="3362103" y="955675"/>
            <a:ext cx="1327150" cy="1368425"/>
          </a:xfrm>
          <a:prstGeom prst="arc">
            <a:avLst/>
          </a:prstGeom>
          <a:ln w="2540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dirty="0"/>
          </a:p>
        </p:txBody>
      </p:sp>
      <p:sp>
        <p:nvSpPr>
          <p:cNvPr id="139" name="正方形/長方形 1">
            <a:extLst>
              <a:ext uri="{FF2B5EF4-FFF2-40B4-BE49-F238E27FC236}">
                <a16:creationId xmlns:a16="http://schemas.microsoft.com/office/drawing/2014/main" id="{D8848CE6-60C4-BF6A-DBE0-C826209F5A51}"/>
              </a:ext>
            </a:extLst>
          </p:cNvPr>
          <p:cNvSpPr>
            <a:spLocks noChangeArrowheads="1"/>
          </p:cNvSpPr>
          <p:nvPr/>
        </p:nvSpPr>
        <p:spPr bwMode="auto">
          <a:xfrm>
            <a:off x="4127278" y="836613"/>
            <a:ext cx="1287462" cy="322262"/>
          </a:xfrm>
          <a:prstGeom prst="rect">
            <a:avLst/>
          </a:prstGeom>
          <a:noFill/>
          <a:ln>
            <a:noFill/>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defRPr/>
            </a:pPr>
            <a:r>
              <a:rPr kumimoji="0" lang="ja-JP" altLang="en-US" sz="1050" dirty="0">
                <a:latin typeface="ＭＳ ゴシック" panose="020B0609070205080204" pitchFamily="49" charset="-128"/>
                <a:ea typeface="ＭＳ ゴシック" panose="020B0609070205080204" pitchFamily="49" charset="-128"/>
              </a:rPr>
              <a:t>他のステーション</a:t>
            </a:r>
            <a:r>
              <a:rPr kumimoji="0" lang="en-US" altLang="ja-JP" sz="1050" dirty="0">
                <a:latin typeface="ＭＳ ゴシック" panose="020B0609070205080204" pitchFamily="49" charset="-128"/>
                <a:ea typeface="ＭＳ ゴシック" panose="020B0609070205080204" pitchFamily="49" charset="-128"/>
              </a:rPr>
              <a:t>a</a:t>
            </a:r>
          </a:p>
          <a:p>
            <a:pPr eaLnBrk="1" hangingPunct="1">
              <a:lnSpc>
                <a:spcPct val="100000"/>
              </a:lnSpc>
              <a:spcBef>
                <a:spcPct val="0"/>
              </a:spcBef>
              <a:buFontTx/>
              <a:buNone/>
              <a:defRPr/>
            </a:pPr>
            <a:r>
              <a:rPr kumimoji="0" lang="ja-JP" altLang="en-US" sz="1050" dirty="0">
                <a:latin typeface="ＭＳ ゴシック" panose="020B0609070205080204" pitchFamily="49" charset="-128"/>
                <a:ea typeface="ＭＳ ゴシック" panose="020B0609070205080204" pitchFamily="49" charset="-128"/>
              </a:rPr>
              <a:t>との協調・連携</a:t>
            </a:r>
            <a:endParaRPr kumimoji="0" lang="en-US" altLang="ja-JP" sz="1050" dirty="0">
              <a:latin typeface="ＭＳ ゴシック" panose="020B0609070205080204" pitchFamily="49" charset="-128"/>
              <a:ea typeface="ＭＳ ゴシック" panose="020B0609070205080204" pitchFamily="49" charset="-128"/>
            </a:endParaRPr>
          </a:p>
        </p:txBody>
      </p:sp>
      <p:cxnSp>
        <p:nvCxnSpPr>
          <p:cNvPr id="140" name="直線矢印コネクタ 139">
            <a:extLst>
              <a:ext uri="{FF2B5EF4-FFF2-40B4-BE49-F238E27FC236}">
                <a16:creationId xmlns:a16="http://schemas.microsoft.com/office/drawing/2014/main" id="{509F2157-A73E-0118-AE10-81FED8426474}"/>
              </a:ext>
            </a:extLst>
          </p:cNvPr>
          <p:cNvCxnSpPr/>
          <p:nvPr/>
        </p:nvCxnSpPr>
        <p:spPr bwMode="auto">
          <a:xfrm>
            <a:off x="3482753" y="2046288"/>
            <a:ext cx="1214437" cy="0"/>
          </a:xfrm>
          <a:prstGeom prst="straightConnector1">
            <a:avLst/>
          </a:prstGeom>
          <a:ln w="31750">
            <a:solidFill>
              <a:srgbClr val="FF0000"/>
            </a:solidFill>
            <a:headEnd type="non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1" name="直線矢印コネクタ 140">
            <a:extLst>
              <a:ext uri="{FF2B5EF4-FFF2-40B4-BE49-F238E27FC236}">
                <a16:creationId xmlns:a16="http://schemas.microsoft.com/office/drawing/2014/main" id="{4157FBF2-BB84-DB44-63DE-10D479748D12}"/>
              </a:ext>
            </a:extLst>
          </p:cNvPr>
          <p:cNvCxnSpPr>
            <a:cxnSpLocks/>
            <a:stCxn id="7" idx="0"/>
          </p:cNvCxnSpPr>
          <p:nvPr/>
        </p:nvCxnSpPr>
        <p:spPr bwMode="auto">
          <a:xfrm flipH="1" flipV="1">
            <a:off x="3381153" y="2593975"/>
            <a:ext cx="1003324" cy="933450"/>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2" name="直線矢印コネクタ 141">
            <a:extLst>
              <a:ext uri="{FF2B5EF4-FFF2-40B4-BE49-F238E27FC236}">
                <a16:creationId xmlns:a16="http://schemas.microsoft.com/office/drawing/2014/main" id="{D8AE9965-8FE8-7906-CF6F-47312D28566E}"/>
              </a:ext>
            </a:extLst>
          </p:cNvPr>
          <p:cNvCxnSpPr/>
          <p:nvPr/>
        </p:nvCxnSpPr>
        <p:spPr bwMode="auto">
          <a:xfrm flipV="1">
            <a:off x="1461865" y="2584450"/>
            <a:ext cx="1116013" cy="942975"/>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3" name="直線コネクタ 142">
            <a:extLst>
              <a:ext uri="{FF2B5EF4-FFF2-40B4-BE49-F238E27FC236}">
                <a16:creationId xmlns:a16="http://schemas.microsoft.com/office/drawing/2014/main" id="{9E983647-3E59-B3AB-D295-A6CFB615450E}"/>
              </a:ext>
            </a:extLst>
          </p:cNvPr>
          <p:cNvCxnSpPr/>
          <p:nvPr/>
        </p:nvCxnSpPr>
        <p:spPr>
          <a:xfrm>
            <a:off x="2539778" y="711200"/>
            <a:ext cx="0" cy="10795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4" name="テキスト ボックス 8">
            <a:extLst>
              <a:ext uri="{FF2B5EF4-FFF2-40B4-BE49-F238E27FC236}">
                <a16:creationId xmlns:a16="http://schemas.microsoft.com/office/drawing/2014/main" id="{8D1B6B87-83BD-A3C8-087A-BA76DA80B0C0}"/>
              </a:ext>
            </a:extLst>
          </p:cNvPr>
          <p:cNvSpPr txBox="1">
            <a:spLocks noChangeArrowheads="1"/>
          </p:cNvSpPr>
          <p:nvPr/>
        </p:nvSpPr>
        <p:spPr bwMode="auto">
          <a:xfrm>
            <a:off x="1728565" y="1470025"/>
            <a:ext cx="682625" cy="161925"/>
          </a:xfrm>
          <a:prstGeom prst="rect">
            <a:avLst/>
          </a:prstGeom>
          <a:solidFill>
            <a:schemeClr val="bg1"/>
          </a:solidFill>
          <a:ln w="9525">
            <a:solidFill>
              <a:schemeClr val="tx1"/>
            </a:solidFill>
            <a:miter lim="800000"/>
            <a:headEnd/>
            <a:tailEnd/>
          </a:ln>
        </p:spPr>
        <p:txBody>
          <a:bodyPr lIns="18000" tIns="0" rIns="0" bIns="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1050" dirty="0">
                <a:latin typeface="ＭＳ ゴシック" panose="020B0609070205080204" pitchFamily="49" charset="-128"/>
                <a:ea typeface="ＭＳ ゴシック" panose="020B0609070205080204" pitchFamily="49" charset="-128"/>
              </a:rPr>
              <a:t>Ａ地区</a:t>
            </a:r>
          </a:p>
        </p:txBody>
      </p:sp>
      <p:sp>
        <p:nvSpPr>
          <p:cNvPr id="145" name="テキスト ボックス 8">
            <a:extLst>
              <a:ext uri="{FF2B5EF4-FFF2-40B4-BE49-F238E27FC236}">
                <a16:creationId xmlns:a16="http://schemas.microsoft.com/office/drawing/2014/main" id="{FF14B14A-464E-24E5-A0E4-0C6512A535E7}"/>
              </a:ext>
            </a:extLst>
          </p:cNvPr>
          <p:cNvSpPr txBox="1">
            <a:spLocks noChangeArrowheads="1"/>
          </p:cNvSpPr>
          <p:nvPr/>
        </p:nvSpPr>
        <p:spPr bwMode="auto">
          <a:xfrm>
            <a:off x="2146078" y="3400425"/>
            <a:ext cx="684212" cy="161925"/>
          </a:xfrm>
          <a:prstGeom prst="rect">
            <a:avLst/>
          </a:prstGeom>
          <a:solidFill>
            <a:schemeClr val="bg1"/>
          </a:solidFill>
          <a:ln w="9525">
            <a:solidFill>
              <a:schemeClr val="tx1"/>
            </a:solidFill>
            <a:miter lim="800000"/>
            <a:headEnd/>
            <a:tailEnd/>
          </a:ln>
        </p:spPr>
        <p:txBody>
          <a:bodyPr lIns="18000" tIns="0" rIns="0" bIns="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1050" dirty="0">
                <a:latin typeface="ＭＳ ゴシック" panose="020B0609070205080204" pitchFamily="49" charset="-128"/>
                <a:ea typeface="ＭＳ ゴシック" panose="020B0609070205080204" pitchFamily="49" charset="-128"/>
              </a:rPr>
              <a:t>Ｂ地区</a:t>
            </a:r>
          </a:p>
        </p:txBody>
      </p:sp>
      <p:sp>
        <p:nvSpPr>
          <p:cNvPr id="146" name="テキスト ボックス 8">
            <a:extLst>
              <a:ext uri="{FF2B5EF4-FFF2-40B4-BE49-F238E27FC236}">
                <a16:creationId xmlns:a16="http://schemas.microsoft.com/office/drawing/2014/main" id="{1F251875-BCDF-AAEA-C6BF-845CA9FB6181}"/>
              </a:ext>
            </a:extLst>
          </p:cNvPr>
          <p:cNvSpPr txBox="1">
            <a:spLocks noChangeArrowheads="1"/>
          </p:cNvSpPr>
          <p:nvPr/>
        </p:nvSpPr>
        <p:spPr bwMode="auto">
          <a:xfrm>
            <a:off x="4840089" y="3362325"/>
            <a:ext cx="682625" cy="161925"/>
          </a:xfrm>
          <a:prstGeom prst="rect">
            <a:avLst/>
          </a:prstGeom>
          <a:solidFill>
            <a:schemeClr val="bg1"/>
          </a:solidFill>
          <a:ln w="9525">
            <a:solidFill>
              <a:schemeClr val="tx1"/>
            </a:solidFill>
            <a:miter lim="800000"/>
            <a:headEnd/>
            <a:tailEnd/>
          </a:ln>
        </p:spPr>
        <p:txBody>
          <a:bodyPr lIns="18000" tIns="0" rIns="0" bIns="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1050" dirty="0">
                <a:latin typeface="ＭＳ ゴシック" panose="020B0609070205080204" pitchFamily="49" charset="-128"/>
                <a:ea typeface="ＭＳ ゴシック" panose="020B0609070205080204" pitchFamily="49" charset="-128"/>
              </a:rPr>
              <a:t>Ｃ地区</a:t>
            </a:r>
          </a:p>
        </p:txBody>
      </p:sp>
      <p:cxnSp>
        <p:nvCxnSpPr>
          <p:cNvPr id="147" name="直線矢印コネクタ 146">
            <a:extLst>
              <a:ext uri="{FF2B5EF4-FFF2-40B4-BE49-F238E27FC236}">
                <a16:creationId xmlns:a16="http://schemas.microsoft.com/office/drawing/2014/main" id="{EF0B1F3D-8EF6-4786-D8CE-5352BA5A6F2E}"/>
              </a:ext>
            </a:extLst>
          </p:cNvPr>
          <p:cNvCxnSpPr/>
          <p:nvPr/>
        </p:nvCxnSpPr>
        <p:spPr bwMode="auto">
          <a:xfrm>
            <a:off x="3482753" y="2319338"/>
            <a:ext cx="1214437" cy="0"/>
          </a:xfrm>
          <a:prstGeom prst="straightConnector1">
            <a:avLst/>
          </a:prstGeom>
          <a:ln w="31750" cmpd="dbl">
            <a:solidFill>
              <a:srgbClr val="0000FF"/>
            </a:solidFill>
            <a:prstDash val="solid"/>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8" name="直線矢印コネクタ 147">
            <a:extLst>
              <a:ext uri="{FF2B5EF4-FFF2-40B4-BE49-F238E27FC236}">
                <a16:creationId xmlns:a16="http://schemas.microsoft.com/office/drawing/2014/main" id="{EA96FE87-1E9C-5647-5CCC-A225284D665C}"/>
              </a:ext>
            </a:extLst>
          </p:cNvPr>
          <p:cNvCxnSpPr>
            <a:cxnSpLocks/>
          </p:cNvCxnSpPr>
          <p:nvPr/>
        </p:nvCxnSpPr>
        <p:spPr bwMode="auto">
          <a:xfrm>
            <a:off x="3173190" y="2620963"/>
            <a:ext cx="954088" cy="893762"/>
          </a:xfrm>
          <a:prstGeom prst="straightConnector1">
            <a:avLst/>
          </a:prstGeom>
          <a:ln w="31750" cmpd="dbl">
            <a:solidFill>
              <a:srgbClr val="0000FF"/>
            </a:soli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9" name="直線矢印コネクタ 148">
            <a:extLst>
              <a:ext uri="{FF2B5EF4-FFF2-40B4-BE49-F238E27FC236}">
                <a16:creationId xmlns:a16="http://schemas.microsoft.com/office/drawing/2014/main" id="{4C18C84C-3ABF-8874-2039-057B679A1ADF}"/>
              </a:ext>
            </a:extLst>
          </p:cNvPr>
          <p:cNvCxnSpPr/>
          <p:nvPr/>
        </p:nvCxnSpPr>
        <p:spPr bwMode="auto">
          <a:xfrm flipV="1">
            <a:off x="1714278" y="2584450"/>
            <a:ext cx="1046162" cy="904875"/>
          </a:xfrm>
          <a:prstGeom prst="straightConnector1">
            <a:avLst/>
          </a:prstGeom>
          <a:ln w="31750" cmpd="dbl">
            <a:solidFill>
              <a:srgbClr val="0000FF"/>
            </a:soli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0" name="直線矢印コネクタ 149">
            <a:extLst>
              <a:ext uri="{FF2B5EF4-FFF2-40B4-BE49-F238E27FC236}">
                <a16:creationId xmlns:a16="http://schemas.microsoft.com/office/drawing/2014/main" id="{BBC1709D-7A5C-1909-AC5E-A27C5AD27455}"/>
              </a:ext>
            </a:extLst>
          </p:cNvPr>
          <p:cNvCxnSpPr/>
          <p:nvPr/>
        </p:nvCxnSpPr>
        <p:spPr bwMode="auto">
          <a:xfrm flipV="1">
            <a:off x="1742853" y="2319338"/>
            <a:ext cx="654050" cy="7937"/>
          </a:xfrm>
          <a:prstGeom prst="straightConnector1">
            <a:avLst/>
          </a:prstGeom>
          <a:ln w="31750" cmpd="dbl">
            <a:solidFill>
              <a:srgbClr val="0000FF"/>
            </a:solidFill>
            <a:prstDash val="solid"/>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1" name="直線矢印コネクタ 150">
            <a:extLst>
              <a:ext uri="{FF2B5EF4-FFF2-40B4-BE49-F238E27FC236}">
                <a16:creationId xmlns:a16="http://schemas.microsoft.com/office/drawing/2014/main" id="{F9EF784E-F631-2911-8F59-EE4E63798135}"/>
              </a:ext>
            </a:extLst>
          </p:cNvPr>
          <p:cNvCxnSpPr/>
          <p:nvPr/>
        </p:nvCxnSpPr>
        <p:spPr bwMode="auto">
          <a:xfrm flipV="1">
            <a:off x="4824214" y="3944938"/>
            <a:ext cx="654050" cy="7937"/>
          </a:xfrm>
          <a:prstGeom prst="straightConnector1">
            <a:avLst/>
          </a:prstGeom>
          <a:ln w="31750" cmpd="dbl">
            <a:solidFill>
              <a:srgbClr val="0000FF"/>
            </a:soli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2" name="直線矢印コネクタ 151">
            <a:extLst>
              <a:ext uri="{FF2B5EF4-FFF2-40B4-BE49-F238E27FC236}">
                <a16:creationId xmlns:a16="http://schemas.microsoft.com/office/drawing/2014/main" id="{CAB3FD2A-EE45-CD85-D123-4D7D8025470E}"/>
              </a:ext>
            </a:extLst>
          </p:cNvPr>
          <p:cNvCxnSpPr/>
          <p:nvPr/>
        </p:nvCxnSpPr>
        <p:spPr bwMode="auto">
          <a:xfrm flipH="1">
            <a:off x="1371378" y="4127500"/>
            <a:ext cx="9525" cy="625475"/>
          </a:xfrm>
          <a:prstGeom prst="straightConnector1">
            <a:avLst/>
          </a:prstGeom>
          <a:ln w="31750" cmpd="dbl">
            <a:solidFill>
              <a:srgbClr val="0000FF"/>
            </a:soli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C9CFAD44-8916-AD55-F80D-6BC2DFBD1328}"/>
              </a:ext>
            </a:extLst>
          </p:cNvPr>
          <p:cNvCxnSpPr/>
          <p:nvPr/>
        </p:nvCxnSpPr>
        <p:spPr bwMode="auto">
          <a:xfrm flipH="1">
            <a:off x="4187627" y="4119563"/>
            <a:ext cx="7937" cy="625475"/>
          </a:xfrm>
          <a:prstGeom prst="straightConnector1">
            <a:avLst/>
          </a:prstGeom>
          <a:ln w="31750" cmpd="dbl">
            <a:solidFill>
              <a:srgbClr val="0000FF"/>
            </a:solidFill>
            <a:prstDash val="sysDash"/>
            <a:headEnd type="triangle" w="med" len="lg"/>
            <a:tailEnd type="triangle" w="med" len="lg"/>
          </a:ln>
        </p:spPr>
        <p:style>
          <a:lnRef idx="1">
            <a:schemeClr val="accent1"/>
          </a:lnRef>
          <a:fillRef idx="0">
            <a:schemeClr val="accent1"/>
          </a:fillRef>
          <a:effectRef idx="0">
            <a:schemeClr val="accent1"/>
          </a:effectRef>
          <a:fontRef idx="minor">
            <a:schemeClr val="tx1"/>
          </a:fontRef>
        </p:style>
      </p:cxnSp>
      <p:grpSp>
        <p:nvGrpSpPr>
          <p:cNvPr id="19494" name="グループ化 153">
            <a:extLst>
              <a:ext uri="{FF2B5EF4-FFF2-40B4-BE49-F238E27FC236}">
                <a16:creationId xmlns:a16="http://schemas.microsoft.com/office/drawing/2014/main" id="{B1690797-F0C3-80A9-C8B7-92F84CBFE81F}"/>
              </a:ext>
            </a:extLst>
          </p:cNvPr>
          <p:cNvGrpSpPr>
            <a:grpSpLocks/>
          </p:cNvGrpSpPr>
          <p:nvPr/>
        </p:nvGrpSpPr>
        <p:grpSpPr bwMode="auto">
          <a:xfrm>
            <a:off x="5861819" y="896938"/>
            <a:ext cx="917575" cy="544512"/>
            <a:chOff x="7018668" y="998672"/>
            <a:chExt cx="916591" cy="544444"/>
          </a:xfrm>
        </p:grpSpPr>
        <p:cxnSp>
          <p:nvCxnSpPr>
            <p:cNvPr id="155" name="直線コネクタ 154">
              <a:extLst>
                <a:ext uri="{FF2B5EF4-FFF2-40B4-BE49-F238E27FC236}">
                  <a16:creationId xmlns:a16="http://schemas.microsoft.com/office/drawing/2014/main" id="{4E75836F-4815-FCA3-CB31-D20045895B39}"/>
                </a:ext>
              </a:extLst>
            </p:cNvPr>
            <p:cNvCxnSpPr/>
            <p:nvPr/>
          </p:nvCxnSpPr>
          <p:spPr bwMode="auto">
            <a:xfrm>
              <a:off x="7055141" y="1339941"/>
              <a:ext cx="756426" cy="0"/>
            </a:xfrm>
            <a:prstGeom prst="line">
              <a:avLst/>
            </a:prstGeom>
            <a:ln w="38100">
              <a:solidFill>
                <a:srgbClr val="008000"/>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56" name="直線コネクタ 155">
              <a:extLst>
                <a:ext uri="{FF2B5EF4-FFF2-40B4-BE49-F238E27FC236}">
                  <a16:creationId xmlns:a16="http://schemas.microsoft.com/office/drawing/2014/main" id="{9077E839-71DC-6B26-99AF-F3684C2B92B4}"/>
                </a:ext>
              </a:extLst>
            </p:cNvPr>
            <p:cNvCxnSpPr/>
            <p:nvPr/>
          </p:nvCxnSpPr>
          <p:spPr bwMode="auto">
            <a:xfrm>
              <a:off x="7055141" y="1227243"/>
              <a:ext cx="756426" cy="0"/>
            </a:xfrm>
            <a:prstGeom prst="line">
              <a:avLst/>
            </a:prstGeom>
            <a:ln w="38100">
              <a:solidFill>
                <a:srgbClr val="FF0000"/>
              </a:solidFill>
              <a:headEnd type="none" w="med" len="lg"/>
              <a:tailEnd type="none" w="med" len="lg"/>
            </a:ln>
          </p:spPr>
          <p:style>
            <a:lnRef idx="1">
              <a:schemeClr val="accent1"/>
            </a:lnRef>
            <a:fillRef idx="0">
              <a:schemeClr val="accent1"/>
            </a:fillRef>
            <a:effectRef idx="0">
              <a:schemeClr val="accent1"/>
            </a:effectRef>
            <a:fontRef idx="minor">
              <a:schemeClr val="tx1"/>
            </a:fontRef>
          </p:style>
        </p:cxnSp>
        <p:sp>
          <p:nvSpPr>
            <p:cNvPr id="19497" name="テキスト ボックス 9">
              <a:extLst>
                <a:ext uri="{FF2B5EF4-FFF2-40B4-BE49-F238E27FC236}">
                  <a16:creationId xmlns:a16="http://schemas.microsoft.com/office/drawing/2014/main" id="{17CF00C3-F174-A6AA-2225-63BBE64F7320}"/>
                </a:ext>
              </a:extLst>
            </p:cNvPr>
            <p:cNvSpPr txBox="1">
              <a:spLocks noChangeArrowheads="1"/>
            </p:cNvSpPr>
            <p:nvPr/>
          </p:nvSpPr>
          <p:spPr bwMode="auto">
            <a:xfrm>
              <a:off x="7163130" y="1285895"/>
              <a:ext cx="539750" cy="92273"/>
            </a:xfrm>
            <a:prstGeom prst="rect">
              <a:avLst/>
            </a:prstGeom>
            <a:solidFill>
              <a:schemeClr val="bg1"/>
            </a:solidFill>
            <a:ln w="9525">
              <a:solidFill>
                <a:srgbClr val="008000"/>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solidFill>
                    <a:srgbClr val="008000"/>
                  </a:solidFill>
                  <a:latin typeface="ＭＳ ゴシック" panose="020B0609070205080204" pitchFamily="49" charset="-128"/>
                  <a:ea typeface="ＭＳ ゴシック" panose="020B0609070205080204" pitchFamily="49" charset="-128"/>
                </a:rPr>
                <a:t>電気（直流）</a:t>
              </a:r>
            </a:p>
          </p:txBody>
        </p:sp>
        <p:sp>
          <p:nvSpPr>
            <p:cNvPr id="19498" name="テキスト ボックス 8">
              <a:extLst>
                <a:ext uri="{FF2B5EF4-FFF2-40B4-BE49-F238E27FC236}">
                  <a16:creationId xmlns:a16="http://schemas.microsoft.com/office/drawing/2014/main" id="{E0F65099-5AE8-719B-AB8A-5D885D6D845B}"/>
                </a:ext>
              </a:extLst>
            </p:cNvPr>
            <p:cNvSpPr txBox="1">
              <a:spLocks noChangeArrowheads="1"/>
            </p:cNvSpPr>
            <p:nvPr/>
          </p:nvSpPr>
          <p:spPr bwMode="auto">
            <a:xfrm>
              <a:off x="7163130" y="1165324"/>
              <a:ext cx="539750" cy="92273"/>
            </a:xfrm>
            <a:prstGeom prst="rect">
              <a:avLst/>
            </a:prstGeom>
            <a:solidFill>
              <a:schemeClr val="bg1"/>
            </a:solidFill>
            <a:ln w="9525">
              <a:solidFill>
                <a:srgbClr val="FF0000"/>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solidFill>
                    <a:srgbClr val="FF0000"/>
                  </a:solidFill>
                  <a:latin typeface="ＭＳ ゴシック" panose="020B0609070205080204" pitchFamily="49" charset="-128"/>
                  <a:ea typeface="ＭＳ ゴシック" panose="020B0609070205080204" pitchFamily="49" charset="-128"/>
                </a:rPr>
                <a:t>電気（交流）</a:t>
              </a:r>
            </a:p>
          </p:txBody>
        </p:sp>
        <p:sp>
          <p:nvSpPr>
            <p:cNvPr id="159" name="正方形/長方形 158">
              <a:extLst>
                <a:ext uri="{FF2B5EF4-FFF2-40B4-BE49-F238E27FC236}">
                  <a16:creationId xmlns:a16="http://schemas.microsoft.com/office/drawing/2014/main" id="{FB0AFBA4-A720-8751-268A-513805A1D1CD}"/>
                </a:ext>
              </a:extLst>
            </p:cNvPr>
            <p:cNvSpPr/>
            <p:nvPr/>
          </p:nvSpPr>
          <p:spPr bwMode="auto">
            <a:xfrm>
              <a:off x="7018668" y="1054227"/>
              <a:ext cx="916591" cy="48888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700" dirty="0">
                <a:latin typeface="ＭＳ ゴシック" panose="020B0609070205080204" pitchFamily="49" charset="-128"/>
                <a:ea typeface="ＭＳ ゴシック" panose="020B0609070205080204" pitchFamily="49" charset="-128"/>
              </a:endParaRPr>
            </a:p>
          </p:txBody>
        </p:sp>
        <p:sp>
          <p:nvSpPr>
            <p:cNvPr id="19500" name="テキスト ボックス 11">
              <a:extLst>
                <a:ext uri="{FF2B5EF4-FFF2-40B4-BE49-F238E27FC236}">
                  <a16:creationId xmlns:a16="http://schemas.microsoft.com/office/drawing/2014/main" id="{C800C8F6-6FBB-C407-23C8-84EE271DA9C1}"/>
                </a:ext>
              </a:extLst>
            </p:cNvPr>
            <p:cNvSpPr txBox="1">
              <a:spLocks noChangeArrowheads="1"/>
            </p:cNvSpPr>
            <p:nvPr/>
          </p:nvSpPr>
          <p:spPr bwMode="auto">
            <a:xfrm>
              <a:off x="7095618" y="998672"/>
              <a:ext cx="228600" cy="107879"/>
            </a:xfrm>
            <a:prstGeom prst="rect">
              <a:avLst/>
            </a:prstGeom>
            <a:solidFill>
              <a:schemeClr val="bg1"/>
            </a:solidFill>
            <a:ln w="9525">
              <a:solidFill>
                <a:schemeClr val="tx1"/>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a:latin typeface="ＭＳ ゴシック" panose="020B0609070205080204" pitchFamily="49" charset="-128"/>
                  <a:ea typeface="ＭＳ ゴシック" panose="020B0609070205080204" pitchFamily="49" charset="-128"/>
                </a:rPr>
                <a:t>凡例</a:t>
              </a:r>
            </a:p>
          </p:txBody>
        </p:sp>
        <p:cxnSp>
          <p:nvCxnSpPr>
            <p:cNvPr id="161" name="直線矢印コネクタ 160">
              <a:extLst>
                <a:ext uri="{FF2B5EF4-FFF2-40B4-BE49-F238E27FC236}">
                  <a16:creationId xmlns:a16="http://schemas.microsoft.com/office/drawing/2014/main" id="{84EC94D8-D318-8BB4-05C8-90AD10C63F1C}"/>
                </a:ext>
              </a:extLst>
            </p:cNvPr>
            <p:cNvCxnSpPr/>
            <p:nvPr/>
          </p:nvCxnSpPr>
          <p:spPr bwMode="auto">
            <a:xfrm>
              <a:off x="7061484" y="1454227"/>
              <a:ext cx="756426" cy="0"/>
            </a:xfrm>
            <a:prstGeom prst="straightConnector1">
              <a:avLst/>
            </a:prstGeom>
            <a:ln w="38100" cmpd="dbl">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502" name="テキスト ボックス 10">
              <a:extLst>
                <a:ext uri="{FF2B5EF4-FFF2-40B4-BE49-F238E27FC236}">
                  <a16:creationId xmlns:a16="http://schemas.microsoft.com/office/drawing/2014/main" id="{5F7A1E72-3BD2-F7BD-BCAE-FB3CFD394873}"/>
                </a:ext>
              </a:extLst>
            </p:cNvPr>
            <p:cNvSpPr txBox="1">
              <a:spLocks noChangeArrowheads="1"/>
            </p:cNvSpPr>
            <p:nvPr/>
          </p:nvSpPr>
          <p:spPr bwMode="auto">
            <a:xfrm>
              <a:off x="7172088" y="1409521"/>
              <a:ext cx="525477" cy="92333"/>
            </a:xfrm>
            <a:prstGeom prst="rect">
              <a:avLst/>
            </a:prstGeom>
            <a:solidFill>
              <a:schemeClr val="bg1"/>
            </a:solidFill>
            <a:ln w="9525">
              <a:solidFill>
                <a:srgbClr val="0000FF"/>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600">
                  <a:solidFill>
                    <a:srgbClr val="0000FF"/>
                  </a:solidFill>
                  <a:latin typeface="ＭＳ ゴシック" panose="020B0609070205080204" pitchFamily="49" charset="-128"/>
                  <a:ea typeface="ＭＳ ゴシック" panose="020B0609070205080204" pitchFamily="49" charset="-128"/>
                </a:rPr>
                <a:t>水素（低圧）</a:t>
              </a:r>
            </a:p>
          </p:txBody>
        </p:sp>
      </p:grpSp>
      <p:sp>
        <p:nvSpPr>
          <p:cNvPr id="13" name="テキスト ボックス 2">
            <a:extLst>
              <a:ext uri="{FF2B5EF4-FFF2-40B4-BE49-F238E27FC236}">
                <a16:creationId xmlns:a16="http://schemas.microsoft.com/office/drawing/2014/main" id="{BD824D75-73BC-2B4C-46DF-0216DAC362F6}"/>
              </a:ext>
            </a:extLst>
          </p:cNvPr>
          <p:cNvSpPr txBox="1">
            <a:spLocks noChangeArrowheads="1"/>
          </p:cNvSpPr>
          <p:nvPr/>
        </p:nvSpPr>
        <p:spPr bwMode="auto">
          <a:xfrm>
            <a:off x="5522714" y="4581128"/>
            <a:ext cx="3487042" cy="1815882"/>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600" b="1" dirty="0">
                <a:solidFill>
                  <a:srgbClr val="0000FF"/>
                </a:solidFill>
                <a:latin typeface="ＭＳ ゴシック" panose="020B0609070205080204" pitchFamily="49" charset="-128"/>
                <a:ea typeface="ＭＳ ゴシック" panose="020B0609070205080204" pitchFamily="49" charset="-128"/>
              </a:rPr>
              <a:t>フルオプション（</a:t>
            </a:r>
            <a:r>
              <a:rPr lang="en-US" altLang="ja-JP" sz="1600" b="1" dirty="0">
                <a:solidFill>
                  <a:srgbClr val="0000FF"/>
                </a:solidFill>
                <a:latin typeface="ＭＳ ゴシック" panose="020B0609070205080204" pitchFamily="49" charset="-128"/>
                <a:ea typeface="ＭＳ ゴシック" panose="020B0609070205080204" pitchFamily="49" charset="-128"/>
              </a:rPr>
              <a:t>A</a:t>
            </a:r>
            <a:r>
              <a:rPr lang="ja-JP" altLang="en-US" sz="1600" b="1" dirty="0">
                <a:solidFill>
                  <a:srgbClr val="0000FF"/>
                </a:solidFill>
                <a:latin typeface="ＭＳ ゴシック" panose="020B0609070205080204" pitchFamily="49" charset="-128"/>
                <a:ea typeface="ＭＳ ゴシック" panose="020B0609070205080204" pitchFamily="49" charset="-128"/>
              </a:rPr>
              <a:t>地区）</a:t>
            </a:r>
            <a:endParaRPr lang="en-US" altLang="ja-JP" sz="1600" b="1" dirty="0">
              <a:solidFill>
                <a:srgbClr val="0000FF"/>
              </a:solidFill>
              <a:latin typeface="ＭＳ ゴシック" panose="020B0609070205080204" pitchFamily="49" charset="-128"/>
              <a:ea typeface="ＭＳ ゴシック" panose="020B0609070205080204" pitchFamily="49" charset="-128"/>
            </a:endParaRPr>
          </a:p>
          <a:p>
            <a:r>
              <a:rPr lang="ja-JP" altLang="en-US" sz="1600" b="1" dirty="0">
                <a:solidFill>
                  <a:srgbClr val="0000FF"/>
                </a:solidFill>
                <a:latin typeface="ＭＳ ゴシック" panose="020B0609070205080204" pitchFamily="49" charset="-128"/>
                <a:ea typeface="ＭＳ ゴシック" panose="020B0609070205080204" pitchFamily="49" charset="-128"/>
              </a:rPr>
              <a:t>　住宅：</a:t>
            </a:r>
            <a:r>
              <a:rPr lang="en-US" altLang="ja-JP" sz="1600" b="1" dirty="0">
                <a:solidFill>
                  <a:srgbClr val="0000FF"/>
                </a:solidFill>
                <a:latin typeface="ＭＳ ゴシック" panose="020B0609070205080204" pitchFamily="49" charset="-128"/>
                <a:ea typeface="ＭＳ ゴシック" panose="020B0609070205080204" pitchFamily="49" charset="-128"/>
              </a:rPr>
              <a:t>100</a:t>
            </a:r>
            <a:r>
              <a:rPr lang="ja-JP" altLang="en-US" sz="1600" b="1" dirty="0">
                <a:solidFill>
                  <a:srgbClr val="0000FF"/>
                </a:solidFill>
                <a:latin typeface="ＭＳ ゴシック" panose="020B0609070205080204" pitchFamily="49" charset="-128"/>
                <a:ea typeface="ＭＳ ゴシック" panose="020B0609070205080204" pitchFamily="49" charset="-128"/>
              </a:rPr>
              <a:t>軒程度</a:t>
            </a:r>
            <a:endParaRPr lang="en-US" altLang="ja-JP" sz="1600" b="1" dirty="0">
              <a:solidFill>
                <a:srgbClr val="0000FF"/>
              </a:solidFill>
              <a:latin typeface="ＭＳ ゴシック" panose="020B0609070205080204" pitchFamily="49" charset="-128"/>
              <a:ea typeface="ＭＳ ゴシック" panose="020B0609070205080204" pitchFamily="49" charset="-128"/>
            </a:endParaRPr>
          </a:p>
          <a:p>
            <a:r>
              <a:rPr lang="ja-JP" altLang="en-US" sz="1600" b="1" dirty="0">
                <a:solidFill>
                  <a:srgbClr val="0000FF"/>
                </a:solidFill>
                <a:latin typeface="ＭＳ ゴシック" panose="020B0609070205080204" pitchFamily="49" charset="-128"/>
                <a:ea typeface="ＭＳ ゴシック" panose="020B0609070205080204" pitchFamily="49" charset="-128"/>
              </a:rPr>
              <a:t>　ﾍﾞｰｼｯｸｵﾌﾟｼｮﾝ：</a:t>
            </a:r>
            <a:r>
              <a:rPr lang="en-US" altLang="ja-JP" sz="1600" b="1" dirty="0">
                <a:solidFill>
                  <a:srgbClr val="0000FF"/>
                </a:solidFill>
                <a:latin typeface="ＭＳ ゴシック" panose="020B0609070205080204" pitchFamily="49" charset="-128"/>
                <a:ea typeface="ＭＳ ゴシック" panose="020B0609070205080204" pitchFamily="49" charset="-128"/>
              </a:rPr>
              <a:t>100</a:t>
            </a:r>
            <a:r>
              <a:rPr lang="ja-JP" altLang="en-US" sz="1600" b="1" dirty="0">
                <a:solidFill>
                  <a:srgbClr val="0000FF"/>
                </a:solidFill>
                <a:latin typeface="ＭＳ ゴシック" panose="020B0609070205080204" pitchFamily="49" charset="-128"/>
                <a:ea typeface="ＭＳ ゴシック" panose="020B0609070205080204" pitchFamily="49" charset="-128"/>
              </a:rPr>
              <a:t>ヶ所程度</a:t>
            </a:r>
            <a:endParaRPr lang="en-US" altLang="ja-JP" sz="1600" b="1" dirty="0">
              <a:solidFill>
                <a:srgbClr val="0000FF"/>
              </a:solidFill>
              <a:latin typeface="ＭＳ ゴシック" panose="020B0609070205080204" pitchFamily="49" charset="-128"/>
              <a:ea typeface="ＭＳ ゴシック" panose="020B0609070205080204" pitchFamily="49" charset="-128"/>
            </a:endParaRPr>
          </a:p>
          <a:p>
            <a:r>
              <a:rPr lang="ja-JP" altLang="en-US" sz="1600" b="1" dirty="0">
                <a:solidFill>
                  <a:srgbClr val="0000FF"/>
                </a:solidFill>
                <a:latin typeface="ＭＳ ゴシック" panose="020B0609070205080204" pitchFamily="49" charset="-128"/>
                <a:ea typeface="ＭＳ ゴシック" panose="020B0609070205080204" pitchFamily="49" charset="-128"/>
              </a:rPr>
              <a:t>　（水素製造機能付き）</a:t>
            </a:r>
            <a:endParaRPr lang="en-US" altLang="ja-JP" sz="1600" b="1" dirty="0">
              <a:solidFill>
                <a:srgbClr val="0000FF"/>
              </a:solidFill>
              <a:latin typeface="ＭＳ ゴシック" panose="020B0609070205080204" pitchFamily="49" charset="-128"/>
              <a:ea typeface="ＭＳ ゴシック" panose="020B0609070205080204" pitchFamily="49" charset="-128"/>
            </a:endParaRPr>
          </a:p>
          <a:p>
            <a:endParaRPr lang="en-US" altLang="ja-JP" sz="1600" b="1" dirty="0">
              <a:solidFill>
                <a:srgbClr val="0000FF"/>
              </a:solidFill>
              <a:latin typeface="ＭＳ ゴシック" panose="020B0609070205080204" pitchFamily="49" charset="-128"/>
              <a:ea typeface="ＭＳ ゴシック" panose="020B0609070205080204" pitchFamily="49" charset="-128"/>
            </a:endParaRPr>
          </a:p>
          <a:p>
            <a:r>
              <a:rPr lang="ja-JP" altLang="en-US" sz="1600" b="1" dirty="0">
                <a:solidFill>
                  <a:srgbClr val="0000FF"/>
                </a:solidFill>
                <a:latin typeface="ＭＳ ゴシック" panose="020B0609070205080204" pitchFamily="49" charset="-128"/>
                <a:ea typeface="ＭＳ ゴシック" panose="020B0609070205080204" pitchFamily="49" charset="-128"/>
              </a:rPr>
              <a:t>ベーシックオプション（</a:t>
            </a:r>
            <a:r>
              <a:rPr lang="en-US" altLang="ja-JP" sz="1600" b="1" dirty="0">
                <a:solidFill>
                  <a:srgbClr val="0000FF"/>
                </a:solidFill>
                <a:latin typeface="ＭＳ ゴシック" panose="020B0609070205080204" pitchFamily="49" charset="-128"/>
                <a:ea typeface="ＭＳ ゴシック" panose="020B0609070205080204" pitchFamily="49" charset="-128"/>
              </a:rPr>
              <a:t>B</a:t>
            </a:r>
            <a:r>
              <a:rPr lang="ja-JP" altLang="en-US" sz="1600" b="1" dirty="0">
                <a:solidFill>
                  <a:srgbClr val="0000FF"/>
                </a:solidFill>
                <a:latin typeface="ＭＳ ゴシック" panose="020B0609070205080204" pitchFamily="49" charset="-128"/>
                <a:ea typeface="ＭＳ ゴシック" panose="020B0609070205080204" pitchFamily="49" charset="-128"/>
              </a:rPr>
              <a:t>･</a:t>
            </a:r>
            <a:r>
              <a:rPr lang="en-US" altLang="ja-JP" sz="1600" b="1" dirty="0">
                <a:solidFill>
                  <a:srgbClr val="0000FF"/>
                </a:solidFill>
                <a:latin typeface="ＭＳ ゴシック" panose="020B0609070205080204" pitchFamily="49" charset="-128"/>
                <a:ea typeface="ＭＳ ゴシック" panose="020B0609070205080204" pitchFamily="49" charset="-128"/>
              </a:rPr>
              <a:t>C</a:t>
            </a:r>
            <a:r>
              <a:rPr lang="ja-JP" altLang="en-US" sz="1600" b="1" dirty="0">
                <a:solidFill>
                  <a:srgbClr val="0000FF"/>
                </a:solidFill>
                <a:latin typeface="ＭＳ ゴシック" panose="020B0609070205080204" pitchFamily="49" charset="-128"/>
                <a:ea typeface="ＭＳ ゴシック" panose="020B0609070205080204" pitchFamily="49" charset="-128"/>
              </a:rPr>
              <a:t>地区）</a:t>
            </a:r>
            <a:endParaRPr lang="en-US" altLang="ja-JP" sz="1600" b="1" dirty="0">
              <a:solidFill>
                <a:srgbClr val="0000FF"/>
              </a:solidFill>
              <a:latin typeface="ＭＳ ゴシック" panose="020B0609070205080204" pitchFamily="49" charset="-128"/>
              <a:ea typeface="ＭＳ ゴシック" panose="020B0609070205080204" pitchFamily="49" charset="-128"/>
            </a:endParaRPr>
          </a:p>
          <a:p>
            <a:r>
              <a:rPr lang="ja-JP" altLang="en-US" sz="1600" b="1" dirty="0">
                <a:solidFill>
                  <a:srgbClr val="0000FF"/>
                </a:solidFill>
                <a:latin typeface="ＭＳ ゴシック" panose="020B0609070205080204" pitchFamily="49" charset="-128"/>
                <a:ea typeface="ＭＳ ゴシック" panose="020B0609070205080204" pitchFamily="49" charset="-128"/>
              </a:rPr>
              <a:t>　住宅：</a:t>
            </a:r>
            <a:r>
              <a:rPr lang="en-US" altLang="ja-JP" sz="1600" b="1" dirty="0">
                <a:solidFill>
                  <a:srgbClr val="0000FF"/>
                </a:solidFill>
                <a:latin typeface="ＭＳ ゴシック" panose="020B0609070205080204" pitchFamily="49" charset="-128"/>
                <a:ea typeface="ＭＳ ゴシック" panose="020B0609070205080204" pitchFamily="49" charset="-128"/>
              </a:rPr>
              <a:t>100</a:t>
            </a:r>
            <a:r>
              <a:rPr lang="ja-JP" altLang="en-US" sz="1600" b="1" dirty="0">
                <a:solidFill>
                  <a:srgbClr val="0000FF"/>
                </a:solidFill>
                <a:latin typeface="ＭＳ ゴシック" panose="020B0609070205080204" pitchFamily="49" charset="-128"/>
                <a:ea typeface="ＭＳ ゴシック" panose="020B0609070205080204" pitchFamily="49" charset="-128"/>
              </a:rPr>
              <a:t>軒程度</a:t>
            </a:r>
            <a:endParaRPr lang="en-US" altLang="ja-JP" sz="1600" b="1" dirty="0">
              <a:solidFill>
                <a:srgbClr val="0000FF"/>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a:extLst>
              <a:ext uri="{FF2B5EF4-FFF2-40B4-BE49-F238E27FC236}">
                <a16:creationId xmlns:a16="http://schemas.microsoft.com/office/drawing/2014/main" id="{CC5B8DA3-AE69-FD48-CDC3-2CCE8DCDBFB6}"/>
              </a:ext>
            </a:extLst>
          </p:cNvPr>
          <p:cNvSpPr>
            <a:spLocks noGrp="1"/>
          </p:cNvSpPr>
          <p:nvPr>
            <p:ph type="title"/>
          </p:nvPr>
        </p:nvSpPr>
        <p:spPr/>
        <p:txBody>
          <a:bodyPr/>
          <a:lstStyle/>
          <a:p>
            <a:r>
              <a:rPr lang="ja-JP" altLang="en-US" dirty="0"/>
              <a:t>規制・標準の適正化</a:t>
            </a:r>
          </a:p>
        </p:txBody>
      </p:sp>
      <p:sp>
        <p:nvSpPr>
          <p:cNvPr id="3" name="テキスト ボックス 2">
            <a:extLst>
              <a:ext uri="{FF2B5EF4-FFF2-40B4-BE49-F238E27FC236}">
                <a16:creationId xmlns:a16="http://schemas.microsoft.com/office/drawing/2014/main" id="{39F410DC-9696-453D-ACCB-8707FA47E98B}"/>
              </a:ext>
            </a:extLst>
          </p:cNvPr>
          <p:cNvSpPr txBox="1"/>
          <p:nvPr/>
        </p:nvSpPr>
        <p:spPr>
          <a:xfrm>
            <a:off x="114300" y="765175"/>
            <a:ext cx="9020175" cy="5138738"/>
          </a:xfrm>
          <a:prstGeom prst="rect">
            <a:avLst/>
          </a:prstGeom>
          <a:noFill/>
        </p:spPr>
        <p:txBody>
          <a:bodyPr lIns="72000" tIns="0" rIns="0" bIns="0">
            <a:spAutoFit/>
          </a:bodyPr>
          <a:lstStyle/>
          <a:p>
            <a:pPr>
              <a:spcAft>
                <a:spcPts val="1200"/>
              </a:spcAft>
              <a:defRPr/>
            </a:pPr>
            <a:r>
              <a:rPr lang="ja-JP" altLang="en-US" sz="2800" dirty="0">
                <a:latin typeface="ＭＳ ゴシック" panose="020B0609070205080204" pitchFamily="49" charset="-128"/>
                <a:ea typeface="ＭＳ ゴシック" panose="020B0609070205080204" pitchFamily="49" charset="-128"/>
              </a:rPr>
              <a:t>規制に関する課題（適正化項目例）</a:t>
            </a:r>
            <a:endParaRPr lang="en-US" altLang="ja-JP" sz="2800" dirty="0">
              <a:latin typeface="ＭＳ ゴシック" panose="020B0609070205080204" pitchFamily="49" charset="-128"/>
              <a:ea typeface="ＭＳ ゴシック" panose="020B0609070205080204" pitchFamily="49" charset="-128"/>
            </a:endParaRPr>
          </a:p>
          <a:p>
            <a:pPr marL="541338" indent="-274638">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電気関係：発電所としてのホロニズムエネルギーステーションに係る規制適正化</a:t>
            </a:r>
            <a:endParaRPr lang="en-US" altLang="ja-JP" dirty="0">
              <a:latin typeface="ＭＳ ゴシック" panose="020B0609070205080204" pitchFamily="49" charset="-128"/>
              <a:ea typeface="ＭＳ ゴシック" panose="020B0609070205080204" pitchFamily="49" charset="-128"/>
            </a:endParaRPr>
          </a:p>
          <a:p>
            <a:pPr marL="541338" indent="-274638">
              <a:spcAft>
                <a:spcPts val="1200"/>
              </a:spcAft>
              <a:defRPr/>
            </a:pPr>
            <a:r>
              <a:rPr lang="ja-JP" altLang="en-US" dirty="0">
                <a:latin typeface="ＭＳ ゴシック" panose="020B0609070205080204" pitchFamily="49" charset="-128"/>
                <a:ea typeface="ＭＳ ゴシック" panose="020B0609070205080204" pitchFamily="49" charset="-128"/>
              </a:rPr>
              <a:t>　　　　　　（太陽光、風力、燃料電池、蓄電池：各</a:t>
            </a:r>
            <a:r>
              <a:rPr lang="en-US" altLang="ja-JP" dirty="0" err="1">
                <a:latin typeface="ＭＳ ゴシック" panose="020B0609070205080204" pitchFamily="49" charset="-128"/>
                <a:ea typeface="ＭＳ ゴシック" panose="020B0609070205080204" pitchFamily="49" charset="-128"/>
              </a:rPr>
              <a:t>500kW</a:t>
            </a:r>
            <a:r>
              <a:rPr lang="ja-JP" altLang="en-US" dirty="0">
                <a:latin typeface="ＭＳ ゴシック" panose="020B0609070205080204" pitchFamily="49" charset="-128"/>
                <a:ea typeface="ＭＳ ゴシック" panose="020B0609070205080204" pitchFamily="49" charset="-128"/>
              </a:rPr>
              <a:t>程度までは簡易規制）</a:t>
            </a:r>
            <a:endParaRPr lang="en-US" altLang="ja-JP" dirty="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水素関係：パイプライン供給（高圧・低圧）関係</a:t>
            </a:r>
            <a:endParaRPr lang="en-US" altLang="ja-JP" dirty="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ステーション</a:t>
            </a:r>
            <a:r>
              <a:rPr lang="en-US" altLang="ja-JP" dirty="0">
                <a:latin typeface="ＭＳ ゴシック" panose="020B0609070205080204" pitchFamily="49" charset="-128"/>
                <a:ea typeface="ＭＳ ゴシック" panose="020B0609070205080204" pitchFamily="49" charset="-128"/>
              </a:rPr>
              <a:t>a</a:t>
            </a:r>
            <a:r>
              <a:rPr lang="ja-JP" altLang="en-US" dirty="0">
                <a:latin typeface="ＭＳ ゴシック" panose="020B0609070205080204" pitchFamily="49" charset="-128"/>
                <a:ea typeface="ＭＳ ゴシック" panose="020B0609070205080204" pitchFamily="49" charset="-128"/>
              </a:rPr>
              <a:t>内に電力と水素が混在することに対する関連規制　など</a:t>
            </a:r>
            <a:endParaRPr lang="en-US" altLang="ja-JP" dirty="0">
              <a:latin typeface="ＭＳ ゴシック" panose="020B0609070205080204" pitchFamily="49" charset="-128"/>
              <a:ea typeface="ＭＳ ゴシック" panose="020B0609070205080204" pitchFamily="49" charset="-128"/>
            </a:endParaRPr>
          </a:p>
          <a:p>
            <a:pPr marL="715963" indent="-357188">
              <a:spcAft>
                <a:spcPts val="1200"/>
              </a:spcAft>
              <a:buFont typeface="ＭＳ ゴシック" panose="020B0609070205080204" pitchFamily="49" charset="-128"/>
              <a:buChar char="※"/>
              <a:tabLst>
                <a:tab pos="7985125" algn="l"/>
                <a:tab pos="8428038" algn="l"/>
              </a:tabLst>
              <a:defRPr/>
            </a:pPr>
            <a:r>
              <a:rPr lang="ja-JP" altLang="en-US" dirty="0">
                <a:latin typeface="ＭＳ ゴシック" panose="020B0609070205080204" pitchFamily="49" charset="-128"/>
                <a:ea typeface="ＭＳ ゴシック" panose="020B0609070205080204" pitchFamily="49" charset="-128"/>
              </a:rPr>
              <a:t>電気事業法、高圧ガス保安法、都市ガス事業法、消防法、建築基準法、電気用品安全法などの関連法規を中心に、まずは確認作業から開始</a:t>
            </a:r>
            <a:endParaRPr lang="en-US" altLang="ja-JP" dirty="0">
              <a:latin typeface="ＭＳ ゴシック" panose="020B0609070205080204" pitchFamily="49" charset="-128"/>
              <a:ea typeface="ＭＳ ゴシック" panose="020B0609070205080204" pitchFamily="49" charset="-128"/>
            </a:endParaRPr>
          </a:p>
          <a:p>
            <a:pPr>
              <a:defRPr/>
            </a:pPr>
            <a:endParaRPr lang="en-US" altLang="ja-JP" dirty="0">
              <a:latin typeface="ＭＳ ゴシック" panose="020B0609070205080204" pitchFamily="49" charset="-128"/>
              <a:ea typeface="ＭＳ ゴシック" panose="020B0609070205080204" pitchFamily="49" charset="-128"/>
            </a:endParaRPr>
          </a:p>
          <a:p>
            <a:pPr>
              <a:spcAft>
                <a:spcPts val="1200"/>
              </a:spcAft>
              <a:defRPr/>
            </a:pPr>
            <a:r>
              <a:rPr lang="ja-JP" altLang="en-US" sz="2800" dirty="0">
                <a:latin typeface="ＭＳ ゴシック" panose="020B0609070205080204" pitchFamily="49" charset="-128"/>
                <a:ea typeface="ＭＳ ゴシック" panose="020B0609070205080204" pitchFamily="49" charset="-128"/>
              </a:rPr>
              <a:t>カーボンニュートラル認証制度</a:t>
            </a:r>
            <a:endParaRPr lang="en-US" altLang="ja-JP" sz="2800" dirty="0">
              <a:latin typeface="ＭＳ ゴシック" panose="020B0609070205080204" pitchFamily="49" charset="-128"/>
              <a:ea typeface="ＭＳ ゴシック" panose="020B0609070205080204" pitchFamily="49" charset="-128"/>
            </a:endParaRPr>
          </a:p>
          <a:p>
            <a:pPr marL="541338" indent="-274638">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カーボンニュートラル設備・機器などに対する必要な性能保証（</a:t>
            </a:r>
            <a:r>
              <a:rPr lang="en-US" altLang="ja-JP" dirty="0" err="1">
                <a:latin typeface="ＭＳ ゴシック" panose="020B0609070205080204" pitchFamily="49" charset="-128"/>
                <a:ea typeface="ＭＳ ゴシック" panose="020B0609070205080204" pitchFamily="49" charset="-128"/>
              </a:rPr>
              <a:t>LCA</a:t>
            </a:r>
            <a:r>
              <a:rPr lang="ja-JP" altLang="en-US" dirty="0">
                <a:latin typeface="ＭＳ ゴシック" panose="020B0609070205080204" pitchFamily="49" charset="-128"/>
                <a:ea typeface="ＭＳ ゴシック" panose="020B0609070205080204" pitchFamily="49" charset="-128"/>
              </a:rPr>
              <a:t>規制など）</a:t>
            </a:r>
            <a:endParaRPr lang="en-US" altLang="ja-JP" dirty="0">
              <a:latin typeface="ＭＳ ゴシック" panose="020B0609070205080204" pitchFamily="49" charset="-128"/>
              <a:ea typeface="ＭＳ ゴシック" panose="020B0609070205080204" pitchFamily="49" charset="-128"/>
            </a:endParaRPr>
          </a:p>
          <a:p>
            <a:pPr marL="266700">
              <a:spcAft>
                <a:spcPts val="1200"/>
              </a:spcAft>
              <a:defRPr/>
            </a:pPr>
            <a:r>
              <a:rPr lang="ja-JP" altLang="en-US" dirty="0">
                <a:latin typeface="ＭＳ ゴシック" panose="020B0609070205080204" pitchFamily="49" charset="-128"/>
                <a:ea typeface="ＭＳ ゴシック" panose="020B0609070205080204" pitchFamily="49" charset="-128"/>
              </a:rPr>
              <a:t>　（インセンティブにも活用可能）</a:t>
            </a:r>
            <a:endParaRPr lang="en-US" altLang="ja-JP" dirty="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カーボンニュートラル設備・機器の基準策定</a:t>
            </a:r>
            <a:endParaRPr lang="en-US" altLang="ja-JP" dirty="0">
              <a:latin typeface="ＭＳ ゴシック" panose="020B0609070205080204" pitchFamily="49" charset="-128"/>
              <a:ea typeface="ＭＳ ゴシック" panose="020B0609070205080204" pitchFamily="49" charset="-128"/>
            </a:endParaRPr>
          </a:p>
          <a:p>
            <a:pPr marL="541338" indent="-274638">
              <a:spcAft>
                <a:spcPts val="1200"/>
              </a:spcAft>
              <a:buFont typeface="Wingdings" panose="05000000000000000000" pitchFamily="2" charset="2"/>
              <a:buChar char="Ø"/>
              <a:defRPr/>
            </a:pPr>
            <a:r>
              <a:rPr lang="ja-JP" altLang="en-US" dirty="0">
                <a:latin typeface="ＭＳ ゴシック" panose="020B0609070205080204" pitchFamily="49" charset="-128"/>
                <a:ea typeface="ＭＳ ゴシック" panose="020B0609070205080204" pitchFamily="49" charset="-128"/>
              </a:rPr>
              <a:t>ホロニズム・タウンでの稼働実績を認証要件にするなど　認証事業への展開</a:t>
            </a:r>
            <a:endParaRPr lang="en-US" altLang="ja-JP"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39AE0F-0B5D-3915-C313-7A35C3B59CA6}"/>
              </a:ext>
            </a:extLst>
          </p:cNvPr>
          <p:cNvSpPr>
            <a:spLocks noGrp="1"/>
          </p:cNvSpPr>
          <p:nvPr>
            <p:ph type="title"/>
          </p:nvPr>
        </p:nvSpPr>
        <p:spPr>
          <a:xfrm>
            <a:off x="0" y="0"/>
            <a:ext cx="9144000" cy="1124744"/>
          </a:xfrm>
        </p:spPr>
        <p:txBody>
          <a:bodyPr/>
          <a:lstStyle/>
          <a:p>
            <a:r>
              <a:rPr kumimoji="1" lang="en-US" altLang="ja-JP" dirty="0"/>
              <a:t>3.</a:t>
            </a:r>
            <a:r>
              <a:rPr kumimoji="1" lang="ja-JP" altLang="en-US" dirty="0"/>
              <a:t>グリーンホロニズムタウン・</a:t>
            </a:r>
            <a:br>
              <a:rPr kumimoji="1" lang="en-US" altLang="ja-JP" dirty="0"/>
            </a:br>
            <a:r>
              <a:rPr kumimoji="1" lang="ja-JP" altLang="en-US" dirty="0"/>
              <a:t>プラットフォーム</a:t>
            </a:r>
          </a:p>
        </p:txBody>
      </p:sp>
      <p:sp>
        <p:nvSpPr>
          <p:cNvPr id="3" name="正方形/長方形 2">
            <a:extLst>
              <a:ext uri="{FF2B5EF4-FFF2-40B4-BE49-F238E27FC236}">
                <a16:creationId xmlns:a16="http://schemas.microsoft.com/office/drawing/2014/main" id="{09325A5A-F22C-1695-E1F0-1D010CDEB44B}"/>
              </a:ext>
            </a:extLst>
          </p:cNvPr>
          <p:cNvSpPr/>
          <p:nvPr/>
        </p:nvSpPr>
        <p:spPr>
          <a:xfrm>
            <a:off x="755576" y="1484784"/>
            <a:ext cx="7935069" cy="3724096"/>
          </a:xfrm>
          <a:prstGeom prst="rect">
            <a:avLst/>
          </a:prstGeom>
        </p:spPr>
        <p:txBody>
          <a:bodyPr wrap="square">
            <a:spAutoFit/>
          </a:bodyPr>
          <a:lstStyle/>
          <a:p>
            <a:pPr marL="342900" indent="-342900" algn="just">
              <a:spcAft>
                <a:spcPts val="1200"/>
              </a:spcAft>
              <a:buFont typeface="Wingdings" panose="05000000000000000000" pitchFamily="2" charset="2"/>
              <a:buChar char="Ø"/>
              <a:defRPr/>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エネルギーシステムとして初めて稼働させるため、事前に確実に機能させられることを確認するプラットフォーム「</a:t>
            </a:r>
            <a:r>
              <a:rPr lang="ja-JP" altLang="en-US" sz="2400" b="1" kern="100" dirty="0">
                <a:solidFill>
                  <a:srgbClr val="FF0000"/>
                </a:solidFill>
                <a:latin typeface="ＭＳ ゴシック" panose="020B0609070205080204" pitchFamily="49" charset="-128"/>
                <a:ea typeface="ＭＳ ゴシック" panose="020B0609070205080204" pitchFamily="49" charset="-128"/>
                <a:cs typeface="Times New Roman" panose="02020603050405020304" pitchFamily="18" charset="0"/>
              </a:rPr>
              <a:t>一基</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」が必要</a:t>
            </a: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indent="-342900" algn="just">
              <a:spcAft>
                <a:spcPts val="1200"/>
              </a:spcAft>
              <a:buFont typeface="Wingdings" panose="05000000000000000000" pitchFamily="2" charset="2"/>
              <a:buChar char="Ø"/>
              <a:defRPr/>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プラットフォームでチェック後、普及タイプが安心して世界に提供できる</a:t>
            </a: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indent="-342900" algn="just">
              <a:spcAft>
                <a:spcPts val="1200"/>
              </a:spcAft>
              <a:buFont typeface="Wingdings" panose="05000000000000000000" pitchFamily="2" charset="2"/>
              <a:buChar char="Ø"/>
              <a:defRPr/>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プラットフォームは、新しいエネルギーシステムのテスト場になる。人材教育・訓練、生活スタイルの経験場所、新しい要素技術の性能評価場所としても長期にわたり活用できる</a:t>
            </a: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705389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81641B-860C-F7F6-4131-752A38ED4020}"/>
              </a:ext>
            </a:extLst>
          </p:cNvPr>
          <p:cNvSpPr>
            <a:spLocks noGrp="1"/>
          </p:cNvSpPr>
          <p:nvPr>
            <p:ph type="title"/>
          </p:nvPr>
        </p:nvSpPr>
        <p:spPr/>
        <p:txBody>
          <a:bodyPr/>
          <a:lstStyle/>
          <a:p>
            <a:r>
              <a:rPr kumimoji="1" lang="ja-JP" altLang="en-US" dirty="0"/>
              <a:t>プラットフォーム</a:t>
            </a:r>
          </a:p>
        </p:txBody>
      </p:sp>
      <p:sp>
        <p:nvSpPr>
          <p:cNvPr id="4" name="テキスト ボックス 2">
            <a:extLst>
              <a:ext uri="{FF2B5EF4-FFF2-40B4-BE49-F238E27FC236}">
                <a16:creationId xmlns:a16="http://schemas.microsoft.com/office/drawing/2014/main" id="{45A79C57-5FD4-A77C-29F5-55F63F8954B9}"/>
              </a:ext>
            </a:extLst>
          </p:cNvPr>
          <p:cNvSpPr txBox="1">
            <a:spLocks noChangeArrowheads="1"/>
          </p:cNvSpPr>
          <p:nvPr/>
        </p:nvSpPr>
        <p:spPr bwMode="auto">
          <a:xfrm>
            <a:off x="251520" y="662440"/>
            <a:ext cx="7704856" cy="2585323"/>
          </a:xfrm>
          <a:prstGeom prst="rect">
            <a:avLst/>
          </a:prstGeom>
          <a:solidFill>
            <a:schemeClr val="bg1"/>
          </a:solidFill>
          <a:ln w="9525">
            <a:solidFill>
              <a:schemeClr val="tx1"/>
            </a:solid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b="1" dirty="0">
                <a:solidFill>
                  <a:srgbClr val="0000FF"/>
                </a:solidFill>
                <a:latin typeface="ＭＳ ゴシック" panose="020B0609070205080204" pitchFamily="49" charset="-128"/>
                <a:ea typeface="ＭＳ ゴシック" panose="020B0609070205080204" pitchFamily="49" charset="-128"/>
              </a:rPr>
              <a:t>構成</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　エネルギー製造・貯蔵・供給</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　　ホロニズムエネルギーステーション（フルオプション）</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　インフラシステム</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　　直流送電、上水道、給湯、水素パイプライン（低圧）</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　再エネ発電・エネルギー消費地</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　　住宅数軒程度（実体）＋仮想消費</a:t>
            </a:r>
            <a:endParaRPr lang="en-US" altLang="ja-JP" b="1" dirty="0">
              <a:solidFill>
                <a:srgbClr val="0000FF"/>
              </a:solidFill>
              <a:latin typeface="ＭＳ ゴシック" panose="020B0609070205080204" pitchFamily="49" charset="-128"/>
              <a:ea typeface="ＭＳ ゴシック" panose="020B0609070205080204" pitchFamily="49" charset="-128"/>
            </a:endParaRPr>
          </a:p>
        </p:txBody>
      </p:sp>
      <p:grpSp>
        <p:nvGrpSpPr>
          <p:cNvPr id="3" name="グループ化 2">
            <a:extLst>
              <a:ext uri="{FF2B5EF4-FFF2-40B4-BE49-F238E27FC236}">
                <a16:creationId xmlns:a16="http://schemas.microsoft.com/office/drawing/2014/main" id="{F334518E-6D70-E341-79C7-7F1FC2AB3EFB}"/>
              </a:ext>
            </a:extLst>
          </p:cNvPr>
          <p:cNvGrpSpPr/>
          <p:nvPr/>
        </p:nvGrpSpPr>
        <p:grpSpPr>
          <a:xfrm>
            <a:off x="796061" y="3622990"/>
            <a:ext cx="2570202" cy="2775994"/>
            <a:chOff x="1811739" y="3000611"/>
            <a:chExt cx="2205152" cy="2381716"/>
          </a:xfrm>
        </p:grpSpPr>
        <p:sp>
          <p:nvSpPr>
            <p:cNvPr id="5" name="正方形/長方形 4">
              <a:extLst>
                <a:ext uri="{FF2B5EF4-FFF2-40B4-BE49-F238E27FC236}">
                  <a16:creationId xmlns:a16="http://schemas.microsoft.com/office/drawing/2014/main" id="{0C9772CB-7226-FA50-73D7-D0466B2888EE}"/>
                </a:ext>
              </a:extLst>
            </p:cNvPr>
            <p:cNvSpPr/>
            <p:nvPr/>
          </p:nvSpPr>
          <p:spPr bwMode="auto">
            <a:xfrm>
              <a:off x="1811739" y="3080559"/>
              <a:ext cx="2205152" cy="1814963"/>
            </a:xfrm>
            <a:prstGeom prst="rect">
              <a:avLst/>
            </a:prstGeom>
            <a:solidFill>
              <a:srgbClr val="CCFFCC"/>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78">
                <a:latin typeface="ＭＳ ゴシック" panose="020B0609070205080204" pitchFamily="49" charset="-128"/>
                <a:ea typeface="ＭＳ ゴシック" panose="020B0609070205080204" pitchFamily="49" charset="-128"/>
              </a:endParaRPr>
            </a:p>
          </p:txBody>
        </p:sp>
        <p:grpSp>
          <p:nvGrpSpPr>
            <p:cNvPr id="6" name="グループ化 5">
              <a:extLst>
                <a:ext uri="{FF2B5EF4-FFF2-40B4-BE49-F238E27FC236}">
                  <a16:creationId xmlns:a16="http://schemas.microsoft.com/office/drawing/2014/main" id="{EF5777FE-CC48-CB20-A67C-7346BCD7C846}"/>
                </a:ext>
              </a:extLst>
            </p:cNvPr>
            <p:cNvGrpSpPr>
              <a:grpSpLocks/>
            </p:cNvGrpSpPr>
            <p:nvPr/>
          </p:nvGrpSpPr>
          <p:grpSpPr bwMode="auto">
            <a:xfrm>
              <a:off x="3681036" y="3000611"/>
              <a:ext cx="321502" cy="486701"/>
              <a:chOff x="5114925" y="3111500"/>
              <a:chExt cx="355600" cy="550863"/>
            </a:xfrm>
          </p:grpSpPr>
          <p:pic>
            <p:nvPicPr>
              <p:cNvPr id="68" name="Picture 274" descr="「風力発電 イラ...」の画像検索結果">
                <a:extLst>
                  <a:ext uri="{FF2B5EF4-FFF2-40B4-BE49-F238E27FC236}">
                    <a16:creationId xmlns:a16="http://schemas.microsoft.com/office/drawing/2014/main" id="{37B0A267-3CC9-8EE2-D994-83D472362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925" y="3111500"/>
                <a:ext cx="355600" cy="550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9" name="Text Box 30">
                <a:extLst>
                  <a:ext uri="{FF2B5EF4-FFF2-40B4-BE49-F238E27FC236}">
                    <a16:creationId xmlns:a16="http://schemas.microsoft.com/office/drawing/2014/main" id="{63B1CA41-40DB-602E-A3AF-22C0E44AD802}"/>
                  </a:ext>
                </a:extLst>
              </p:cNvPr>
              <p:cNvSpPr txBox="1">
                <a:spLocks noChangeArrowheads="1"/>
              </p:cNvSpPr>
              <p:nvPr/>
            </p:nvSpPr>
            <p:spPr bwMode="auto">
              <a:xfrm>
                <a:off x="5119525" y="3378294"/>
                <a:ext cx="230650" cy="11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風力</a:t>
                </a:r>
              </a:p>
            </p:txBody>
          </p:sp>
        </p:grpSp>
        <p:grpSp>
          <p:nvGrpSpPr>
            <p:cNvPr id="7" name="グループ化 4">
              <a:extLst>
                <a:ext uri="{FF2B5EF4-FFF2-40B4-BE49-F238E27FC236}">
                  <a16:creationId xmlns:a16="http://schemas.microsoft.com/office/drawing/2014/main" id="{1F8C44E0-85B2-D614-748C-B97122259A10}"/>
                </a:ext>
              </a:extLst>
            </p:cNvPr>
            <p:cNvGrpSpPr>
              <a:grpSpLocks/>
            </p:cNvGrpSpPr>
            <p:nvPr/>
          </p:nvGrpSpPr>
          <p:grpSpPr bwMode="auto">
            <a:xfrm>
              <a:off x="3178924" y="5037161"/>
              <a:ext cx="726019" cy="345166"/>
              <a:chOff x="7131922" y="5840214"/>
              <a:chExt cx="804343" cy="390447"/>
            </a:xfrm>
          </p:grpSpPr>
          <p:grpSp>
            <p:nvGrpSpPr>
              <p:cNvPr id="62" name="グループ化 301">
                <a:extLst>
                  <a:ext uri="{FF2B5EF4-FFF2-40B4-BE49-F238E27FC236}">
                    <a16:creationId xmlns:a16="http://schemas.microsoft.com/office/drawing/2014/main" id="{4FE27106-C0CC-4887-02D0-262D03CE4F99}"/>
                  </a:ext>
                </a:extLst>
              </p:cNvPr>
              <p:cNvGrpSpPr>
                <a:grpSpLocks/>
              </p:cNvGrpSpPr>
              <p:nvPr/>
            </p:nvGrpSpPr>
            <p:grpSpPr bwMode="auto">
              <a:xfrm>
                <a:off x="7131922" y="5880084"/>
                <a:ext cx="398462" cy="350577"/>
                <a:chOff x="3029577" y="5877272"/>
                <a:chExt cx="660789" cy="552581"/>
              </a:xfrm>
            </p:grpSpPr>
            <p:pic>
              <p:nvPicPr>
                <p:cNvPr id="66" name="Picture 7" descr="「自動車 イラス...」の画像検索結果">
                  <a:extLst>
                    <a:ext uri="{FF2B5EF4-FFF2-40B4-BE49-F238E27FC236}">
                      <a16:creationId xmlns:a16="http://schemas.microsoft.com/office/drawing/2014/main" id="{A7EFF15A-4855-2157-06CB-730431A6F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442" y="5877272"/>
                  <a:ext cx="543454" cy="288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39">
                  <a:extLst>
                    <a:ext uri="{FF2B5EF4-FFF2-40B4-BE49-F238E27FC236}">
                      <a16:creationId xmlns:a16="http://schemas.microsoft.com/office/drawing/2014/main" id="{B8F41AB8-1131-9FB7-CD0E-83480576D1A4}"/>
                    </a:ext>
                  </a:extLst>
                </p:cNvPr>
                <p:cNvSpPr txBox="1">
                  <a:spLocks noChangeArrowheads="1"/>
                </p:cNvSpPr>
                <p:nvPr/>
              </p:nvSpPr>
              <p:spPr bwMode="auto">
                <a:xfrm>
                  <a:off x="3029577" y="6241524"/>
                  <a:ext cx="660789" cy="18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800" dirty="0">
                      <a:latin typeface="ＭＳ ゴシック" panose="020B0609070205080204" pitchFamily="49" charset="-128"/>
                      <a:ea typeface="ＭＳ ゴシック" panose="020B0609070205080204" pitchFamily="49" charset="-128"/>
                    </a:rPr>
                    <a:t>EV</a:t>
                  </a:r>
                  <a:r>
                    <a:rPr lang="ja-JP" altLang="en-US" sz="800" dirty="0">
                      <a:latin typeface="ＭＳ ゴシック" panose="020B0609070205080204" pitchFamily="49" charset="-128"/>
                      <a:ea typeface="ＭＳ ゴシック" panose="020B0609070205080204" pitchFamily="49" charset="-128"/>
                    </a:rPr>
                    <a:t>･</a:t>
                  </a:r>
                  <a:r>
                    <a:rPr lang="en-US" altLang="ja-JP" sz="800" dirty="0">
                      <a:latin typeface="ＭＳ ゴシック" panose="020B0609070205080204" pitchFamily="49" charset="-128"/>
                      <a:ea typeface="ＭＳ ゴシック" panose="020B0609070205080204" pitchFamily="49" charset="-128"/>
                    </a:rPr>
                    <a:t>PHV</a:t>
                  </a:r>
                </a:p>
              </p:txBody>
            </p:sp>
          </p:grpSp>
          <p:grpSp>
            <p:nvGrpSpPr>
              <p:cNvPr id="63" name="グループ化 255">
                <a:extLst>
                  <a:ext uri="{FF2B5EF4-FFF2-40B4-BE49-F238E27FC236}">
                    <a16:creationId xmlns:a16="http://schemas.microsoft.com/office/drawing/2014/main" id="{167875AC-CD21-8B9A-7E7C-9A4D7DE2B84E}"/>
                  </a:ext>
                </a:extLst>
              </p:cNvPr>
              <p:cNvGrpSpPr>
                <a:grpSpLocks/>
              </p:cNvGrpSpPr>
              <p:nvPr/>
            </p:nvGrpSpPr>
            <p:grpSpPr bwMode="auto">
              <a:xfrm>
                <a:off x="7556853" y="5840214"/>
                <a:ext cx="379412" cy="390441"/>
                <a:chOff x="3473860" y="6183898"/>
                <a:chExt cx="378282" cy="391321"/>
              </a:xfrm>
            </p:grpSpPr>
            <p:pic>
              <p:nvPicPr>
                <p:cNvPr id="64" name="Picture 9" descr="「路線バス イラ...」の画像検索結果">
                  <a:extLst>
                    <a:ext uri="{FF2B5EF4-FFF2-40B4-BE49-F238E27FC236}">
                      <a16:creationId xmlns:a16="http://schemas.microsoft.com/office/drawing/2014/main" id="{833AE94C-A2B4-E843-EFB5-00D3E1F01B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3860" y="6183898"/>
                  <a:ext cx="378282" cy="253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39">
                  <a:extLst>
                    <a:ext uri="{FF2B5EF4-FFF2-40B4-BE49-F238E27FC236}">
                      <a16:creationId xmlns:a16="http://schemas.microsoft.com/office/drawing/2014/main" id="{89CC7CA2-4B2D-A562-B712-DB125B254264}"/>
                    </a:ext>
                  </a:extLst>
                </p:cNvPr>
                <p:cNvSpPr txBox="1">
                  <a:spLocks noChangeArrowheads="1"/>
                </p:cNvSpPr>
                <p:nvPr/>
              </p:nvSpPr>
              <p:spPr bwMode="auto">
                <a:xfrm>
                  <a:off x="3516868" y="6455468"/>
                  <a:ext cx="322585" cy="1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ja-JP" sz="800" dirty="0">
                      <a:latin typeface="ＭＳ ゴシック" panose="020B0609070205080204" pitchFamily="49" charset="-128"/>
                      <a:ea typeface="ＭＳ ゴシック" panose="020B0609070205080204" pitchFamily="49" charset="-128"/>
                    </a:rPr>
                    <a:t>EV</a:t>
                  </a:r>
                  <a:r>
                    <a:rPr lang="ja-JP" altLang="en-US" sz="800">
                      <a:latin typeface="ＭＳ ゴシック" panose="020B0609070205080204" pitchFamily="49" charset="-128"/>
                      <a:ea typeface="ＭＳ ゴシック" panose="020B0609070205080204" pitchFamily="49" charset="-128"/>
                    </a:rPr>
                    <a:t>バス</a:t>
                  </a:r>
                  <a:endParaRPr lang="en-US" altLang="ja-JP" sz="800" dirty="0">
                    <a:latin typeface="ＭＳ ゴシック" panose="020B0609070205080204" pitchFamily="49" charset="-128"/>
                    <a:ea typeface="ＭＳ ゴシック" panose="020B0609070205080204" pitchFamily="49" charset="-128"/>
                  </a:endParaRPr>
                </a:p>
              </p:txBody>
            </p:sp>
          </p:grpSp>
        </p:grpSp>
        <p:grpSp>
          <p:nvGrpSpPr>
            <p:cNvPr id="8" name="グループ化 17">
              <a:extLst>
                <a:ext uri="{FF2B5EF4-FFF2-40B4-BE49-F238E27FC236}">
                  <a16:creationId xmlns:a16="http://schemas.microsoft.com/office/drawing/2014/main" id="{BE505A25-5856-88D4-5A85-C0D26D0ED4D4}"/>
                </a:ext>
              </a:extLst>
            </p:cNvPr>
            <p:cNvGrpSpPr>
              <a:grpSpLocks/>
            </p:cNvGrpSpPr>
            <p:nvPr/>
          </p:nvGrpSpPr>
          <p:grpSpPr bwMode="auto">
            <a:xfrm>
              <a:off x="2235716" y="5076446"/>
              <a:ext cx="948715" cy="301990"/>
              <a:chOff x="2189872" y="5512662"/>
              <a:chExt cx="1049063" cy="341801"/>
            </a:xfrm>
          </p:grpSpPr>
          <p:grpSp>
            <p:nvGrpSpPr>
              <p:cNvPr id="56" name="グループ化 22">
                <a:extLst>
                  <a:ext uri="{FF2B5EF4-FFF2-40B4-BE49-F238E27FC236}">
                    <a16:creationId xmlns:a16="http://schemas.microsoft.com/office/drawing/2014/main" id="{6E1E4B75-D7D4-D451-97F9-29A834B7CC2E}"/>
                  </a:ext>
                </a:extLst>
              </p:cNvPr>
              <p:cNvGrpSpPr>
                <a:grpSpLocks/>
              </p:cNvGrpSpPr>
              <p:nvPr/>
            </p:nvGrpSpPr>
            <p:grpSpPr bwMode="auto">
              <a:xfrm>
                <a:off x="2189872" y="5556150"/>
                <a:ext cx="368300" cy="297108"/>
                <a:chOff x="5580112" y="3573015"/>
                <a:chExt cx="755329" cy="583212"/>
              </a:xfrm>
            </p:grpSpPr>
            <p:sp>
              <p:nvSpPr>
                <p:cNvPr id="60" name="Text Box 39">
                  <a:extLst>
                    <a:ext uri="{FF2B5EF4-FFF2-40B4-BE49-F238E27FC236}">
                      <a16:creationId xmlns:a16="http://schemas.microsoft.com/office/drawing/2014/main" id="{0A8D693D-ADB6-864A-3A49-E3017B4BDDDF}"/>
                    </a:ext>
                  </a:extLst>
                </p:cNvPr>
                <p:cNvSpPr txBox="1">
                  <a:spLocks noChangeArrowheads="1"/>
                </p:cNvSpPr>
                <p:nvPr/>
              </p:nvSpPr>
              <p:spPr bwMode="auto">
                <a:xfrm>
                  <a:off x="5694662" y="3921555"/>
                  <a:ext cx="598836" cy="23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800" dirty="0">
                      <a:latin typeface="ＭＳ ゴシック" panose="020B0609070205080204" pitchFamily="49" charset="-128"/>
                      <a:ea typeface="ＭＳ ゴシック" panose="020B0609070205080204" pitchFamily="49" charset="-128"/>
                    </a:rPr>
                    <a:t>FC-PHV</a:t>
                  </a:r>
                </a:p>
              </p:txBody>
            </p:sp>
            <p:pic>
              <p:nvPicPr>
                <p:cNvPr id="61" name="Picture 2" descr="「車 イラスト 無...」の画像検索結果">
                  <a:extLst>
                    <a:ext uri="{FF2B5EF4-FFF2-40B4-BE49-F238E27FC236}">
                      <a16:creationId xmlns:a16="http://schemas.microsoft.com/office/drawing/2014/main" id="{A082E87E-9A74-8045-D19B-89424586A6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573015"/>
                  <a:ext cx="755329"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グループ化 15">
                <a:extLst>
                  <a:ext uri="{FF2B5EF4-FFF2-40B4-BE49-F238E27FC236}">
                    <a16:creationId xmlns:a16="http://schemas.microsoft.com/office/drawing/2014/main" id="{AE0F8EB7-D770-5584-8801-69299A52749D}"/>
                  </a:ext>
                </a:extLst>
              </p:cNvPr>
              <p:cNvGrpSpPr>
                <a:grpSpLocks/>
              </p:cNvGrpSpPr>
              <p:nvPr/>
            </p:nvGrpSpPr>
            <p:grpSpPr bwMode="auto">
              <a:xfrm>
                <a:off x="2556310" y="5512662"/>
                <a:ext cx="682625" cy="341801"/>
                <a:chOff x="1951459" y="5445441"/>
                <a:chExt cx="682625" cy="341801"/>
              </a:xfrm>
            </p:grpSpPr>
            <p:pic>
              <p:nvPicPr>
                <p:cNvPr id="58" name="Picture 17" descr="「FCバスイラスト...」の画像検索結果">
                  <a:extLst>
                    <a:ext uri="{FF2B5EF4-FFF2-40B4-BE49-F238E27FC236}">
                      <a16:creationId xmlns:a16="http://schemas.microsoft.com/office/drawing/2014/main" id="{F90B4B66-E3A9-2B2F-EB60-E8846C47C8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1459" y="5445441"/>
                  <a:ext cx="682625"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39">
                  <a:extLst>
                    <a:ext uri="{FF2B5EF4-FFF2-40B4-BE49-F238E27FC236}">
                      <a16:creationId xmlns:a16="http://schemas.microsoft.com/office/drawing/2014/main" id="{A88DCE76-792C-9B8F-2DD8-372F251F2C77}"/>
                    </a:ext>
                  </a:extLst>
                </p:cNvPr>
                <p:cNvSpPr txBox="1">
                  <a:spLocks noChangeArrowheads="1"/>
                </p:cNvSpPr>
                <p:nvPr/>
              </p:nvSpPr>
              <p:spPr bwMode="auto">
                <a:xfrm>
                  <a:off x="2126084" y="5667692"/>
                  <a:ext cx="322262" cy="1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ja-JP" sz="800" dirty="0">
                      <a:latin typeface="ＭＳ ゴシック" panose="020B0609070205080204" pitchFamily="49" charset="-128"/>
                      <a:ea typeface="ＭＳ ゴシック" panose="020B0609070205080204" pitchFamily="49" charset="-128"/>
                    </a:rPr>
                    <a:t>FC</a:t>
                  </a:r>
                  <a:r>
                    <a:rPr lang="ja-JP" altLang="en-US" sz="800">
                      <a:latin typeface="ＭＳ ゴシック" panose="020B0609070205080204" pitchFamily="49" charset="-128"/>
                      <a:ea typeface="ＭＳ ゴシック" panose="020B0609070205080204" pitchFamily="49" charset="-128"/>
                    </a:rPr>
                    <a:t>バス</a:t>
                  </a:r>
                  <a:endParaRPr lang="en-US" altLang="ja-JP" sz="800" dirty="0">
                    <a:latin typeface="ＭＳ ゴシック" panose="020B0609070205080204" pitchFamily="49" charset="-128"/>
                    <a:ea typeface="ＭＳ ゴシック" panose="020B0609070205080204" pitchFamily="49" charset="-128"/>
                  </a:endParaRPr>
                </a:p>
              </p:txBody>
            </p:sp>
          </p:grpSp>
        </p:grpSp>
        <p:grpSp>
          <p:nvGrpSpPr>
            <p:cNvPr id="10" name="グループ化 1">
              <a:extLst>
                <a:ext uri="{FF2B5EF4-FFF2-40B4-BE49-F238E27FC236}">
                  <a16:creationId xmlns:a16="http://schemas.microsoft.com/office/drawing/2014/main" id="{D5379A67-0A48-D16A-F1FB-4C1AC96F51A1}"/>
                </a:ext>
              </a:extLst>
            </p:cNvPr>
            <p:cNvGrpSpPr>
              <a:grpSpLocks/>
            </p:cNvGrpSpPr>
            <p:nvPr/>
          </p:nvGrpSpPr>
          <p:grpSpPr bwMode="auto">
            <a:xfrm>
              <a:off x="2300313" y="3671054"/>
              <a:ext cx="519569" cy="490909"/>
              <a:chOff x="7275513" y="3043641"/>
              <a:chExt cx="574675" cy="555998"/>
            </a:xfrm>
          </p:grpSpPr>
          <p:pic>
            <p:nvPicPr>
              <p:cNvPr id="52" name="Picture 16" descr="「パワコン イラ...」の画像検索結果">
                <a:extLst>
                  <a:ext uri="{FF2B5EF4-FFF2-40B4-BE49-F238E27FC236}">
                    <a16:creationId xmlns:a16="http://schemas.microsoft.com/office/drawing/2014/main" id="{75C0ACEC-C3B7-8652-3B0F-325D0D4D4D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5513" y="3043641"/>
                <a:ext cx="574675" cy="555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30">
                <a:extLst>
                  <a:ext uri="{FF2B5EF4-FFF2-40B4-BE49-F238E27FC236}">
                    <a16:creationId xmlns:a16="http://schemas.microsoft.com/office/drawing/2014/main" id="{404222B8-7ED6-AB6B-0F3D-98CAE514F11A}"/>
                  </a:ext>
                </a:extLst>
              </p:cNvPr>
              <p:cNvSpPr txBox="1">
                <a:spLocks noChangeArrowheads="1"/>
              </p:cNvSpPr>
              <p:nvPr/>
            </p:nvSpPr>
            <p:spPr bwMode="auto">
              <a:xfrm>
                <a:off x="7323138" y="3173414"/>
                <a:ext cx="442906" cy="2392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ｷｭｰﾋﾞｸﾙ</a:t>
                </a:r>
                <a:endParaRPr lang="en-US" altLang="ja-JP" sz="8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a:t>
                </a:r>
                <a:r>
                  <a:rPr lang="en-US" altLang="ja-JP" sz="800" dirty="0">
                    <a:latin typeface="ＭＳ ゴシック" panose="020B0609070205080204" pitchFamily="49" charset="-128"/>
                    <a:ea typeface="ＭＳ ゴシック" panose="020B0609070205080204" pitchFamily="49" charset="-128"/>
                  </a:rPr>
                  <a:t>PCS</a:t>
                </a:r>
                <a:r>
                  <a:rPr lang="ja-JP" altLang="en-US" sz="800" dirty="0">
                    <a:latin typeface="ＭＳ ゴシック" panose="020B0609070205080204" pitchFamily="49" charset="-128"/>
                    <a:ea typeface="ＭＳ ゴシック" panose="020B0609070205080204" pitchFamily="49" charset="-128"/>
                  </a:rPr>
                  <a:t>他）</a:t>
                </a:r>
              </a:p>
            </p:txBody>
          </p:sp>
        </p:grpSp>
        <p:sp>
          <p:nvSpPr>
            <p:cNvPr id="11" name="Text Box 30">
              <a:extLst>
                <a:ext uri="{FF2B5EF4-FFF2-40B4-BE49-F238E27FC236}">
                  <a16:creationId xmlns:a16="http://schemas.microsoft.com/office/drawing/2014/main" id="{F89A7C0B-36E0-6667-9B56-9CB08265924D}"/>
                </a:ext>
              </a:extLst>
            </p:cNvPr>
            <p:cNvSpPr txBox="1">
              <a:spLocks noChangeArrowheads="1"/>
            </p:cNvSpPr>
            <p:nvPr/>
          </p:nvSpPr>
          <p:spPr bwMode="auto">
            <a:xfrm>
              <a:off x="1927133" y="3165804"/>
              <a:ext cx="1308970" cy="2640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latin typeface="ＭＳ ゴシック" panose="020B0609070205080204" pitchFamily="49" charset="-128"/>
                  <a:ea typeface="ＭＳ ゴシック" panose="020B0609070205080204" pitchFamily="49" charset="-128"/>
                </a:rPr>
                <a:t>ホロニズム</a:t>
              </a:r>
              <a:endParaRPr lang="en-US" altLang="ja-JP" sz="1000" dirty="0">
                <a:latin typeface="ＭＳ ゴシック" panose="020B0609070205080204" pitchFamily="49" charset="-128"/>
                <a:ea typeface="ＭＳ ゴシック" panose="020B0609070205080204" pitchFamily="49" charset="-128"/>
              </a:endParaRPr>
            </a:p>
            <a:p>
              <a:pPr eaLnBrk="1" hangingPunct="1">
                <a:lnSpc>
                  <a:spcPct val="100000"/>
                </a:lnSpc>
                <a:spcBef>
                  <a:spcPct val="0"/>
                </a:spcBef>
                <a:buFontTx/>
                <a:buNone/>
              </a:pPr>
              <a:r>
                <a:rPr lang="ja-JP" altLang="en-US" sz="1000" dirty="0">
                  <a:latin typeface="ＭＳ ゴシック" panose="020B0609070205080204" pitchFamily="49" charset="-128"/>
                  <a:ea typeface="ＭＳ ゴシック" panose="020B0609070205080204" pitchFamily="49" charset="-128"/>
                </a:rPr>
                <a:t>　エネルギーステーション</a:t>
              </a:r>
            </a:p>
          </p:txBody>
        </p:sp>
        <p:grpSp>
          <p:nvGrpSpPr>
            <p:cNvPr id="12" name="グループ化 8">
              <a:extLst>
                <a:ext uri="{FF2B5EF4-FFF2-40B4-BE49-F238E27FC236}">
                  <a16:creationId xmlns:a16="http://schemas.microsoft.com/office/drawing/2014/main" id="{DD31331F-E289-0AD7-A82B-D75289877ADF}"/>
                </a:ext>
              </a:extLst>
            </p:cNvPr>
            <p:cNvGrpSpPr>
              <a:grpSpLocks/>
            </p:cNvGrpSpPr>
            <p:nvPr/>
          </p:nvGrpSpPr>
          <p:grpSpPr bwMode="auto">
            <a:xfrm>
              <a:off x="3157161" y="3919313"/>
              <a:ext cx="261220" cy="339429"/>
              <a:chOff x="2578099" y="4629150"/>
              <a:chExt cx="288925" cy="384175"/>
            </a:xfrm>
          </p:grpSpPr>
          <p:pic>
            <p:nvPicPr>
              <p:cNvPr id="50" name="Picture 32" descr="荏原バラード株式会社製">
                <a:extLst>
                  <a:ext uri="{FF2B5EF4-FFF2-40B4-BE49-F238E27FC236}">
                    <a16:creationId xmlns:a16="http://schemas.microsoft.com/office/drawing/2014/main" id="{C9A0F0A5-5BA1-B1C1-DBC4-2F0861CCDF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8099" y="4629150"/>
                <a:ext cx="2889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 Box 30">
                <a:extLst>
                  <a:ext uri="{FF2B5EF4-FFF2-40B4-BE49-F238E27FC236}">
                    <a16:creationId xmlns:a16="http://schemas.microsoft.com/office/drawing/2014/main" id="{97ECBD74-A4C8-9D2E-8725-4D66EA252612}"/>
                  </a:ext>
                </a:extLst>
              </p:cNvPr>
              <p:cNvSpPr txBox="1">
                <a:spLocks noChangeArrowheads="1"/>
              </p:cNvSpPr>
              <p:nvPr/>
            </p:nvSpPr>
            <p:spPr bwMode="auto">
              <a:xfrm>
                <a:off x="2616031" y="4842743"/>
                <a:ext cx="194713" cy="11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800" dirty="0">
                    <a:latin typeface="ＭＳ ゴシック" panose="020B0609070205080204" pitchFamily="49" charset="-128"/>
                    <a:ea typeface="ＭＳ ゴシック" panose="020B0609070205080204" pitchFamily="49" charset="-128"/>
                  </a:rPr>
                  <a:t>PEFC</a:t>
                </a:r>
                <a:endParaRPr lang="ja-JP" altLang="en-US" sz="800" dirty="0">
                  <a:latin typeface="ＭＳ ゴシック" panose="020B0609070205080204" pitchFamily="49" charset="-128"/>
                  <a:ea typeface="ＭＳ ゴシック" panose="020B0609070205080204" pitchFamily="49" charset="-128"/>
                </a:endParaRPr>
              </a:p>
            </p:txBody>
          </p:sp>
        </p:grpSp>
        <p:grpSp>
          <p:nvGrpSpPr>
            <p:cNvPr id="13" name="グループ化 10">
              <a:extLst>
                <a:ext uri="{FF2B5EF4-FFF2-40B4-BE49-F238E27FC236}">
                  <a16:creationId xmlns:a16="http://schemas.microsoft.com/office/drawing/2014/main" id="{37FF14A3-3A48-8A78-CE2D-19D840B17266}"/>
                </a:ext>
              </a:extLst>
            </p:cNvPr>
            <p:cNvGrpSpPr>
              <a:grpSpLocks/>
            </p:cNvGrpSpPr>
            <p:nvPr/>
          </p:nvGrpSpPr>
          <p:grpSpPr bwMode="auto">
            <a:xfrm>
              <a:off x="1858243" y="4277738"/>
              <a:ext cx="496750" cy="241443"/>
              <a:chOff x="2821565" y="3647519"/>
              <a:chExt cx="549436" cy="273271"/>
            </a:xfrm>
          </p:grpSpPr>
          <p:pic>
            <p:nvPicPr>
              <p:cNvPr id="48" name="図 1">
                <a:extLst>
                  <a:ext uri="{FF2B5EF4-FFF2-40B4-BE49-F238E27FC236}">
                    <a16:creationId xmlns:a16="http://schemas.microsoft.com/office/drawing/2014/main" id="{65A2E6FE-30EF-79B2-025C-AADD091F24B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21565" y="3647519"/>
                <a:ext cx="549436" cy="27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30">
                <a:extLst>
                  <a:ext uri="{FF2B5EF4-FFF2-40B4-BE49-F238E27FC236}">
                    <a16:creationId xmlns:a16="http://schemas.microsoft.com/office/drawing/2014/main" id="{0686FFE4-22BE-F7CA-6AA3-998DEE5D36F3}"/>
                  </a:ext>
                </a:extLst>
              </p:cNvPr>
              <p:cNvSpPr txBox="1">
                <a:spLocks noChangeArrowheads="1"/>
              </p:cNvSpPr>
              <p:nvPr/>
            </p:nvSpPr>
            <p:spPr bwMode="auto">
              <a:xfrm>
                <a:off x="2905618" y="3739643"/>
                <a:ext cx="352425" cy="11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燃料ﾀﾝｸ</a:t>
                </a:r>
              </a:p>
            </p:txBody>
          </p:sp>
        </p:grpSp>
        <p:grpSp>
          <p:nvGrpSpPr>
            <p:cNvPr id="14" name="グループ化 12">
              <a:extLst>
                <a:ext uri="{FF2B5EF4-FFF2-40B4-BE49-F238E27FC236}">
                  <a16:creationId xmlns:a16="http://schemas.microsoft.com/office/drawing/2014/main" id="{4F1020C9-3DD6-0FE1-3661-FF324E053A95}"/>
                </a:ext>
              </a:extLst>
            </p:cNvPr>
            <p:cNvGrpSpPr>
              <a:grpSpLocks/>
            </p:cNvGrpSpPr>
            <p:nvPr/>
          </p:nvGrpSpPr>
          <p:grpSpPr bwMode="auto">
            <a:xfrm>
              <a:off x="3541814" y="4292404"/>
              <a:ext cx="456417" cy="366079"/>
              <a:chOff x="7291439" y="4759247"/>
              <a:chExt cx="517498" cy="387077"/>
            </a:xfrm>
          </p:grpSpPr>
          <p:pic>
            <p:nvPicPr>
              <p:cNvPr id="46" name="Picture 54" descr="「貯水槽」の画像検索結果">
                <a:extLst>
                  <a:ext uri="{FF2B5EF4-FFF2-40B4-BE49-F238E27FC236}">
                    <a16:creationId xmlns:a16="http://schemas.microsoft.com/office/drawing/2014/main" id="{B99753B7-E7AA-9962-4F95-122EAD1E9D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1439" y="4759247"/>
                <a:ext cx="517498" cy="3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30">
                <a:extLst>
                  <a:ext uri="{FF2B5EF4-FFF2-40B4-BE49-F238E27FC236}">
                    <a16:creationId xmlns:a16="http://schemas.microsoft.com/office/drawing/2014/main" id="{EB54DFFF-69A9-9543-30A8-FBA527DD4424}"/>
                  </a:ext>
                </a:extLst>
              </p:cNvPr>
              <p:cNvSpPr txBox="1">
                <a:spLocks noChangeArrowheads="1"/>
              </p:cNvSpPr>
              <p:nvPr/>
            </p:nvSpPr>
            <p:spPr bwMode="auto">
              <a:xfrm>
                <a:off x="7314015" y="5018719"/>
                <a:ext cx="311135" cy="1116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a:latin typeface="ＭＳ ゴシック" panose="020B0609070205080204" pitchFamily="49" charset="-128"/>
                    <a:ea typeface="ＭＳ ゴシック" panose="020B0609070205080204" pitchFamily="49" charset="-128"/>
                  </a:rPr>
                  <a:t>貯水槽</a:t>
                </a:r>
              </a:p>
            </p:txBody>
          </p:sp>
        </p:grpSp>
        <p:grpSp>
          <p:nvGrpSpPr>
            <p:cNvPr id="15" name="グループ化 14">
              <a:extLst>
                <a:ext uri="{FF2B5EF4-FFF2-40B4-BE49-F238E27FC236}">
                  <a16:creationId xmlns:a16="http://schemas.microsoft.com/office/drawing/2014/main" id="{D6CE10D4-AA93-5E02-7481-008CB679E998}"/>
                </a:ext>
              </a:extLst>
            </p:cNvPr>
            <p:cNvGrpSpPr>
              <a:grpSpLocks/>
            </p:cNvGrpSpPr>
            <p:nvPr/>
          </p:nvGrpSpPr>
          <p:grpSpPr bwMode="auto">
            <a:xfrm>
              <a:off x="3112668" y="3424196"/>
              <a:ext cx="327243" cy="363273"/>
              <a:chOff x="3175014" y="3526389"/>
              <a:chExt cx="361922" cy="411195"/>
            </a:xfrm>
          </p:grpSpPr>
          <p:pic>
            <p:nvPicPr>
              <p:cNvPr id="44" name="Picture 70" descr="「蓄電池 イラス...」の画像検索結果">
                <a:extLst>
                  <a:ext uri="{FF2B5EF4-FFF2-40B4-BE49-F238E27FC236}">
                    <a16:creationId xmlns:a16="http://schemas.microsoft.com/office/drawing/2014/main" id="{DEADC81F-0CE1-E88E-2CE4-3583FD67D7D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5014" y="3526389"/>
                <a:ext cx="361922" cy="4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30">
                <a:extLst>
                  <a:ext uri="{FF2B5EF4-FFF2-40B4-BE49-F238E27FC236}">
                    <a16:creationId xmlns:a16="http://schemas.microsoft.com/office/drawing/2014/main" id="{F87BEE0C-42C4-8A49-04FA-E1D6F9892258}"/>
                  </a:ext>
                </a:extLst>
              </p:cNvPr>
              <p:cNvSpPr txBox="1">
                <a:spLocks noChangeArrowheads="1"/>
              </p:cNvSpPr>
              <p:nvPr/>
            </p:nvSpPr>
            <p:spPr bwMode="auto">
              <a:xfrm>
                <a:off x="3271434" y="3543967"/>
                <a:ext cx="127673" cy="308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11329"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蓄電池</a:t>
                </a:r>
              </a:p>
            </p:txBody>
          </p:sp>
        </p:grpSp>
        <p:grpSp>
          <p:nvGrpSpPr>
            <p:cNvPr id="16" name="グループ化 1">
              <a:extLst>
                <a:ext uri="{FF2B5EF4-FFF2-40B4-BE49-F238E27FC236}">
                  <a16:creationId xmlns:a16="http://schemas.microsoft.com/office/drawing/2014/main" id="{0E93F0FC-0788-E9AD-CAAF-F2D0CA46CD50}"/>
                </a:ext>
              </a:extLst>
            </p:cNvPr>
            <p:cNvGrpSpPr>
              <a:grpSpLocks/>
            </p:cNvGrpSpPr>
            <p:nvPr/>
          </p:nvGrpSpPr>
          <p:grpSpPr bwMode="auto">
            <a:xfrm>
              <a:off x="2524207" y="4773497"/>
              <a:ext cx="261220" cy="381507"/>
              <a:chOff x="4916488" y="5436845"/>
              <a:chExt cx="288925" cy="431800"/>
            </a:xfrm>
          </p:grpSpPr>
          <p:cxnSp>
            <p:nvCxnSpPr>
              <p:cNvPr id="42" name="直線矢印コネクタ 41">
                <a:extLst>
                  <a:ext uri="{FF2B5EF4-FFF2-40B4-BE49-F238E27FC236}">
                    <a16:creationId xmlns:a16="http://schemas.microsoft.com/office/drawing/2014/main" id="{F54F40A7-1AF8-D246-1B67-5574EC731DD2}"/>
                  </a:ext>
                </a:extLst>
              </p:cNvPr>
              <p:cNvCxnSpPr/>
              <p:nvPr/>
            </p:nvCxnSpPr>
            <p:spPr>
              <a:xfrm>
                <a:off x="5191125" y="5436845"/>
                <a:ext cx="0" cy="431800"/>
              </a:xfrm>
              <a:prstGeom prst="straightConnector1">
                <a:avLst/>
              </a:prstGeom>
              <a:ln w="508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43" name="カギ線コネクタ 212">
                <a:extLst>
                  <a:ext uri="{FF2B5EF4-FFF2-40B4-BE49-F238E27FC236}">
                    <a16:creationId xmlns:a16="http://schemas.microsoft.com/office/drawing/2014/main" id="{2FAE4034-87A2-9C10-030C-5AE3059FA9C3}"/>
                  </a:ext>
                </a:extLst>
              </p:cNvPr>
              <p:cNvCxnSpPr/>
              <p:nvPr/>
            </p:nvCxnSpPr>
            <p:spPr>
              <a:xfrm rot="10800000" flipV="1">
                <a:off x="4916488" y="5643220"/>
                <a:ext cx="288925" cy="215900"/>
              </a:xfrm>
              <a:prstGeom prst="bentConnector3">
                <a:avLst>
                  <a:gd name="adj1" fmla="val 101372"/>
                </a:avLst>
              </a:prstGeom>
              <a:ln w="508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17" name="正方形/長方形 18">
              <a:extLst>
                <a:ext uri="{FF2B5EF4-FFF2-40B4-BE49-F238E27FC236}">
                  <a16:creationId xmlns:a16="http://schemas.microsoft.com/office/drawing/2014/main" id="{F4E64A35-1B90-268C-2CE8-650BAA686E79}"/>
                </a:ext>
              </a:extLst>
            </p:cNvPr>
            <p:cNvSpPr>
              <a:spLocks noChangeArrowheads="1"/>
            </p:cNvSpPr>
            <p:nvPr/>
          </p:nvSpPr>
          <p:spPr bwMode="auto">
            <a:xfrm>
              <a:off x="2486914" y="4646478"/>
              <a:ext cx="743425" cy="230879"/>
            </a:xfrm>
            <a:prstGeom prst="rect">
              <a:avLst/>
            </a:prstGeom>
            <a:solidFill>
              <a:schemeClr val="bg1"/>
            </a:solidFill>
            <a:ln w="9525">
              <a:solidFill>
                <a:schemeClr val="tx1"/>
              </a:solidFill>
              <a:miter lim="800000"/>
              <a:headEnd/>
              <a:tailEnd/>
            </a:ln>
          </p:spPr>
          <p:txBody>
            <a:bodyPr wrap="none" lIns="22657" tIns="22657" rIns="22657"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a:lnSpc>
                  <a:spcPct val="100000"/>
                </a:lnSpc>
                <a:spcBef>
                  <a:spcPct val="0"/>
                </a:spcBef>
                <a:buFontTx/>
                <a:buNone/>
              </a:pPr>
              <a:r>
                <a:rPr kumimoji="0" lang="ja-JP" altLang="en-US" sz="800" dirty="0">
                  <a:latin typeface="ＭＳ ゴシック" panose="020B0609070205080204" pitchFamily="49" charset="-128"/>
                  <a:ea typeface="ＭＳ ゴシック" panose="020B0609070205080204" pitchFamily="49" charset="-128"/>
                </a:rPr>
                <a:t>水素ステーション</a:t>
              </a:r>
              <a:endParaRPr kumimoji="0" lang="en-US" altLang="ja-JP" sz="800" dirty="0">
                <a:latin typeface="ＭＳ ゴシック" panose="020B0609070205080204" pitchFamily="49" charset="-128"/>
                <a:ea typeface="ＭＳ ゴシック" panose="020B0609070205080204" pitchFamily="49" charset="-128"/>
              </a:endParaRPr>
            </a:p>
            <a:p>
              <a:pPr algn="ctr">
                <a:lnSpc>
                  <a:spcPct val="100000"/>
                </a:lnSpc>
                <a:spcBef>
                  <a:spcPct val="0"/>
                </a:spcBef>
                <a:buFontTx/>
                <a:buNone/>
              </a:pPr>
              <a:r>
                <a:rPr kumimoji="0" lang="ja-JP" altLang="en-US" sz="800" b="1" dirty="0">
                  <a:solidFill>
                    <a:srgbClr val="FF0000"/>
                  </a:solidFill>
                  <a:latin typeface="ＭＳ ゴシック" panose="020B0609070205080204" pitchFamily="49" charset="-128"/>
                  <a:ea typeface="ＭＳ ゴシック" panose="020B0609070205080204" pitchFamily="49" charset="-128"/>
                </a:rPr>
                <a:t>（水素貯蔵所）</a:t>
              </a:r>
              <a:endParaRPr kumimoji="0" lang="ja-JP" altLang="en-US" sz="800" b="1" dirty="0">
                <a:solidFill>
                  <a:srgbClr val="FF0000"/>
                </a:solidFill>
              </a:endParaRPr>
            </a:p>
          </p:txBody>
        </p:sp>
        <p:grpSp>
          <p:nvGrpSpPr>
            <p:cNvPr id="18" name="グループ化 2">
              <a:extLst>
                <a:ext uri="{FF2B5EF4-FFF2-40B4-BE49-F238E27FC236}">
                  <a16:creationId xmlns:a16="http://schemas.microsoft.com/office/drawing/2014/main" id="{A44CCFA4-15C7-7E04-B854-2A5C6523669F}"/>
                </a:ext>
              </a:extLst>
            </p:cNvPr>
            <p:cNvGrpSpPr>
              <a:grpSpLocks/>
            </p:cNvGrpSpPr>
            <p:nvPr/>
          </p:nvGrpSpPr>
          <p:grpSpPr bwMode="auto">
            <a:xfrm>
              <a:off x="3349487" y="4822587"/>
              <a:ext cx="272702" cy="256676"/>
              <a:chOff x="6771703" y="4982908"/>
              <a:chExt cx="300598" cy="289263"/>
            </a:xfrm>
          </p:grpSpPr>
          <p:cxnSp>
            <p:nvCxnSpPr>
              <p:cNvPr id="40" name="直線矢印コネクタ 39">
                <a:extLst>
                  <a:ext uri="{FF2B5EF4-FFF2-40B4-BE49-F238E27FC236}">
                    <a16:creationId xmlns:a16="http://schemas.microsoft.com/office/drawing/2014/main" id="{B71C6C6B-EF30-05FD-1A7F-9A512DCB11E7}"/>
                  </a:ext>
                </a:extLst>
              </p:cNvPr>
              <p:cNvCxnSpPr/>
              <p:nvPr/>
            </p:nvCxnSpPr>
            <p:spPr>
              <a:xfrm>
                <a:off x="7062808" y="4984489"/>
                <a:ext cx="9493" cy="287682"/>
              </a:xfrm>
              <a:prstGeom prst="straightConnector1">
                <a:avLst/>
              </a:prstGeom>
              <a:ln w="28575">
                <a:solidFill>
                  <a:srgbClr val="008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カギ線コネクタ 207">
                <a:extLst>
                  <a:ext uri="{FF2B5EF4-FFF2-40B4-BE49-F238E27FC236}">
                    <a16:creationId xmlns:a16="http://schemas.microsoft.com/office/drawing/2014/main" id="{DFE01E9D-64A2-5BC2-0305-18F2DE589ED4}"/>
                  </a:ext>
                </a:extLst>
              </p:cNvPr>
              <p:cNvCxnSpPr/>
              <p:nvPr/>
            </p:nvCxnSpPr>
            <p:spPr>
              <a:xfrm rot="5400000">
                <a:off x="6772624" y="4981987"/>
                <a:ext cx="287682" cy="289524"/>
              </a:xfrm>
              <a:prstGeom prst="bentConnector3">
                <a:avLst>
                  <a:gd name="adj1" fmla="val 43009"/>
                </a:avLst>
              </a:prstGeom>
              <a:ln w="28575">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 Box 30">
              <a:extLst>
                <a:ext uri="{FF2B5EF4-FFF2-40B4-BE49-F238E27FC236}">
                  <a16:creationId xmlns:a16="http://schemas.microsoft.com/office/drawing/2014/main" id="{5EC5F008-D6DA-CB36-4EA1-DA3E63AF9B8C}"/>
                </a:ext>
              </a:extLst>
            </p:cNvPr>
            <p:cNvSpPr txBox="1">
              <a:spLocks noChangeArrowheads="1"/>
            </p:cNvSpPr>
            <p:nvPr/>
          </p:nvSpPr>
          <p:spPr bwMode="auto">
            <a:xfrm>
              <a:off x="3313606" y="4711792"/>
              <a:ext cx="463593" cy="184844"/>
            </a:xfrm>
            <a:prstGeom prst="rect">
              <a:avLst/>
            </a:prstGeom>
            <a:solidFill>
              <a:schemeClr val="bg1"/>
            </a:solidFill>
            <a:ln w="9525">
              <a:solidFill>
                <a:schemeClr val="tx1"/>
              </a:solidFill>
              <a:miter lim="800000"/>
              <a:headEnd/>
              <a:tailEnd/>
            </a:ln>
          </p:spPr>
          <p:txBody>
            <a:bodyPr lIns="0" tIns="0" rIns="0" bIns="0" anchor="ctr" anchorCtr="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en-US" altLang="ja-JP" sz="6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 typeface="Arial" panose="020B0604020202020204" pitchFamily="34" charset="0"/>
                <a:buNone/>
              </a:pPr>
              <a:r>
                <a:rPr lang="ja-JP" altLang="en-US" sz="800" dirty="0">
                  <a:latin typeface="ＭＳ ゴシック" panose="020B0609070205080204" pitchFamily="49" charset="-128"/>
                  <a:ea typeface="ＭＳ ゴシック" panose="020B0609070205080204" pitchFamily="49" charset="-128"/>
                </a:rPr>
                <a:t>充電ｽﾀﾝﾄﾞ</a:t>
              </a:r>
              <a:endParaRPr lang="en-US" altLang="ja-JP" sz="800" dirty="0">
                <a:latin typeface="ＭＳ ゴシック" panose="020B0609070205080204" pitchFamily="49" charset="-128"/>
                <a:ea typeface="ＭＳ ゴシック" panose="020B0609070205080204" pitchFamily="49" charset="-128"/>
              </a:endParaRPr>
            </a:p>
          </p:txBody>
        </p:sp>
        <p:grpSp>
          <p:nvGrpSpPr>
            <p:cNvPr id="20" name="グループ化 32">
              <a:extLst>
                <a:ext uri="{FF2B5EF4-FFF2-40B4-BE49-F238E27FC236}">
                  <a16:creationId xmlns:a16="http://schemas.microsoft.com/office/drawing/2014/main" id="{2B27602B-752D-7C92-42DF-431EFEC3D595}"/>
                </a:ext>
              </a:extLst>
            </p:cNvPr>
            <p:cNvGrpSpPr>
              <a:grpSpLocks/>
            </p:cNvGrpSpPr>
            <p:nvPr/>
          </p:nvGrpSpPr>
          <p:grpSpPr bwMode="auto">
            <a:xfrm>
              <a:off x="2954788" y="4269963"/>
              <a:ext cx="476510" cy="354858"/>
              <a:chOff x="2988821" y="4550360"/>
              <a:chExt cx="527050" cy="401638"/>
            </a:xfrm>
          </p:grpSpPr>
          <p:pic>
            <p:nvPicPr>
              <p:cNvPr id="38" name="Picture 117" descr="「コベルコ 電解...」の画像検索結果">
                <a:extLst>
                  <a:ext uri="{FF2B5EF4-FFF2-40B4-BE49-F238E27FC236}">
                    <a16:creationId xmlns:a16="http://schemas.microsoft.com/office/drawing/2014/main" id="{10CDD578-D859-77EC-E6E4-4732760E422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8821" y="4550360"/>
                <a:ext cx="5270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30">
                <a:extLst>
                  <a:ext uri="{FF2B5EF4-FFF2-40B4-BE49-F238E27FC236}">
                    <a16:creationId xmlns:a16="http://schemas.microsoft.com/office/drawing/2014/main" id="{E916E500-2D90-8B79-2C6B-80026AD0648B}"/>
                  </a:ext>
                </a:extLst>
              </p:cNvPr>
              <p:cNvSpPr txBox="1">
                <a:spLocks noChangeArrowheads="1"/>
              </p:cNvSpPr>
              <p:nvPr/>
            </p:nvSpPr>
            <p:spPr bwMode="auto">
              <a:xfrm>
                <a:off x="3022242" y="4598102"/>
                <a:ext cx="429861" cy="119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水電解槽</a:t>
                </a:r>
              </a:p>
            </p:txBody>
          </p:sp>
        </p:grpSp>
        <p:cxnSp>
          <p:nvCxnSpPr>
            <p:cNvPr id="21" name="図形 363">
              <a:extLst>
                <a:ext uri="{FF2B5EF4-FFF2-40B4-BE49-F238E27FC236}">
                  <a16:creationId xmlns:a16="http://schemas.microsoft.com/office/drawing/2014/main" id="{5AD77A42-D3A1-F51B-258B-F05F70C35F4A}"/>
                </a:ext>
              </a:extLst>
            </p:cNvPr>
            <p:cNvCxnSpPr/>
            <p:nvPr/>
          </p:nvCxnSpPr>
          <p:spPr bwMode="auto">
            <a:xfrm rot="16200000" flipV="1">
              <a:off x="2796911" y="4081940"/>
              <a:ext cx="216208" cy="216208"/>
            </a:xfrm>
            <a:prstGeom prst="bentConnector3">
              <a:avLst>
                <a:gd name="adj1" fmla="val 96705"/>
              </a:avLst>
            </a:prstGeom>
            <a:ln w="31750">
              <a:solidFill>
                <a:srgbClr val="008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586FC4AF-5F6F-D01A-6813-77357421F250}"/>
                </a:ext>
              </a:extLst>
            </p:cNvPr>
            <p:cNvCxnSpPr/>
            <p:nvPr/>
          </p:nvCxnSpPr>
          <p:spPr bwMode="auto">
            <a:xfrm flipH="1" flipV="1">
              <a:off x="2761026" y="4013287"/>
              <a:ext cx="421971" cy="0"/>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0651C030-78ED-9BCA-9D5F-650FA32E7B8B}"/>
                </a:ext>
              </a:extLst>
            </p:cNvPr>
            <p:cNvCxnSpPr/>
            <p:nvPr/>
          </p:nvCxnSpPr>
          <p:spPr bwMode="auto">
            <a:xfrm flipH="1">
              <a:off x="3350923" y="3448040"/>
              <a:ext cx="554015" cy="0"/>
            </a:xfrm>
            <a:prstGeom prst="straightConnector1">
              <a:avLst/>
            </a:prstGeom>
            <a:ln w="31750">
              <a:solidFill>
                <a:srgbClr val="008000"/>
              </a:solidFill>
              <a:headEnd type="none" w="sm" len="lg"/>
              <a:tailEnd type="triangle" w="med" len="lg"/>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FEC8570C-5105-3DB9-216C-5167AFD45F4D}"/>
                </a:ext>
              </a:extLst>
            </p:cNvPr>
            <p:cNvCxnSpPr>
              <a:cxnSpLocks/>
            </p:cNvCxnSpPr>
            <p:nvPr/>
          </p:nvCxnSpPr>
          <p:spPr bwMode="auto">
            <a:xfrm flipH="1">
              <a:off x="3345182" y="3633183"/>
              <a:ext cx="671709" cy="0"/>
            </a:xfrm>
            <a:prstGeom prst="straightConnector1">
              <a:avLst/>
            </a:prstGeom>
            <a:ln w="31750">
              <a:solidFill>
                <a:srgbClr val="008000"/>
              </a:solidFill>
              <a:headEnd type="none" w="sm" len="lg"/>
              <a:tailEnd type="triangle" w="med"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E79CB099-00CB-622C-A396-AB2D12EA2A1A}"/>
                </a:ext>
              </a:extLst>
            </p:cNvPr>
            <p:cNvCxnSpPr/>
            <p:nvPr/>
          </p:nvCxnSpPr>
          <p:spPr bwMode="auto">
            <a:xfrm flipH="1" flipV="1">
              <a:off x="2761026" y="3762222"/>
              <a:ext cx="421971" cy="0"/>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CEB9ADB3-0DDA-48AD-476A-6D3A48BCA527}"/>
                </a:ext>
              </a:extLst>
            </p:cNvPr>
            <p:cNvCxnSpPr/>
            <p:nvPr/>
          </p:nvCxnSpPr>
          <p:spPr bwMode="auto">
            <a:xfrm>
              <a:off x="3019375" y="4519626"/>
              <a:ext cx="0" cy="190753"/>
            </a:xfrm>
            <a:prstGeom prst="straightConnector1">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CA2719B6-5E78-C7FE-602E-9EB7326460DD}"/>
                </a:ext>
              </a:extLst>
            </p:cNvPr>
            <p:cNvCxnSpPr/>
            <p:nvPr/>
          </p:nvCxnSpPr>
          <p:spPr bwMode="auto">
            <a:xfrm flipH="1" flipV="1">
              <a:off x="2581618" y="4069391"/>
              <a:ext cx="0" cy="286130"/>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図形 363">
              <a:extLst>
                <a:ext uri="{FF2B5EF4-FFF2-40B4-BE49-F238E27FC236}">
                  <a16:creationId xmlns:a16="http://schemas.microsoft.com/office/drawing/2014/main" id="{B2868BD7-70B3-2475-D180-21193E5BA536}"/>
                </a:ext>
              </a:extLst>
            </p:cNvPr>
            <p:cNvCxnSpPr/>
            <p:nvPr/>
          </p:nvCxnSpPr>
          <p:spPr bwMode="auto">
            <a:xfrm rot="16200000" flipV="1">
              <a:off x="2705002" y="4004759"/>
              <a:ext cx="858391" cy="749212"/>
            </a:xfrm>
            <a:prstGeom prst="bentConnector3">
              <a:avLst>
                <a:gd name="adj1" fmla="val 100123"/>
              </a:avLst>
            </a:prstGeom>
            <a:ln w="31750">
              <a:solidFill>
                <a:srgbClr val="008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 Box 30">
              <a:extLst>
                <a:ext uri="{FF2B5EF4-FFF2-40B4-BE49-F238E27FC236}">
                  <a16:creationId xmlns:a16="http://schemas.microsoft.com/office/drawing/2014/main" id="{69D62760-759A-FE6D-A2B7-9B629E3303D7}"/>
                </a:ext>
              </a:extLst>
            </p:cNvPr>
            <p:cNvSpPr txBox="1">
              <a:spLocks noChangeArrowheads="1"/>
            </p:cNvSpPr>
            <p:nvPr/>
          </p:nvSpPr>
          <p:spPr bwMode="auto">
            <a:xfrm>
              <a:off x="3353795" y="4965652"/>
              <a:ext cx="261220" cy="1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800" dirty="0">
                  <a:latin typeface="ＭＳ ゴシック" panose="020B0609070205080204" pitchFamily="49" charset="-128"/>
                  <a:ea typeface="ＭＳ ゴシック" panose="020B0609070205080204" pitchFamily="49" charset="-128"/>
                </a:rPr>
                <a:t>V2H</a:t>
              </a:r>
              <a:endParaRPr lang="ja-JP" altLang="en-US" sz="800" dirty="0">
                <a:latin typeface="ＭＳ ゴシック" panose="020B0609070205080204" pitchFamily="49" charset="-128"/>
                <a:ea typeface="ＭＳ ゴシック" panose="020B0609070205080204" pitchFamily="49" charset="-128"/>
              </a:endParaRPr>
            </a:p>
          </p:txBody>
        </p:sp>
        <p:cxnSp>
          <p:nvCxnSpPr>
            <p:cNvPr id="34" name="カギ線コネクタ 334">
              <a:extLst>
                <a:ext uri="{FF2B5EF4-FFF2-40B4-BE49-F238E27FC236}">
                  <a16:creationId xmlns:a16="http://schemas.microsoft.com/office/drawing/2014/main" id="{32EC986A-E529-8784-DA7F-E0CC4CE7C8AE}"/>
                </a:ext>
              </a:extLst>
            </p:cNvPr>
            <p:cNvCxnSpPr/>
            <p:nvPr/>
          </p:nvCxnSpPr>
          <p:spPr bwMode="auto">
            <a:xfrm rot="16200000" flipV="1">
              <a:off x="3076309" y="4316866"/>
              <a:ext cx="636780" cy="130610"/>
            </a:xfrm>
            <a:prstGeom prst="bentConnector3">
              <a:avLst>
                <a:gd name="adj1" fmla="val 99688"/>
              </a:avLst>
            </a:prstGeom>
            <a:ln w="38100" cmpd="dbl">
              <a:solidFill>
                <a:srgbClr val="0000FF"/>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A6F5C80-A2DA-33DA-D1A2-DBABF26C11A2}"/>
                </a:ext>
              </a:extLst>
            </p:cNvPr>
            <p:cNvCxnSpPr/>
            <p:nvPr/>
          </p:nvCxnSpPr>
          <p:spPr bwMode="auto">
            <a:xfrm flipH="1">
              <a:off x="3284901" y="4443885"/>
              <a:ext cx="390395" cy="0"/>
            </a:xfrm>
            <a:prstGeom prst="line">
              <a:avLst/>
            </a:prstGeom>
            <a:ln w="31750">
              <a:solidFill>
                <a:srgbClr val="00B0F0"/>
              </a:solidFill>
              <a:tailEnd type="triangle" w="med" len="lg"/>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FAE3006E-CE3B-AA4C-920F-8FEAA1FA5067}"/>
                </a:ext>
              </a:extLst>
            </p:cNvPr>
            <p:cNvPicPr>
              <a:picLocks noChangeAspect="1"/>
            </p:cNvPicPr>
            <p:nvPr/>
          </p:nvPicPr>
          <p:blipFill>
            <a:blip r:embed="rId13"/>
            <a:stretch>
              <a:fillRect/>
            </a:stretch>
          </p:blipFill>
          <p:spPr>
            <a:xfrm>
              <a:off x="2402562" y="4305464"/>
              <a:ext cx="510142" cy="266638"/>
            </a:xfrm>
            <a:prstGeom prst="rect">
              <a:avLst/>
            </a:prstGeom>
          </p:spPr>
        </p:pic>
        <p:sp>
          <p:nvSpPr>
            <p:cNvPr id="37" name="正方形/長方形 36">
              <a:extLst>
                <a:ext uri="{FF2B5EF4-FFF2-40B4-BE49-F238E27FC236}">
                  <a16:creationId xmlns:a16="http://schemas.microsoft.com/office/drawing/2014/main" id="{27447069-DED0-82E6-B55E-3C3B07F8B261}"/>
                </a:ext>
              </a:extLst>
            </p:cNvPr>
            <p:cNvSpPr/>
            <p:nvPr/>
          </p:nvSpPr>
          <p:spPr>
            <a:xfrm rot="10800000" flipV="1">
              <a:off x="2622727" y="4195717"/>
              <a:ext cx="311614" cy="154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800" dirty="0">
                  <a:solidFill>
                    <a:schemeClr val="tx1"/>
                  </a:solidFill>
                  <a:latin typeface="ＭＳ ゴシック" panose="020B0609070205080204" pitchFamily="49" charset="-128"/>
                  <a:ea typeface="ＭＳ ゴシック" panose="020B0609070205080204" pitchFamily="49" charset="-128"/>
                </a:rPr>
                <a:t>SOFC</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grpSp>
      <p:grpSp>
        <p:nvGrpSpPr>
          <p:cNvPr id="130" name="グループ化 129">
            <a:extLst>
              <a:ext uri="{FF2B5EF4-FFF2-40B4-BE49-F238E27FC236}">
                <a16:creationId xmlns:a16="http://schemas.microsoft.com/office/drawing/2014/main" id="{17E083A0-4EAA-3DEF-3DB6-0A1FCDD2F655}"/>
              </a:ext>
            </a:extLst>
          </p:cNvPr>
          <p:cNvGrpSpPr/>
          <p:nvPr/>
        </p:nvGrpSpPr>
        <p:grpSpPr>
          <a:xfrm>
            <a:off x="5551724" y="3442374"/>
            <a:ext cx="3484772" cy="2950834"/>
            <a:chOff x="5076056" y="3507975"/>
            <a:chExt cx="3484772" cy="2950834"/>
          </a:xfrm>
        </p:grpSpPr>
        <p:grpSp>
          <p:nvGrpSpPr>
            <p:cNvPr id="70" name="グループ化 69">
              <a:extLst>
                <a:ext uri="{FF2B5EF4-FFF2-40B4-BE49-F238E27FC236}">
                  <a16:creationId xmlns:a16="http://schemas.microsoft.com/office/drawing/2014/main" id="{A66C6F71-A247-7608-B55D-974C0F6396A8}"/>
                </a:ext>
              </a:extLst>
            </p:cNvPr>
            <p:cNvGrpSpPr/>
            <p:nvPr/>
          </p:nvGrpSpPr>
          <p:grpSpPr>
            <a:xfrm>
              <a:off x="5254099" y="3638610"/>
              <a:ext cx="1328261" cy="1297157"/>
              <a:chOff x="4411628" y="2940569"/>
              <a:chExt cx="1328261" cy="1297157"/>
            </a:xfrm>
          </p:grpSpPr>
          <p:pic>
            <p:nvPicPr>
              <p:cNvPr id="71" name="Picture 119" descr="「家 イラスト」の画像検索結果">
                <a:extLst>
                  <a:ext uri="{FF2B5EF4-FFF2-40B4-BE49-F238E27FC236}">
                    <a16:creationId xmlns:a16="http://schemas.microsoft.com/office/drawing/2014/main" id="{C07BDBD2-6969-C35C-C4BE-89806EAC48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91370" y="3015601"/>
                <a:ext cx="911715" cy="82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30">
                <a:extLst>
                  <a:ext uri="{FF2B5EF4-FFF2-40B4-BE49-F238E27FC236}">
                    <a16:creationId xmlns:a16="http://schemas.microsoft.com/office/drawing/2014/main" id="{8F644FD5-3DB7-0741-B4C8-A2610AF1A744}"/>
                  </a:ext>
                </a:extLst>
              </p:cNvPr>
              <p:cNvSpPr txBox="1">
                <a:spLocks noChangeArrowheads="1"/>
              </p:cNvSpPr>
              <p:nvPr/>
            </p:nvSpPr>
            <p:spPr bwMode="auto">
              <a:xfrm>
                <a:off x="5197877" y="3838274"/>
                <a:ext cx="3044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800" dirty="0">
                    <a:latin typeface="ＭＳ ゴシック" panose="020B0609070205080204" pitchFamily="49" charset="-128"/>
                    <a:ea typeface="ＭＳ ゴシック" panose="020B0609070205080204" pitchFamily="49" charset="-128"/>
                  </a:rPr>
                  <a:t>V2H</a:t>
                </a:r>
                <a:endParaRPr lang="ja-JP" altLang="en-US" sz="800" dirty="0">
                  <a:latin typeface="ＭＳ ゴシック" panose="020B0609070205080204" pitchFamily="49" charset="-128"/>
                  <a:ea typeface="ＭＳ ゴシック" panose="020B0609070205080204" pitchFamily="49" charset="-128"/>
                </a:endParaRPr>
              </a:p>
            </p:txBody>
          </p:sp>
          <p:grpSp>
            <p:nvGrpSpPr>
              <p:cNvPr id="73" name="グループ化 191">
                <a:extLst>
                  <a:ext uri="{FF2B5EF4-FFF2-40B4-BE49-F238E27FC236}">
                    <a16:creationId xmlns:a16="http://schemas.microsoft.com/office/drawing/2014/main" id="{D05E346B-387C-B3BC-4ECB-450BA4310992}"/>
                  </a:ext>
                </a:extLst>
              </p:cNvPr>
              <p:cNvGrpSpPr>
                <a:grpSpLocks/>
              </p:cNvGrpSpPr>
              <p:nvPr/>
            </p:nvGrpSpPr>
            <p:grpSpPr bwMode="auto">
              <a:xfrm>
                <a:off x="4411628" y="3166002"/>
                <a:ext cx="379744" cy="423412"/>
                <a:chOff x="4355976" y="1988840"/>
                <a:chExt cx="360363" cy="411162"/>
              </a:xfrm>
            </p:grpSpPr>
            <p:pic>
              <p:nvPicPr>
                <p:cNvPr id="84" name="Picture 70" descr="「蓄電池 イラス...」の画像検索結果">
                  <a:extLst>
                    <a:ext uri="{FF2B5EF4-FFF2-40B4-BE49-F238E27FC236}">
                      <a16:creationId xmlns:a16="http://schemas.microsoft.com/office/drawing/2014/main" id="{A0C3BEE5-4FF6-261D-BBD1-590FFFF11EC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30">
                  <a:extLst>
                    <a:ext uri="{FF2B5EF4-FFF2-40B4-BE49-F238E27FC236}">
                      <a16:creationId xmlns:a16="http://schemas.microsoft.com/office/drawing/2014/main" id="{00ECF064-6863-F005-CEA9-660981219565}"/>
                    </a:ext>
                  </a:extLst>
                </p:cNvPr>
                <p:cNvSpPr txBox="1">
                  <a:spLocks noChangeArrowheads="1"/>
                </p:cNvSpPr>
                <p:nvPr/>
              </p:nvSpPr>
              <p:spPr bwMode="auto">
                <a:xfrm>
                  <a:off x="4463500" y="1999569"/>
                  <a:ext cx="116828" cy="3048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蓄電池</a:t>
                  </a:r>
                </a:p>
              </p:txBody>
            </p:sp>
          </p:grpSp>
          <p:pic>
            <p:nvPicPr>
              <p:cNvPr id="74" name="Picture 32" descr="荏原バラード株式会社製">
                <a:extLst>
                  <a:ext uri="{FF2B5EF4-FFF2-40B4-BE49-F238E27FC236}">
                    <a16:creationId xmlns:a16="http://schemas.microsoft.com/office/drawing/2014/main" id="{7D437C9B-F50D-82A1-3F6F-0A76D81A76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1628" y="3610665"/>
                <a:ext cx="304463" cy="39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30">
                <a:extLst>
                  <a:ext uri="{FF2B5EF4-FFF2-40B4-BE49-F238E27FC236}">
                    <a16:creationId xmlns:a16="http://schemas.microsoft.com/office/drawing/2014/main" id="{EB2D64A9-DC9F-9AC5-4067-FAC327316F83}"/>
                  </a:ext>
                </a:extLst>
              </p:cNvPr>
              <p:cNvSpPr txBox="1">
                <a:spLocks noChangeArrowheads="1"/>
              </p:cNvSpPr>
              <p:nvPr/>
            </p:nvSpPr>
            <p:spPr bwMode="auto">
              <a:xfrm>
                <a:off x="4488871" y="3731639"/>
                <a:ext cx="205184"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800" dirty="0">
                    <a:latin typeface="ＭＳ ゴシック" panose="020B0609070205080204" pitchFamily="49" charset="-128"/>
                    <a:ea typeface="ＭＳ ゴシック" panose="020B0609070205080204" pitchFamily="49" charset="-128"/>
                  </a:rPr>
                  <a:t>PEFC</a:t>
                </a:r>
                <a:endParaRPr lang="ja-JP" altLang="en-US" sz="800" dirty="0">
                  <a:latin typeface="ＭＳ ゴシック" panose="020B0609070205080204" pitchFamily="49" charset="-128"/>
                  <a:ea typeface="ＭＳ ゴシック" panose="020B0609070205080204" pitchFamily="49" charset="-128"/>
                </a:endParaRPr>
              </a:p>
            </p:txBody>
          </p:sp>
          <p:sp>
            <p:nvSpPr>
              <p:cNvPr id="76" name="正方形/長方形 75">
                <a:extLst>
                  <a:ext uri="{FF2B5EF4-FFF2-40B4-BE49-F238E27FC236}">
                    <a16:creationId xmlns:a16="http://schemas.microsoft.com/office/drawing/2014/main" id="{3718DC4A-BEB6-4B1F-2A52-6899332ADB67}"/>
                  </a:ext>
                </a:extLst>
              </p:cNvPr>
              <p:cNvSpPr/>
              <p:nvPr/>
            </p:nvSpPr>
            <p:spPr>
              <a:xfrm>
                <a:off x="4411628" y="3015601"/>
                <a:ext cx="1328261" cy="120974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78">
                  <a:latin typeface="ＭＳ ゴシック" panose="020B0609070205080204" pitchFamily="49" charset="-128"/>
                  <a:ea typeface="ＭＳ ゴシック" panose="020B0609070205080204" pitchFamily="49" charset="-128"/>
                </a:endParaRPr>
              </a:p>
            </p:txBody>
          </p:sp>
          <p:grpSp>
            <p:nvGrpSpPr>
              <p:cNvPr id="77" name="グループ化 22">
                <a:extLst>
                  <a:ext uri="{FF2B5EF4-FFF2-40B4-BE49-F238E27FC236}">
                    <a16:creationId xmlns:a16="http://schemas.microsoft.com/office/drawing/2014/main" id="{D70E0FBC-26F8-8356-C722-A8ECEFE628BC}"/>
                  </a:ext>
                </a:extLst>
              </p:cNvPr>
              <p:cNvGrpSpPr>
                <a:grpSpLocks/>
              </p:cNvGrpSpPr>
              <p:nvPr/>
            </p:nvGrpSpPr>
            <p:grpSpPr bwMode="auto">
              <a:xfrm>
                <a:off x="5095830" y="3978490"/>
                <a:ext cx="505761" cy="259236"/>
                <a:chOff x="5580112" y="3573015"/>
                <a:chExt cx="985754" cy="494168"/>
              </a:xfrm>
            </p:grpSpPr>
            <p:pic>
              <p:nvPicPr>
                <p:cNvPr id="82" name="Picture 2" descr="「車 イラスト 無...」の画像検索結果">
                  <a:extLst>
                    <a:ext uri="{FF2B5EF4-FFF2-40B4-BE49-F238E27FC236}">
                      <a16:creationId xmlns:a16="http://schemas.microsoft.com/office/drawing/2014/main" id="{4CB6D9EC-2A66-DAEB-233E-A99C254E0D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3573015"/>
                  <a:ext cx="755329" cy="360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39">
                  <a:extLst>
                    <a:ext uri="{FF2B5EF4-FFF2-40B4-BE49-F238E27FC236}">
                      <a16:creationId xmlns:a16="http://schemas.microsoft.com/office/drawing/2014/main" id="{9E69A937-6538-E33B-167F-7FB2548EE46D}"/>
                    </a:ext>
                  </a:extLst>
                </p:cNvPr>
                <p:cNvSpPr txBox="1">
                  <a:spLocks noChangeArrowheads="1"/>
                </p:cNvSpPr>
                <p:nvPr/>
              </p:nvSpPr>
              <p:spPr bwMode="auto">
                <a:xfrm>
                  <a:off x="5965993" y="3832503"/>
                  <a:ext cx="599873" cy="2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800" dirty="0">
                      <a:latin typeface="ＭＳ ゴシック" panose="020B0609070205080204" pitchFamily="49" charset="-128"/>
                      <a:ea typeface="ＭＳ ゴシック" panose="020B0609070205080204" pitchFamily="49" charset="-128"/>
                    </a:rPr>
                    <a:t>FC-PHV</a:t>
                  </a:r>
                </a:p>
              </p:txBody>
            </p:sp>
          </p:grpSp>
          <p:cxnSp>
            <p:nvCxnSpPr>
              <p:cNvPr id="78" name="直線矢印コネクタ 77">
                <a:extLst>
                  <a:ext uri="{FF2B5EF4-FFF2-40B4-BE49-F238E27FC236}">
                    <a16:creationId xmlns:a16="http://schemas.microsoft.com/office/drawing/2014/main" id="{9C28F07C-D41B-C4CE-AC7A-B4122B90CF7A}"/>
                  </a:ext>
                </a:extLst>
              </p:cNvPr>
              <p:cNvCxnSpPr/>
              <p:nvPr/>
            </p:nvCxnSpPr>
            <p:spPr>
              <a:xfrm>
                <a:off x="5453828" y="3798666"/>
                <a:ext cx="0" cy="222331"/>
              </a:xfrm>
              <a:prstGeom prst="straightConnector1">
                <a:avLst/>
              </a:prstGeom>
              <a:ln w="31750">
                <a:solidFill>
                  <a:srgbClr val="008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622ED0B5-E98D-1C51-E849-5D5C978AA904}"/>
                  </a:ext>
                </a:extLst>
              </p:cNvPr>
              <p:cNvCxnSpPr/>
              <p:nvPr/>
            </p:nvCxnSpPr>
            <p:spPr>
              <a:xfrm>
                <a:off x="4716090" y="3535465"/>
                <a:ext cx="142195" cy="140591"/>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B47CE93A-ABF1-C086-A5D0-9989EE7C1791}"/>
                  </a:ext>
                </a:extLst>
              </p:cNvPr>
              <p:cNvCxnSpPr/>
              <p:nvPr/>
            </p:nvCxnSpPr>
            <p:spPr>
              <a:xfrm flipH="1">
                <a:off x="4563858" y="3530561"/>
                <a:ext cx="0" cy="153670"/>
              </a:xfrm>
              <a:prstGeom prst="straightConnector1">
                <a:avLst/>
              </a:prstGeom>
              <a:ln w="31750">
                <a:solidFill>
                  <a:srgbClr val="008000"/>
                </a:solidFill>
                <a:headEnd type="triangle"/>
                <a:tailEnd type="none" w="med" len="med"/>
              </a:ln>
            </p:spPr>
            <p:style>
              <a:lnRef idx="1">
                <a:schemeClr val="accent1"/>
              </a:lnRef>
              <a:fillRef idx="0">
                <a:schemeClr val="accent1"/>
              </a:fillRef>
              <a:effectRef idx="0">
                <a:schemeClr val="accent1"/>
              </a:effectRef>
              <a:fontRef idx="minor">
                <a:schemeClr val="tx1"/>
              </a:fontRef>
            </p:style>
          </p:cxnSp>
          <p:sp>
            <p:nvSpPr>
              <p:cNvPr id="81" name="テキスト ボックス 8">
                <a:extLst>
                  <a:ext uri="{FF2B5EF4-FFF2-40B4-BE49-F238E27FC236}">
                    <a16:creationId xmlns:a16="http://schemas.microsoft.com/office/drawing/2014/main" id="{22B7D47F-A78E-5D2D-A916-AFA8E22C00F9}"/>
                  </a:ext>
                </a:extLst>
              </p:cNvPr>
              <p:cNvSpPr txBox="1">
                <a:spLocks noChangeArrowheads="1"/>
              </p:cNvSpPr>
              <p:nvPr/>
            </p:nvSpPr>
            <p:spPr bwMode="auto">
              <a:xfrm>
                <a:off x="4513676" y="2940569"/>
                <a:ext cx="1102424" cy="123111"/>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二次ｴﾈﾙｷﾞｰ複線化住宅</a:t>
                </a:r>
              </a:p>
            </p:txBody>
          </p:sp>
        </p:grpSp>
        <p:grpSp>
          <p:nvGrpSpPr>
            <p:cNvPr id="86" name="グループ化 85">
              <a:extLst>
                <a:ext uri="{FF2B5EF4-FFF2-40B4-BE49-F238E27FC236}">
                  <a16:creationId xmlns:a16="http://schemas.microsoft.com/office/drawing/2014/main" id="{F625DA57-2ED2-9F94-883E-BCF7750220AA}"/>
                </a:ext>
              </a:extLst>
            </p:cNvPr>
            <p:cNvGrpSpPr/>
            <p:nvPr/>
          </p:nvGrpSpPr>
          <p:grpSpPr>
            <a:xfrm>
              <a:off x="6683836" y="3645024"/>
              <a:ext cx="1400124" cy="1296522"/>
              <a:chOff x="6715176" y="2937888"/>
              <a:chExt cx="1400124" cy="1296522"/>
            </a:xfrm>
          </p:grpSpPr>
          <p:pic>
            <p:nvPicPr>
              <p:cNvPr id="87" name="Picture 272" descr="「家 イラスト 無...」の画像検索結果">
                <a:extLst>
                  <a:ext uri="{FF2B5EF4-FFF2-40B4-BE49-F238E27FC236}">
                    <a16:creationId xmlns:a16="http://schemas.microsoft.com/office/drawing/2014/main" id="{41F8F2EC-D0D4-01D4-CBBA-4107B7CD485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49376" y="3066280"/>
                <a:ext cx="938482" cy="80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 name="グループ化 191">
                <a:extLst>
                  <a:ext uri="{FF2B5EF4-FFF2-40B4-BE49-F238E27FC236}">
                    <a16:creationId xmlns:a16="http://schemas.microsoft.com/office/drawing/2014/main" id="{B6537ECC-9CCB-3018-E40C-B8AE245EA298}"/>
                  </a:ext>
                </a:extLst>
              </p:cNvPr>
              <p:cNvGrpSpPr>
                <a:grpSpLocks/>
              </p:cNvGrpSpPr>
              <p:nvPr/>
            </p:nvGrpSpPr>
            <p:grpSpPr bwMode="auto">
              <a:xfrm>
                <a:off x="6715176" y="3164368"/>
                <a:ext cx="379741" cy="423411"/>
                <a:chOff x="4355976" y="1988840"/>
                <a:chExt cx="360363" cy="411162"/>
              </a:xfrm>
            </p:grpSpPr>
            <p:pic>
              <p:nvPicPr>
                <p:cNvPr id="104" name="Picture 70" descr="「蓄電池 イラス...」の画像検索結果">
                  <a:extLst>
                    <a:ext uri="{FF2B5EF4-FFF2-40B4-BE49-F238E27FC236}">
                      <a16:creationId xmlns:a16="http://schemas.microsoft.com/office/drawing/2014/main" id="{2DA18043-C67F-EB14-ECC8-2FF84117F10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Text Box 30">
                  <a:extLst>
                    <a:ext uri="{FF2B5EF4-FFF2-40B4-BE49-F238E27FC236}">
                      <a16:creationId xmlns:a16="http://schemas.microsoft.com/office/drawing/2014/main" id="{86054F48-0F41-A161-F3B1-EEA3FB716AD1}"/>
                    </a:ext>
                  </a:extLst>
                </p:cNvPr>
                <p:cNvSpPr txBox="1">
                  <a:spLocks noChangeArrowheads="1"/>
                </p:cNvSpPr>
                <p:nvPr/>
              </p:nvSpPr>
              <p:spPr bwMode="auto">
                <a:xfrm>
                  <a:off x="4439172" y="1998299"/>
                  <a:ext cx="116829" cy="2977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蓄電池</a:t>
                  </a:r>
                </a:p>
              </p:txBody>
            </p:sp>
          </p:grpSp>
          <p:pic>
            <p:nvPicPr>
              <p:cNvPr id="89" name="Picture 32" descr="荏原バラード株式会社製">
                <a:extLst>
                  <a:ext uri="{FF2B5EF4-FFF2-40B4-BE49-F238E27FC236}">
                    <a16:creationId xmlns:a16="http://schemas.microsoft.com/office/drawing/2014/main" id="{0C89FBC6-8772-AFBF-B4A0-46D672D512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15176" y="3609031"/>
                <a:ext cx="304463" cy="39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 Box 30">
                <a:extLst>
                  <a:ext uri="{FF2B5EF4-FFF2-40B4-BE49-F238E27FC236}">
                    <a16:creationId xmlns:a16="http://schemas.microsoft.com/office/drawing/2014/main" id="{CBED9346-A5F6-7CC8-9161-C09DA7793D14}"/>
                  </a:ext>
                </a:extLst>
              </p:cNvPr>
              <p:cNvSpPr txBox="1">
                <a:spLocks noChangeArrowheads="1"/>
              </p:cNvSpPr>
              <p:nvPr/>
            </p:nvSpPr>
            <p:spPr bwMode="auto">
              <a:xfrm>
                <a:off x="6768160" y="3762280"/>
                <a:ext cx="205184"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800" dirty="0">
                    <a:latin typeface="ＭＳ ゴシック" panose="020B0609070205080204" pitchFamily="49" charset="-128"/>
                    <a:ea typeface="ＭＳ ゴシック" panose="020B0609070205080204" pitchFamily="49" charset="-128"/>
                  </a:rPr>
                  <a:t>PEFC</a:t>
                </a:r>
                <a:endParaRPr lang="ja-JP" altLang="en-US" sz="800" dirty="0">
                  <a:latin typeface="ＭＳ ゴシック" panose="020B0609070205080204" pitchFamily="49" charset="-128"/>
                  <a:ea typeface="ＭＳ ゴシック" panose="020B0609070205080204" pitchFamily="49" charset="-128"/>
                </a:endParaRPr>
              </a:p>
            </p:txBody>
          </p:sp>
          <p:sp>
            <p:nvSpPr>
              <p:cNvPr id="91" name="正方形/長方形 90">
                <a:extLst>
                  <a:ext uri="{FF2B5EF4-FFF2-40B4-BE49-F238E27FC236}">
                    <a16:creationId xmlns:a16="http://schemas.microsoft.com/office/drawing/2014/main" id="{0E93FBEC-DA20-72AB-B53A-24A5FDC53C6F}"/>
                  </a:ext>
                </a:extLst>
              </p:cNvPr>
              <p:cNvSpPr/>
              <p:nvPr/>
            </p:nvSpPr>
            <p:spPr>
              <a:xfrm>
                <a:off x="6715176" y="3013966"/>
                <a:ext cx="1400124" cy="120974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78">
                  <a:latin typeface="ＭＳ ゴシック" panose="020B0609070205080204" pitchFamily="49" charset="-128"/>
                  <a:ea typeface="ＭＳ ゴシック" panose="020B0609070205080204" pitchFamily="49" charset="-128"/>
                </a:endParaRPr>
              </a:p>
            </p:txBody>
          </p:sp>
          <p:cxnSp>
            <p:nvCxnSpPr>
              <p:cNvPr id="92" name="直線矢印コネクタ 91">
                <a:extLst>
                  <a:ext uri="{FF2B5EF4-FFF2-40B4-BE49-F238E27FC236}">
                    <a16:creationId xmlns:a16="http://schemas.microsoft.com/office/drawing/2014/main" id="{CF744AC6-2F8E-88DD-9567-019FEC010B99}"/>
                  </a:ext>
                </a:extLst>
              </p:cNvPr>
              <p:cNvCxnSpPr/>
              <p:nvPr/>
            </p:nvCxnSpPr>
            <p:spPr>
              <a:xfrm>
                <a:off x="7019638" y="3533830"/>
                <a:ext cx="142194" cy="140591"/>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E22BE0B6-6340-0858-5492-28AECFD1D317}"/>
                  </a:ext>
                </a:extLst>
              </p:cNvPr>
              <p:cNvCxnSpPr/>
              <p:nvPr/>
            </p:nvCxnSpPr>
            <p:spPr>
              <a:xfrm flipH="1">
                <a:off x="6867405" y="3528925"/>
                <a:ext cx="0" cy="153670"/>
              </a:xfrm>
              <a:prstGeom prst="straightConnector1">
                <a:avLst/>
              </a:prstGeom>
              <a:ln w="31750">
                <a:solidFill>
                  <a:srgbClr val="008000"/>
                </a:solidFill>
                <a:headEnd type="triangle"/>
                <a:tailEnd type="none" w="med" len="med"/>
              </a:ln>
            </p:spPr>
            <p:style>
              <a:lnRef idx="1">
                <a:schemeClr val="accent1"/>
              </a:lnRef>
              <a:fillRef idx="0">
                <a:schemeClr val="accent1"/>
              </a:fillRef>
              <a:effectRef idx="0">
                <a:schemeClr val="accent1"/>
              </a:effectRef>
              <a:fontRef idx="minor">
                <a:schemeClr val="tx1"/>
              </a:fontRef>
            </p:style>
          </p:cxnSp>
          <p:grpSp>
            <p:nvGrpSpPr>
              <p:cNvPr id="94" name="グループ化 301">
                <a:extLst>
                  <a:ext uri="{FF2B5EF4-FFF2-40B4-BE49-F238E27FC236}">
                    <a16:creationId xmlns:a16="http://schemas.microsoft.com/office/drawing/2014/main" id="{C1B392D6-F2ED-E2E7-98B6-C2B68A70B2DA}"/>
                  </a:ext>
                </a:extLst>
              </p:cNvPr>
              <p:cNvGrpSpPr>
                <a:grpSpLocks/>
              </p:cNvGrpSpPr>
              <p:nvPr/>
            </p:nvGrpSpPr>
            <p:grpSpPr bwMode="auto">
              <a:xfrm>
                <a:off x="7603469" y="3955604"/>
                <a:ext cx="419891" cy="278806"/>
                <a:chOff x="3083417" y="5877272"/>
                <a:chExt cx="660789" cy="426740"/>
              </a:xfrm>
            </p:grpSpPr>
            <p:pic>
              <p:nvPicPr>
                <p:cNvPr id="102" name="Picture 7" descr="「自動車 イラス...」の画像検索結果">
                  <a:extLst>
                    <a:ext uri="{FF2B5EF4-FFF2-40B4-BE49-F238E27FC236}">
                      <a16:creationId xmlns:a16="http://schemas.microsoft.com/office/drawing/2014/main" id="{437264AD-7566-2C4B-FA71-4247E1298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 Box 39">
                  <a:extLst>
                    <a:ext uri="{FF2B5EF4-FFF2-40B4-BE49-F238E27FC236}">
                      <a16:creationId xmlns:a16="http://schemas.microsoft.com/office/drawing/2014/main" id="{60C5061C-5DC6-B0F8-B3FE-894BE98F1F3E}"/>
                    </a:ext>
                  </a:extLst>
                </p:cNvPr>
                <p:cNvSpPr txBox="1">
                  <a:spLocks noChangeArrowheads="1"/>
                </p:cNvSpPr>
                <p:nvPr/>
              </p:nvSpPr>
              <p:spPr bwMode="auto">
                <a:xfrm>
                  <a:off x="3083417" y="6115579"/>
                  <a:ext cx="660789" cy="188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800" dirty="0">
                      <a:latin typeface="ＭＳ ゴシック" panose="020B0609070205080204" pitchFamily="49" charset="-128"/>
                      <a:ea typeface="ＭＳ ゴシック" panose="020B0609070205080204" pitchFamily="49" charset="-128"/>
                    </a:rPr>
                    <a:t>EV</a:t>
                  </a:r>
                  <a:r>
                    <a:rPr lang="ja-JP" altLang="en-US" sz="800" dirty="0">
                      <a:latin typeface="ＭＳ ゴシック" panose="020B0609070205080204" pitchFamily="49" charset="-128"/>
                      <a:ea typeface="ＭＳ ゴシック" panose="020B0609070205080204" pitchFamily="49" charset="-128"/>
                    </a:rPr>
                    <a:t>･</a:t>
                  </a:r>
                  <a:r>
                    <a:rPr lang="en-US" altLang="ja-JP" sz="800" dirty="0">
                      <a:latin typeface="ＭＳ ゴシック" panose="020B0609070205080204" pitchFamily="49" charset="-128"/>
                      <a:ea typeface="ＭＳ ゴシック" panose="020B0609070205080204" pitchFamily="49" charset="-128"/>
                    </a:rPr>
                    <a:t>PHV</a:t>
                  </a:r>
                </a:p>
              </p:txBody>
            </p:sp>
          </p:grpSp>
          <p:pic>
            <p:nvPicPr>
              <p:cNvPr id="95" name="Picture 66" descr="「EV 車載充電器 ...」の画像検索結果">
                <a:extLst>
                  <a:ext uri="{FF2B5EF4-FFF2-40B4-BE49-F238E27FC236}">
                    <a16:creationId xmlns:a16="http://schemas.microsoft.com/office/drawing/2014/main" id="{584B9288-2522-8325-A10B-3818E75E69A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05224" y="3289876"/>
                <a:ext cx="215802" cy="53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6" name="直線矢印コネクタ 95">
                <a:extLst>
                  <a:ext uri="{FF2B5EF4-FFF2-40B4-BE49-F238E27FC236}">
                    <a16:creationId xmlns:a16="http://schemas.microsoft.com/office/drawing/2014/main" id="{EA27B99E-37FB-B892-D255-17C47C6E48D4}"/>
                  </a:ext>
                </a:extLst>
              </p:cNvPr>
              <p:cNvCxnSpPr/>
              <p:nvPr/>
            </p:nvCxnSpPr>
            <p:spPr>
              <a:xfrm>
                <a:off x="7869513" y="3758452"/>
                <a:ext cx="0" cy="252000"/>
              </a:xfrm>
              <a:prstGeom prst="straightConnector1">
                <a:avLst/>
              </a:prstGeom>
              <a:ln w="31750">
                <a:solidFill>
                  <a:srgbClr val="008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97" name="Text Box 30">
                <a:extLst>
                  <a:ext uri="{FF2B5EF4-FFF2-40B4-BE49-F238E27FC236}">
                    <a16:creationId xmlns:a16="http://schemas.microsoft.com/office/drawing/2014/main" id="{A412A8FE-8BAC-48CA-A930-8A072E641190}"/>
                  </a:ext>
                </a:extLst>
              </p:cNvPr>
              <p:cNvSpPr txBox="1">
                <a:spLocks noChangeArrowheads="1"/>
              </p:cNvSpPr>
              <p:nvPr/>
            </p:nvSpPr>
            <p:spPr bwMode="auto">
              <a:xfrm>
                <a:off x="7590512" y="3826457"/>
                <a:ext cx="3044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800" dirty="0">
                    <a:latin typeface="ＭＳ ゴシック" panose="020B0609070205080204" pitchFamily="49" charset="-128"/>
                    <a:ea typeface="ＭＳ ゴシック" panose="020B0609070205080204" pitchFamily="49" charset="-128"/>
                  </a:rPr>
                  <a:t>V2H</a:t>
                </a:r>
                <a:endParaRPr lang="ja-JP" altLang="en-US" sz="800" dirty="0">
                  <a:latin typeface="ＭＳ ゴシック" panose="020B0609070205080204" pitchFamily="49" charset="-128"/>
                  <a:ea typeface="ＭＳ ゴシック" panose="020B0609070205080204" pitchFamily="49" charset="-128"/>
                </a:endParaRPr>
              </a:p>
            </p:txBody>
          </p:sp>
          <p:sp>
            <p:nvSpPr>
              <p:cNvPr id="98" name="Text Box 30">
                <a:extLst>
                  <a:ext uri="{FF2B5EF4-FFF2-40B4-BE49-F238E27FC236}">
                    <a16:creationId xmlns:a16="http://schemas.microsoft.com/office/drawing/2014/main" id="{A4D29907-4EE0-A3D9-DFDD-2054C3318B10}"/>
                  </a:ext>
                </a:extLst>
              </p:cNvPr>
              <p:cNvSpPr txBox="1">
                <a:spLocks noChangeArrowheads="1"/>
              </p:cNvSpPr>
              <p:nvPr/>
            </p:nvSpPr>
            <p:spPr bwMode="auto">
              <a:xfrm>
                <a:off x="7519100" y="3394499"/>
                <a:ext cx="302791" cy="246221"/>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充電</a:t>
                </a:r>
                <a:endParaRPr lang="en-US" altLang="ja-JP" sz="8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ｽﾀﾝﾄﾞ</a:t>
                </a:r>
              </a:p>
            </p:txBody>
          </p:sp>
          <p:sp>
            <p:nvSpPr>
              <p:cNvPr id="99" name="テキスト ボックス 8">
                <a:extLst>
                  <a:ext uri="{FF2B5EF4-FFF2-40B4-BE49-F238E27FC236}">
                    <a16:creationId xmlns:a16="http://schemas.microsoft.com/office/drawing/2014/main" id="{63478962-BEAD-A321-7674-510F1BA6F74A}"/>
                  </a:ext>
                </a:extLst>
              </p:cNvPr>
              <p:cNvSpPr txBox="1">
                <a:spLocks noChangeArrowheads="1"/>
              </p:cNvSpPr>
              <p:nvPr/>
            </p:nvSpPr>
            <p:spPr bwMode="auto">
              <a:xfrm>
                <a:off x="6828095" y="2937888"/>
                <a:ext cx="1102424" cy="123111"/>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二次ｴﾈﾙｷﾞｰ複線化住宅</a:t>
                </a:r>
              </a:p>
            </p:txBody>
          </p:sp>
          <p:cxnSp>
            <p:nvCxnSpPr>
              <p:cNvPr id="100" name="直線矢印コネクタ 99">
                <a:extLst>
                  <a:ext uri="{FF2B5EF4-FFF2-40B4-BE49-F238E27FC236}">
                    <a16:creationId xmlns:a16="http://schemas.microsoft.com/office/drawing/2014/main" id="{138EB5A8-8F6C-4893-1E02-2965DC79F4E9}"/>
                  </a:ext>
                </a:extLst>
              </p:cNvPr>
              <p:cNvCxnSpPr/>
              <p:nvPr/>
            </p:nvCxnSpPr>
            <p:spPr>
              <a:xfrm flipH="1">
                <a:off x="6949376" y="3213412"/>
                <a:ext cx="302789" cy="148765"/>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01" name="Text Box 30">
                <a:extLst>
                  <a:ext uri="{FF2B5EF4-FFF2-40B4-BE49-F238E27FC236}">
                    <a16:creationId xmlns:a16="http://schemas.microsoft.com/office/drawing/2014/main" id="{D7EBB3AB-1C73-AC66-0F21-85BF2CE31C29}"/>
                  </a:ext>
                </a:extLst>
              </p:cNvPr>
              <p:cNvSpPr txBox="1">
                <a:spLocks noChangeArrowheads="1"/>
              </p:cNvSpPr>
              <p:nvPr/>
            </p:nvSpPr>
            <p:spPr bwMode="auto">
              <a:xfrm>
                <a:off x="7329118" y="3139846"/>
                <a:ext cx="190708"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800" dirty="0">
                    <a:latin typeface="ＭＳ ゴシック" panose="020B0609070205080204" pitchFamily="49" charset="-128"/>
                    <a:ea typeface="ＭＳ ゴシック" panose="020B0609070205080204" pitchFamily="49" charset="-128"/>
                  </a:rPr>
                  <a:t>PV</a:t>
                </a:r>
                <a:endParaRPr lang="ja-JP" altLang="en-US" sz="800">
                  <a:latin typeface="ＭＳ ゴシック" panose="020B0609070205080204" pitchFamily="49" charset="-128"/>
                  <a:ea typeface="ＭＳ ゴシック" panose="020B0609070205080204" pitchFamily="49" charset="-128"/>
                </a:endParaRPr>
              </a:p>
            </p:txBody>
          </p:sp>
        </p:grpSp>
        <p:grpSp>
          <p:nvGrpSpPr>
            <p:cNvPr id="106" name="グループ化 105">
              <a:extLst>
                <a:ext uri="{FF2B5EF4-FFF2-40B4-BE49-F238E27FC236}">
                  <a16:creationId xmlns:a16="http://schemas.microsoft.com/office/drawing/2014/main" id="{153FFE95-5813-F2F5-550E-DFC4EB76AE0A}"/>
                </a:ext>
              </a:extLst>
            </p:cNvPr>
            <p:cNvGrpSpPr/>
            <p:nvPr/>
          </p:nvGrpSpPr>
          <p:grpSpPr>
            <a:xfrm>
              <a:off x="5176452" y="5148364"/>
              <a:ext cx="2300827" cy="1262058"/>
              <a:chOff x="5134309" y="5129386"/>
              <a:chExt cx="2300827" cy="1262058"/>
            </a:xfrm>
          </p:grpSpPr>
          <p:grpSp>
            <p:nvGrpSpPr>
              <p:cNvPr id="107" name="グループ化 191">
                <a:extLst>
                  <a:ext uri="{FF2B5EF4-FFF2-40B4-BE49-F238E27FC236}">
                    <a16:creationId xmlns:a16="http://schemas.microsoft.com/office/drawing/2014/main" id="{BD7E910D-A316-C936-F225-EE8ABB877E51}"/>
                  </a:ext>
                </a:extLst>
              </p:cNvPr>
              <p:cNvGrpSpPr>
                <a:grpSpLocks/>
              </p:cNvGrpSpPr>
              <p:nvPr/>
            </p:nvGrpSpPr>
            <p:grpSpPr bwMode="auto">
              <a:xfrm>
                <a:off x="5134309" y="5332100"/>
                <a:ext cx="379744" cy="423411"/>
                <a:chOff x="4355976" y="1988840"/>
                <a:chExt cx="360363" cy="411162"/>
              </a:xfrm>
            </p:grpSpPr>
            <p:pic>
              <p:nvPicPr>
                <p:cNvPr id="124" name="Picture 70" descr="「蓄電池 イラス...」の画像検索結果">
                  <a:extLst>
                    <a:ext uri="{FF2B5EF4-FFF2-40B4-BE49-F238E27FC236}">
                      <a16:creationId xmlns:a16="http://schemas.microsoft.com/office/drawing/2014/main" id="{47D02666-C1B2-6F7C-F0CA-B3CF2A472CF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55976" y="1988840"/>
                  <a:ext cx="36036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Text Box 30">
                  <a:extLst>
                    <a:ext uri="{FF2B5EF4-FFF2-40B4-BE49-F238E27FC236}">
                      <a16:creationId xmlns:a16="http://schemas.microsoft.com/office/drawing/2014/main" id="{58E72EE6-020D-1EE6-F9AD-532DE07B41F8}"/>
                    </a:ext>
                  </a:extLst>
                </p:cNvPr>
                <p:cNvSpPr txBox="1">
                  <a:spLocks noChangeArrowheads="1"/>
                </p:cNvSpPr>
                <p:nvPr/>
              </p:nvSpPr>
              <p:spPr bwMode="auto">
                <a:xfrm>
                  <a:off x="4448260" y="2005410"/>
                  <a:ext cx="116828" cy="3319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latin typeface="ＭＳ ゴシック" panose="020B0609070205080204" pitchFamily="49" charset="-128"/>
                      <a:ea typeface="ＭＳ ゴシック" panose="020B0609070205080204" pitchFamily="49" charset="-128"/>
                    </a:rPr>
                    <a:t>蓄電池</a:t>
                  </a:r>
                </a:p>
              </p:txBody>
            </p:sp>
          </p:grpSp>
          <p:pic>
            <p:nvPicPr>
              <p:cNvPr id="108" name="Picture 32" descr="荏原バラード株式会社製">
                <a:extLst>
                  <a:ext uri="{FF2B5EF4-FFF2-40B4-BE49-F238E27FC236}">
                    <a16:creationId xmlns:a16="http://schemas.microsoft.com/office/drawing/2014/main" id="{86D46E0D-97A5-8B4E-D4FD-62F9E6D34F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4309" y="5776763"/>
                <a:ext cx="304463" cy="39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 name="Text Box 30">
                <a:extLst>
                  <a:ext uri="{FF2B5EF4-FFF2-40B4-BE49-F238E27FC236}">
                    <a16:creationId xmlns:a16="http://schemas.microsoft.com/office/drawing/2014/main" id="{CB342462-7E98-D74C-DD06-7E3850AE3E0E}"/>
                  </a:ext>
                </a:extLst>
              </p:cNvPr>
              <p:cNvSpPr txBox="1">
                <a:spLocks noChangeArrowheads="1"/>
              </p:cNvSpPr>
              <p:nvPr/>
            </p:nvSpPr>
            <p:spPr bwMode="auto">
              <a:xfrm>
                <a:off x="5225575" y="5890211"/>
                <a:ext cx="205184"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800" dirty="0">
                    <a:latin typeface="ＭＳ ゴシック" panose="020B0609070205080204" pitchFamily="49" charset="-128"/>
                    <a:ea typeface="ＭＳ ゴシック" panose="020B0609070205080204" pitchFamily="49" charset="-128"/>
                  </a:rPr>
                  <a:t>PEFC</a:t>
                </a:r>
                <a:endParaRPr lang="ja-JP" altLang="en-US" sz="800" dirty="0">
                  <a:latin typeface="ＭＳ ゴシック" panose="020B0609070205080204" pitchFamily="49" charset="-128"/>
                  <a:ea typeface="ＭＳ ゴシック" panose="020B0609070205080204" pitchFamily="49" charset="-128"/>
                </a:endParaRPr>
              </a:p>
            </p:txBody>
          </p:sp>
          <p:sp>
            <p:nvSpPr>
              <p:cNvPr id="110" name="正方形/長方形 109">
                <a:extLst>
                  <a:ext uri="{FF2B5EF4-FFF2-40B4-BE49-F238E27FC236}">
                    <a16:creationId xmlns:a16="http://schemas.microsoft.com/office/drawing/2014/main" id="{49D66264-33A5-0AB3-9DAB-F68FB6ADD99E}"/>
                  </a:ext>
                </a:extLst>
              </p:cNvPr>
              <p:cNvSpPr/>
              <p:nvPr/>
            </p:nvSpPr>
            <p:spPr>
              <a:xfrm>
                <a:off x="5134309" y="5181699"/>
                <a:ext cx="2246670" cy="120974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378">
                  <a:latin typeface="ＭＳ ゴシック" panose="020B0609070205080204" pitchFamily="49" charset="-128"/>
                  <a:ea typeface="ＭＳ ゴシック" panose="020B0609070205080204" pitchFamily="49" charset="-128"/>
                </a:endParaRPr>
              </a:p>
            </p:txBody>
          </p:sp>
          <p:pic>
            <p:nvPicPr>
              <p:cNvPr id="111" name="Picture 66" descr="「EV 車載充電器 ...」の画像検索結果">
                <a:extLst>
                  <a:ext uri="{FF2B5EF4-FFF2-40B4-BE49-F238E27FC236}">
                    <a16:creationId xmlns:a16="http://schemas.microsoft.com/office/drawing/2014/main" id="{D45F3B96-F2EA-DA2E-50F5-B2CAB693A28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35065" y="5366430"/>
                <a:ext cx="215802" cy="53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Text Box 30">
                <a:extLst>
                  <a:ext uri="{FF2B5EF4-FFF2-40B4-BE49-F238E27FC236}">
                    <a16:creationId xmlns:a16="http://schemas.microsoft.com/office/drawing/2014/main" id="{B910D938-5B08-F58E-EB7E-C6D32B91FBC2}"/>
                  </a:ext>
                </a:extLst>
              </p:cNvPr>
              <p:cNvSpPr txBox="1">
                <a:spLocks noChangeArrowheads="1"/>
              </p:cNvSpPr>
              <p:nvPr/>
            </p:nvSpPr>
            <p:spPr bwMode="auto">
              <a:xfrm>
                <a:off x="6994544" y="5430186"/>
                <a:ext cx="302791" cy="246221"/>
              </a:xfrm>
              <a:prstGeom prst="rect">
                <a:avLst/>
              </a:prstGeom>
              <a:solidFill>
                <a:schemeClr val="bg1">
                  <a:alpha val="6901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a:latin typeface="ＭＳ ゴシック" panose="020B0609070205080204" pitchFamily="49" charset="-128"/>
                    <a:ea typeface="ＭＳ ゴシック" panose="020B0609070205080204" pitchFamily="49" charset="-128"/>
                  </a:rPr>
                  <a:t>充電</a:t>
                </a:r>
                <a:endParaRPr lang="en-US" altLang="ja-JP" sz="800" dirty="0">
                  <a:latin typeface="ＭＳ ゴシック" panose="020B0609070205080204" pitchFamily="49" charset="-128"/>
                  <a:ea typeface="ＭＳ ゴシック" panose="020B0609070205080204" pitchFamily="49" charset="-128"/>
                </a:endParaRPr>
              </a:p>
              <a:p>
                <a:pPr algn="ctr" eaLnBrk="1" hangingPunct="1">
                  <a:lnSpc>
                    <a:spcPct val="100000"/>
                  </a:lnSpc>
                  <a:spcBef>
                    <a:spcPct val="0"/>
                  </a:spcBef>
                  <a:buFontTx/>
                  <a:buNone/>
                </a:pPr>
                <a:r>
                  <a:rPr lang="ja-JP" altLang="en-US" sz="800">
                    <a:latin typeface="ＭＳ ゴシック" panose="020B0609070205080204" pitchFamily="49" charset="-128"/>
                    <a:ea typeface="ＭＳ ゴシック" panose="020B0609070205080204" pitchFamily="49" charset="-128"/>
                  </a:rPr>
                  <a:t>ｽﾀﾝﾄﾞ</a:t>
                </a:r>
              </a:p>
            </p:txBody>
          </p:sp>
          <p:sp>
            <p:nvSpPr>
              <p:cNvPr id="113" name="テキスト ボックス 8">
                <a:extLst>
                  <a:ext uri="{FF2B5EF4-FFF2-40B4-BE49-F238E27FC236}">
                    <a16:creationId xmlns:a16="http://schemas.microsoft.com/office/drawing/2014/main" id="{1D855B33-BDC2-690D-91D8-C082579D9260}"/>
                  </a:ext>
                </a:extLst>
              </p:cNvPr>
              <p:cNvSpPr txBox="1">
                <a:spLocks noChangeArrowheads="1"/>
              </p:cNvSpPr>
              <p:nvPr/>
            </p:nvSpPr>
            <p:spPr bwMode="auto">
              <a:xfrm>
                <a:off x="5216280" y="5129386"/>
                <a:ext cx="1102424" cy="123111"/>
              </a:xfrm>
              <a:prstGeom prst="rect">
                <a:avLst/>
              </a:prstGeom>
              <a:solidFill>
                <a:schemeClr val="bg1"/>
              </a:solidFill>
              <a:ln w="9525">
                <a:solidFill>
                  <a:schemeClr val="tx1"/>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a:latin typeface="ＭＳ ゴシック" panose="020B0609070205080204" pitchFamily="49" charset="-128"/>
                    <a:ea typeface="ＭＳ ゴシック" panose="020B0609070205080204" pitchFamily="49" charset="-128"/>
                  </a:rPr>
                  <a:t>二次ｴﾈﾙｷﾞｰ複線化店舗</a:t>
                </a:r>
              </a:p>
            </p:txBody>
          </p:sp>
          <p:pic>
            <p:nvPicPr>
              <p:cNvPr id="114" name="図 12">
                <a:extLst>
                  <a:ext uri="{FF2B5EF4-FFF2-40B4-BE49-F238E27FC236}">
                    <a16:creationId xmlns:a16="http://schemas.microsoft.com/office/drawing/2014/main" id="{AD283647-A175-A91F-ADF1-599AEB62D4DA}"/>
                  </a:ext>
                </a:extLst>
              </p:cNvPr>
              <p:cNvPicPr>
                <a:picLocks noChangeAspect="1"/>
              </p:cNvPicPr>
              <p:nvPr/>
            </p:nvPicPr>
            <p:blipFill>
              <a:blip r:embed="rId18" cstate="print">
                <a:extLst>
                  <a:ext uri="{28A0092B-C50C-407E-A947-70E740481C1C}">
                    <a14:useLocalDpi xmlns:a14="http://schemas.microsoft.com/office/drawing/2010/main" val="0"/>
                  </a:ext>
                </a:extLst>
              </a:blip>
              <a:srcRect l="3342" t="13571" r="4141" b="12230"/>
              <a:stretch>
                <a:fillRect/>
              </a:stretch>
            </p:blipFill>
            <p:spPr bwMode="auto">
              <a:xfrm>
                <a:off x="5380221" y="5281421"/>
                <a:ext cx="1875292" cy="92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5" name="グループ化 301">
                <a:extLst>
                  <a:ext uri="{FF2B5EF4-FFF2-40B4-BE49-F238E27FC236}">
                    <a16:creationId xmlns:a16="http://schemas.microsoft.com/office/drawing/2014/main" id="{7BDFB929-3146-9CB4-0759-494959E5911F}"/>
                  </a:ext>
                </a:extLst>
              </p:cNvPr>
              <p:cNvGrpSpPr>
                <a:grpSpLocks/>
              </p:cNvGrpSpPr>
              <p:nvPr/>
            </p:nvGrpSpPr>
            <p:grpSpPr bwMode="auto">
              <a:xfrm>
                <a:off x="7015245" y="6085745"/>
                <a:ext cx="419891" cy="302677"/>
                <a:chOff x="3068607" y="5877272"/>
                <a:chExt cx="660789" cy="460363"/>
              </a:xfrm>
            </p:grpSpPr>
            <p:pic>
              <p:nvPicPr>
                <p:cNvPr id="122" name="Picture 7" descr="「自動車 イラス...」の画像検索結果">
                  <a:extLst>
                    <a:ext uri="{FF2B5EF4-FFF2-40B4-BE49-F238E27FC236}">
                      <a16:creationId xmlns:a16="http://schemas.microsoft.com/office/drawing/2014/main" id="{DD0F5520-6A68-6FF5-F76C-754A74100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2441" y="5877272"/>
                  <a:ext cx="54345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Text Box 39">
                  <a:extLst>
                    <a:ext uri="{FF2B5EF4-FFF2-40B4-BE49-F238E27FC236}">
                      <a16:creationId xmlns:a16="http://schemas.microsoft.com/office/drawing/2014/main" id="{C31DBB4C-4E09-A6C5-82E9-A20FCE75EB79}"/>
                    </a:ext>
                  </a:extLst>
                </p:cNvPr>
                <p:cNvSpPr txBox="1">
                  <a:spLocks noChangeArrowheads="1"/>
                </p:cNvSpPr>
                <p:nvPr/>
              </p:nvSpPr>
              <p:spPr bwMode="auto">
                <a:xfrm>
                  <a:off x="3068607" y="6150386"/>
                  <a:ext cx="660789" cy="18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ja-JP" sz="800" dirty="0">
                      <a:latin typeface="ＭＳ ゴシック" panose="020B0609070205080204" pitchFamily="49" charset="-128"/>
                      <a:ea typeface="ＭＳ ゴシック" panose="020B0609070205080204" pitchFamily="49" charset="-128"/>
                    </a:rPr>
                    <a:t>EV</a:t>
                  </a:r>
                  <a:r>
                    <a:rPr lang="ja-JP" altLang="en-US" sz="800" dirty="0">
                      <a:latin typeface="ＭＳ ゴシック" panose="020B0609070205080204" pitchFamily="49" charset="-128"/>
                      <a:ea typeface="ＭＳ ゴシック" panose="020B0609070205080204" pitchFamily="49" charset="-128"/>
                    </a:rPr>
                    <a:t>･</a:t>
                  </a:r>
                  <a:r>
                    <a:rPr lang="en-US" altLang="ja-JP" sz="800" dirty="0">
                      <a:latin typeface="ＭＳ ゴシック" panose="020B0609070205080204" pitchFamily="49" charset="-128"/>
                      <a:ea typeface="ＭＳ ゴシック" panose="020B0609070205080204" pitchFamily="49" charset="-128"/>
                    </a:rPr>
                    <a:t>PHV</a:t>
                  </a:r>
                </a:p>
              </p:txBody>
            </p:sp>
          </p:grpSp>
          <p:cxnSp>
            <p:nvCxnSpPr>
              <p:cNvPr id="116" name="直線矢印コネクタ 115">
                <a:extLst>
                  <a:ext uri="{FF2B5EF4-FFF2-40B4-BE49-F238E27FC236}">
                    <a16:creationId xmlns:a16="http://schemas.microsoft.com/office/drawing/2014/main" id="{B2C2D4C4-7B90-19C0-667C-238318A15F40}"/>
                  </a:ext>
                </a:extLst>
              </p:cNvPr>
              <p:cNvCxnSpPr/>
              <p:nvPr/>
            </p:nvCxnSpPr>
            <p:spPr>
              <a:xfrm>
                <a:off x="7295662" y="5842154"/>
                <a:ext cx="0" cy="297532"/>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EC1D8B9B-230B-E4F2-741B-AB0AEA1EFC29}"/>
                  </a:ext>
                </a:extLst>
              </p:cNvPr>
              <p:cNvCxnSpPr/>
              <p:nvPr/>
            </p:nvCxnSpPr>
            <p:spPr>
              <a:xfrm flipV="1">
                <a:off x="5366838" y="5641075"/>
                <a:ext cx="0" cy="248488"/>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EA95FED4-B8FC-F065-2E16-532A802D4602}"/>
                  </a:ext>
                </a:extLst>
              </p:cNvPr>
              <p:cNvCxnSpPr/>
              <p:nvPr/>
            </p:nvCxnSpPr>
            <p:spPr>
              <a:xfrm flipH="1" flipV="1">
                <a:off x="5406987" y="5631267"/>
                <a:ext cx="455023" cy="0"/>
              </a:xfrm>
              <a:prstGeom prst="straightConnector1">
                <a:avLst/>
              </a:prstGeom>
              <a:ln w="31750">
                <a:solidFill>
                  <a:srgbClr val="008000"/>
                </a:solidFill>
                <a:headEnd type="triangle"/>
                <a:tailEnd type="none" w="med" len="med"/>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9FAAAA09-3B87-07EC-008B-5BC11CB72442}"/>
                  </a:ext>
                </a:extLst>
              </p:cNvPr>
              <p:cNvCxnSpPr/>
              <p:nvPr/>
            </p:nvCxnSpPr>
            <p:spPr>
              <a:xfrm flipH="1" flipV="1">
                <a:off x="5386913" y="5507022"/>
                <a:ext cx="530300" cy="0"/>
              </a:xfrm>
              <a:prstGeom prst="straightConnector1">
                <a:avLst/>
              </a:prstGeom>
              <a:ln w="31750">
                <a:solidFill>
                  <a:srgbClr val="008000"/>
                </a:solidFill>
                <a:headEnd type="none"/>
                <a:tailEnd type="triangle" w="med" len="med"/>
              </a:ln>
            </p:spPr>
            <p:style>
              <a:lnRef idx="1">
                <a:schemeClr val="accent1"/>
              </a:lnRef>
              <a:fillRef idx="0">
                <a:schemeClr val="accent1"/>
              </a:fillRef>
              <a:effectRef idx="0">
                <a:schemeClr val="accent1"/>
              </a:effectRef>
              <a:fontRef idx="minor">
                <a:schemeClr val="tx1"/>
              </a:fontRef>
            </p:style>
          </p:cxnSp>
          <p:pic>
            <p:nvPicPr>
              <p:cNvPr id="120" name="Picture 58" descr="クリックすると新しいウィンドウで開きます">
                <a:extLst>
                  <a:ext uri="{FF2B5EF4-FFF2-40B4-BE49-F238E27FC236}">
                    <a16:creationId xmlns:a16="http://schemas.microsoft.com/office/drawing/2014/main" id="{8AE36663-B2B7-4767-40D6-8890D826B24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25206" y="5353352"/>
                <a:ext cx="583832" cy="20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Text Box 30">
                <a:extLst>
                  <a:ext uri="{FF2B5EF4-FFF2-40B4-BE49-F238E27FC236}">
                    <a16:creationId xmlns:a16="http://schemas.microsoft.com/office/drawing/2014/main" id="{D2C632A7-6428-2984-D782-2D947A7CA008}"/>
                  </a:ext>
                </a:extLst>
              </p:cNvPr>
              <p:cNvSpPr txBox="1">
                <a:spLocks noChangeArrowheads="1"/>
              </p:cNvSpPr>
              <p:nvPr/>
            </p:nvSpPr>
            <p:spPr bwMode="auto">
              <a:xfrm>
                <a:off x="5994165" y="5420378"/>
                <a:ext cx="190708" cy="1231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ja-JP" sz="800" dirty="0">
                    <a:latin typeface="ＭＳ ゴシック" panose="020B0609070205080204" pitchFamily="49" charset="-128"/>
                    <a:ea typeface="ＭＳ ゴシック" panose="020B0609070205080204" pitchFamily="49" charset="-128"/>
                  </a:rPr>
                  <a:t>PV</a:t>
                </a:r>
                <a:endParaRPr lang="ja-JP" altLang="en-US" sz="800">
                  <a:latin typeface="ＭＳ ゴシック" panose="020B0609070205080204" pitchFamily="49" charset="-128"/>
                  <a:ea typeface="ＭＳ ゴシック" panose="020B0609070205080204" pitchFamily="49" charset="-128"/>
                </a:endParaRPr>
              </a:p>
            </p:txBody>
          </p:sp>
        </p:grpSp>
        <p:sp>
          <p:nvSpPr>
            <p:cNvPr id="129" name="正方形/長方形 128">
              <a:extLst>
                <a:ext uri="{FF2B5EF4-FFF2-40B4-BE49-F238E27FC236}">
                  <a16:creationId xmlns:a16="http://schemas.microsoft.com/office/drawing/2014/main" id="{9ADE778C-8C74-771C-7974-C09A3DC1A801}"/>
                </a:ext>
              </a:extLst>
            </p:cNvPr>
            <p:cNvSpPr/>
            <p:nvPr/>
          </p:nvSpPr>
          <p:spPr>
            <a:xfrm>
              <a:off x="5076056" y="3507975"/>
              <a:ext cx="3484772" cy="2950834"/>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130">
            <a:extLst>
              <a:ext uri="{FF2B5EF4-FFF2-40B4-BE49-F238E27FC236}">
                <a16:creationId xmlns:a16="http://schemas.microsoft.com/office/drawing/2014/main" id="{6337E893-767D-FB90-65ED-2363F5135333}"/>
              </a:ext>
            </a:extLst>
          </p:cNvPr>
          <p:cNvGrpSpPr/>
          <p:nvPr/>
        </p:nvGrpSpPr>
        <p:grpSpPr>
          <a:xfrm>
            <a:off x="3388349" y="4503487"/>
            <a:ext cx="2165942" cy="1085753"/>
            <a:chOff x="2915816" y="4298724"/>
            <a:chExt cx="2165942" cy="1085753"/>
          </a:xfrm>
        </p:grpSpPr>
        <p:grpSp>
          <p:nvGrpSpPr>
            <p:cNvPr id="54" name="グループ化 53">
              <a:extLst>
                <a:ext uri="{FF2B5EF4-FFF2-40B4-BE49-F238E27FC236}">
                  <a16:creationId xmlns:a16="http://schemas.microsoft.com/office/drawing/2014/main" id="{F42B875B-117E-0907-9EE7-EA6A4C62FF89}"/>
                </a:ext>
              </a:extLst>
            </p:cNvPr>
            <p:cNvGrpSpPr/>
            <p:nvPr/>
          </p:nvGrpSpPr>
          <p:grpSpPr>
            <a:xfrm>
              <a:off x="2915816" y="4380139"/>
              <a:ext cx="2165942" cy="936093"/>
              <a:chOff x="2915816" y="4380139"/>
              <a:chExt cx="2165942" cy="936093"/>
            </a:xfrm>
          </p:grpSpPr>
          <p:cxnSp>
            <p:nvCxnSpPr>
              <p:cNvPr id="26" name="直線矢印コネクタ 25">
                <a:extLst>
                  <a:ext uri="{FF2B5EF4-FFF2-40B4-BE49-F238E27FC236}">
                    <a16:creationId xmlns:a16="http://schemas.microsoft.com/office/drawing/2014/main" id="{AC0CFBA4-5396-4461-A368-DCA04E75EB9E}"/>
                  </a:ext>
                </a:extLst>
              </p:cNvPr>
              <p:cNvCxnSpPr/>
              <p:nvPr/>
            </p:nvCxnSpPr>
            <p:spPr bwMode="auto">
              <a:xfrm flipH="1">
                <a:off x="2915816" y="4999218"/>
                <a:ext cx="2160000" cy="0"/>
              </a:xfrm>
              <a:prstGeom prst="straightConnector1">
                <a:avLst/>
              </a:prstGeom>
              <a:ln w="44450">
                <a:solidFill>
                  <a:srgbClr val="00B0F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9799F8EB-E15E-4C30-869E-2B7C42730DBC}"/>
                  </a:ext>
                </a:extLst>
              </p:cNvPr>
              <p:cNvCxnSpPr/>
              <p:nvPr/>
            </p:nvCxnSpPr>
            <p:spPr bwMode="auto">
              <a:xfrm>
                <a:off x="2915816" y="5316232"/>
                <a:ext cx="2160000" cy="0"/>
              </a:xfrm>
              <a:prstGeom prst="straightConnector1">
                <a:avLst/>
              </a:prstGeom>
              <a:ln w="44450">
                <a:solidFill>
                  <a:srgbClr val="FFC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6FB402B-B99B-4CDE-A293-7DB53B78022E}"/>
                  </a:ext>
                </a:extLst>
              </p:cNvPr>
              <p:cNvCxnSpPr/>
              <p:nvPr/>
            </p:nvCxnSpPr>
            <p:spPr bwMode="auto">
              <a:xfrm>
                <a:off x="2915816" y="4670815"/>
                <a:ext cx="2160000" cy="0"/>
              </a:xfrm>
              <a:prstGeom prst="straightConnector1">
                <a:avLst/>
              </a:prstGeom>
              <a:ln w="44450" cmpd="dbl">
                <a:solidFill>
                  <a:srgbClr val="0000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193C2CC3-CF2C-40B2-A03E-A4D66CB6A1F6}"/>
                  </a:ext>
                </a:extLst>
              </p:cNvPr>
              <p:cNvCxnSpPr/>
              <p:nvPr/>
            </p:nvCxnSpPr>
            <p:spPr bwMode="auto">
              <a:xfrm>
                <a:off x="2921758" y="4380139"/>
                <a:ext cx="2160000" cy="0"/>
              </a:xfrm>
              <a:prstGeom prst="line">
                <a:avLst/>
              </a:prstGeom>
              <a:ln w="44450">
                <a:solidFill>
                  <a:srgbClr val="008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55" name="テキスト ボックス 10">
              <a:extLst>
                <a:ext uri="{FF2B5EF4-FFF2-40B4-BE49-F238E27FC236}">
                  <a16:creationId xmlns:a16="http://schemas.microsoft.com/office/drawing/2014/main" id="{45FCE932-72B1-8F8A-2D7D-C4C9AB5DB631}"/>
                </a:ext>
              </a:extLst>
            </p:cNvPr>
            <p:cNvSpPr txBox="1">
              <a:spLocks noChangeArrowheads="1"/>
            </p:cNvSpPr>
            <p:nvPr/>
          </p:nvSpPr>
          <p:spPr bwMode="auto">
            <a:xfrm>
              <a:off x="3204954" y="4612940"/>
              <a:ext cx="639043" cy="123111"/>
            </a:xfrm>
            <a:prstGeom prst="rect">
              <a:avLst/>
            </a:prstGeom>
            <a:solidFill>
              <a:schemeClr val="bg1"/>
            </a:solidFill>
            <a:ln w="9525">
              <a:solidFill>
                <a:srgbClr val="0000FF"/>
              </a:solid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solidFill>
                    <a:srgbClr val="0000FF"/>
                  </a:solidFill>
                  <a:latin typeface="ＭＳ ゴシック" panose="020B0609070205080204" pitchFamily="49" charset="-128"/>
                  <a:ea typeface="ＭＳ ゴシック" panose="020B0609070205080204" pitchFamily="49" charset="-128"/>
                </a:rPr>
                <a:t>水素（低圧）</a:t>
              </a:r>
            </a:p>
          </p:txBody>
        </p:sp>
        <p:sp>
          <p:nvSpPr>
            <p:cNvPr id="126" name="テキスト ボックス 9">
              <a:extLst>
                <a:ext uri="{FF2B5EF4-FFF2-40B4-BE49-F238E27FC236}">
                  <a16:creationId xmlns:a16="http://schemas.microsoft.com/office/drawing/2014/main" id="{32DD21F2-8BD9-04B6-7F40-CCC638AF5405}"/>
                </a:ext>
              </a:extLst>
            </p:cNvPr>
            <p:cNvSpPr txBox="1">
              <a:spLocks noChangeArrowheads="1"/>
            </p:cNvSpPr>
            <p:nvPr/>
          </p:nvSpPr>
          <p:spPr bwMode="auto">
            <a:xfrm>
              <a:off x="3204954" y="4298724"/>
              <a:ext cx="625656" cy="123111"/>
            </a:xfrm>
            <a:prstGeom prst="rect">
              <a:avLst/>
            </a:prstGeom>
            <a:solidFill>
              <a:schemeClr val="bg1"/>
            </a:solidFill>
            <a:ln w="9525">
              <a:solidFill>
                <a:srgbClr val="008000"/>
              </a:solid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solidFill>
                    <a:srgbClr val="008000"/>
                  </a:solidFill>
                  <a:latin typeface="ＭＳ ゴシック" panose="020B0609070205080204" pitchFamily="49" charset="-128"/>
                  <a:ea typeface="ＭＳ ゴシック" panose="020B0609070205080204" pitchFamily="49" charset="-128"/>
                </a:rPr>
                <a:t>電気（直流）</a:t>
              </a:r>
            </a:p>
          </p:txBody>
        </p:sp>
        <p:sp>
          <p:nvSpPr>
            <p:cNvPr id="127" name="テキスト ボックス 12">
              <a:extLst>
                <a:ext uri="{FF2B5EF4-FFF2-40B4-BE49-F238E27FC236}">
                  <a16:creationId xmlns:a16="http://schemas.microsoft.com/office/drawing/2014/main" id="{0FDF1D2B-7021-EE16-8E90-DC4EC7461082}"/>
                </a:ext>
              </a:extLst>
            </p:cNvPr>
            <p:cNvSpPr txBox="1">
              <a:spLocks noChangeArrowheads="1"/>
            </p:cNvSpPr>
            <p:nvPr/>
          </p:nvSpPr>
          <p:spPr bwMode="auto">
            <a:xfrm>
              <a:off x="3159952" y="5261366"/>
              <a:ext cx="240894" cy="123111"/>
            </a:xfrm>
            <a:prstGeom prst="rect">
              <a:avLst/>
            </a:prstGeom>
            <a:solidFill>
              <a:schemeClr val="bg1"/>
            </a:solidFill>
            <a:ln w="9525">
              <a:solidFill>
                <a:srgbClr val="FFC000"/>
              </a:solidFill>
              <a:miter lim="800000"/>
              <a:headEnd/>
              <a:tailEnd/>
            </a:ln>
          </p:spPr>
          <p:txBody>
            <a:bodyPr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solidFill>
                    <a:srgbClr val="FFC000"/>
                  </a:solidFill>
                  <a:latin typeface="ＭＳ ゴシック" panose="020B0609070205080204" pitchFamily="49" charset="-128"/>
                  <a:ea typeface="ＭＳ ゴシック" panose="020B0609070205080204" pitchFamily="49" charset="-128"/>
                </a:rPr>
                <a:t>給湯</a:t>
              </a:r>
            </a:p>
          </p:txBody>
        </p:sp>
        <p:sp>
          <p:nvSpPr>
            <p:cNvPr id="128" name="テキスト ボックス 11">
              <a:extLst>
                <a:ext uri="{FF2B5EF4-FFF2-40B4-BE49-F238E27FC236}">
                  <a16:creationId xmlns:a16="http://schemas.microsoft.com/office/drawing/2014/main" id="{9F839575-8E9D-91C4-7C0F-6DA6E8FA7C63}"/>
                </a:ext>
              </a:extLst>
            </p:cNvPr>
            <p:cNvSpPr txBox="1">
              <a:spLocks noChangeArrowheads="1"/>
            </p:cNvSpPr>
            <p:nvPr/>
          </p:nvSpPr>
          <p:spPr bwMode="auto">
            <a:xfrm>
              <a:off x="3197259" y="4934949"/>
              <a:ext cx="203587" cy="123111"/>
            </a:xfrm>
            <a:prstGeom prst="rect">
              <a:avLst/>
            </a:prstGeom>
            <a:solidFill>
              <a:schemeClr val="bg1"/>
            </a:solidFill>
            <a:ln w="9525">
              <a:solidFill>
                <a:srgbClr val="00B0F0"/>
              </a:solidFill>
              <a:miter lim="800000"/>
              <a:headEnd/>
              <a:tailEnd/>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800" dirty="0">
                  <a:solidFill>
                    <a:srgbClr val="00B0F0"/>
                  </a:solidFill>
                  <a:latin typeface="ＭＳ ゴシック" panose="020B0609070205080204" pitchFamily="49" charset="-128"/>
                  <a:ea typeface="ＭＳ ゴシック" panose="020B0609070205080204" pitchFamily="49" charset="-128"/>
                </a:rPr>
                <a:t>上水</a:t>
              </a:r>
            </a:p>
          </p:txBody>
        </p:sp>
      </p:grpSp>
      <p:sp>
        <p:nvSpPr>
          <p:cNvPr id="132" name="Text Box 30">
            <a:extLst>
              <a:ext uri="{FF2B5EF4-FFF2-40B4-BE49-F238E27FC236}">
                <a16:creationId xmlns:a16="http://schemas.microsoft.com/office/drawing/2014/main" id="{78F633A9-DD38-7D96-8FF9-626FB32E115A}"/>
              </a:ext>
            </a:extLst>
          </p:cNvPr>
          <p:cNvSpPr txBox="1">
            <a:spLocks noChangeArrowheads="1"/>
          </p:cNvSpPr>
          <p:nvPr/>
        </p:nvSpPr>
        <p:spPr bwMode="auto">
          <a:xfrm>
            <a:off x="5692606" y="3365430"/>
            <a:ext cx="1944216" cy="153888"/>
          </a:xfrm>
          <a:prstGeom prst="rect">
            <a:avLst/>
          </a:prstGeom>
          <a:solidFill>
            <a:schemeClr val="bg1"/>
          </a:solidFill>
          <a:ln w="19050">
            <a:solidFill>
              <a:srgbClr val="00B050"/>
            </a:solidFill>
          </a:ln>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000" dirty="0">
                <a:latin typeface="ＭＳ ゴシック" panose="020B0609070205080204" pitchFamily="49" charset="-128"/>
                <a:ea typeface="ＭＳ ゴシック" panose="020B0609070205080204" pitchFamily="49" charset="-128"/>
              </a:rPr>
              <a:t>再エネ発電・エネルギー消費地</a:t>
            </a:r>
          </a:p>
        </p:txBody>
      </p:sp>
      <p:pic>
        <p:nvPicPr>
          <p:cNvPr id="134" name="Picture 58" descr="クリックすると新しいウィンドウで開きます">
            <a:extLst>
              <a:ext uri="{FF2B5EF4-FFF2-40B4-BE49-F238E27FC236}">
                <a16:creationId xmlns:a16="http://schemas.microsoft.com/office/drawing/2014/main" id="{B12CC5D2-7F2F-3294-1F67-5B5772AA48B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51740" y="4215012"/>
            <a:ext cx="647634" cy="29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Text Box 30">
            <a:extLst>
              <a:ext uri="{FF2B5EF4-FFF2-40B4-BE49-F238E27FC236}">
                <a16:creationId xmlns:a16="http://schemas.microsoft.com/office/drawing/2014/main" id="{D53EBE95-56C1-4019-ADA7-0F3EED8C06D7}"/>
              </a:ext>
            </a:extLst>
          </p:cNvPr>
          <p:cNvSpPr txBox="1">
            <a:spLocks noChangeArrowheads="1"/>
          </p:cNvSpPr>
          <p:nvPr/>
        </p:nvSpPr>
        <p:spPr bwMode="auto">
          <a:xfrm>
            <a:off x="2999298" y="4312711"/>
            <a:ext cx="179369" cy="1079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700" dirty="0">
                <a:latin typeface="ＭＳ ゴシック" panose="020B0609070205080204" pitchFamily="49" charset="-128"/>
                <a:ea typeface="ＭＳ ゴシック" panose="020B0609070205080204" pitchFamily="49" charset="-128"/>
              </a:rPr>
              <a:t>PV</a:t>
            </a:r>
            <a:endParaRPr lang="ja-JP" altLang="en-US" sz="700" dirty="0">
              <a:latin typeface="ＭＳ ゴシック" panose="020B0609070205080204" pitchFamily="49" charset="-128"/>
              <a:ea typeface="ＭＳ ゴシック" panose="020B0609070205080204" pitchFamily="49" charset="-128"/>
            </a:endParaRPr>
          </a:p>
        </p:txBody>
      </p:sp>
      <p:cxnSp>
        <p:nvCxnSpPr>
          <p:cNvPr id="136" name="直線矢印コネクタ 135">
            <a:extLst>
              <a:ext uri="{FF2B5EF4-FFF2-40B4-BE49-F238E27FC236}">
                <a16:creationId xmlns:a16="http://schemas.microsoft.com/office/drawing/2014/main" id="{C933F417-22DD-18DD-4B50-5B4C9179511F}"/>
              </a:ext>
            </a:extLst>
          </p:cNvPr>
          <p:cNvCxnSpPr/>
          <p:nvPr/>
        </p:nvCxnSpPr>
        <p:spPr bwMode="auto">
          <a:xfrm flipH="1" flipV="1">
            <a:off x="1894469" y="4625704"/>
            <a:ext cx="1512000" cy="0"/>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7" name="直線矢印コネクタ 136">
            <a:extLst>
              <a:ext uri="{FF2B5EF4-FFF2-40B4-BE49-F238E27FC236}">
                <a16:creationId xmlns:a16="http://schemas.microsoft.com/office/drawing/2014/main" id="{40378CC0-0BF6-24AB-B3BB-9FEC73F0ABC2}"/>
              </a:ext>
            </a:extLst>
          </p:cNvPr>
          <p:cNvCxnSpPr/>
          <p:nvPr/>
        </p:nvCxnSpPr>
        <p:spPr bwMode="auto">
          <a:xfrm flipH="1" flipV="1">
            <a:off x="2054897" y="4663081"/>
            <a:ext cx="491826" cy="0"/>
          </a:xfrm>
          <a:prstGeom prst="straightConnector1">
            <a:avLst/>
          </a:prstGeom>
          <a:ln w="31750">
            <a:solidFill>
              <a:srgbClr val="00800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92F83288-5C40-D7A8-6BDF-AD9266B5419E}"/>
              </a:ext>
            </a:extLst>
          </p:cNvPr>
          <p:cNvCxnSpPr/>
          <p:nvPr/>
        </p:nvCxnSpPr>
        <p:spPr bwMode="auto">
          <a:xfrm>
            <a:off x="108599" y="3471448"/>
            <a:ext cx="2592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0" name="テキスト ボックス 8">
            <a:extLst>
              <a:ext uri="{FF2B5EF4-FFF2-40B4-BE49-F238E27FC236}">
                <a16:creationId xmlns:a16="http://schemas.microsoft.com/office/drawing/2014/main" id="{9275D211-5D73-0A86-C6C8-621238A821AB}"/>
              </a:ext>
            </a:extLst>
          </p:cNvPr>
          <p:cNvSpPr txBox="1">
            <a:spLocks noChangeArrowheads="1"/>
          </p:cNvSpPr>
          <p:nvPr/>
        </p:nvSpPr>
        <p:spPr bwMode="auto">
          <a:xfrm>
            <a:off x="354662" y="3390486"/>
            <a:ext cx="1438275" cy="161925"/>
          </a:xfrm>
          <a:prstGeom prst="rect">
            <a:avLst/>
          </a:prstGeom>
          <a:solidFill>
            <a:schemeClr val="bg1"/>
          </a:solidFill>
          <a:ln w="9525">
            <a:solidFill>
              <a:srgbClr val="FF0000"/>
            </a:solidFill>
            <a:miter lim="800000"/>
            <a:headEnd/>
            <a:tailEnd/>
          </a:ln>
        </p:spPr>
        <p:txBody>
          <a:bodyPr lIns="18000" tIns="0" rIns="0" bIns="0" anchor="ct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ja-JP" altLang="en-US" sz="1050" dirty="0">
                <a:solidFill>
                  <a:srgbClr val="FF0000"/>
                </a:solidFill>
                <a:latin typeface="ＭＳ ゴシック" panose="020B0609070205080204" pitchFamily="49" charset="-128"/>
                <a:ea typeface="ＭＳ ゴシック" panose="020B0609070205080204" pitchFamily="49" charset="-128"/>
              </a:rPr>
              <a:t>系統（交流送電網）</a:t>
            </a:r>
          </a:p>
        </p:txBody>
      </p:sp>
      <p:cxnSp>
        <p:nvCxnSpPr>
          <p:cNvPr id="141" name="直線コネクタ 140">
            <a:extLst>
              <a:ext uri="{FF2B5EF4-FFF2-40B4-BE49-F238E27FC236}">
                <a16:creationId xmlns:a16="http://schemas.microsoft.com/office/drawing/2014/main" id="{82221297-9F7D-938A-494D-285D2B9B5FD0}"/>
              </a:ext>
            </a:extLst>
          </p:cNvPr>
          <p:cNvCxnSpPr/>
          <p:nvPr/>
        </p:nvCxnSpPr>
        <p:spPr>
          <a:xfrm>
            <a:off x="267554" y="3501628"/>
            <a:ext cx="0" cy="1116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1C282EAE-FFA6-EAFE-F7AB-A8BE8231121C}"/>
              </a:ext>
            </a:extLst>
          </p:cNvPr>
          <p:cNvCxnSpPr>
            <a:cxnSpLocks/>
            <a:stCxn id="53" idx="1"/>
          </p:cNvCxnSpPr>
          <p:nvPr/>
        </p:nvCxnSpPr>
        <p:spPr>
          <a:xfrm flipH="1" flipV="1">
            <a:off x="267554" y="4625704"/>
            <a:ext cx="1148148" cy="3537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337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5E150C23-E2A0-FD6B-3F72-2F737D0D23B4}"/>
              </a:ext>
            </a:extLst>
          </p:cNvPr>
          <p:cNvSpPr>
            <a:spLocks noGrp="1"/>
          </p:cNvSpPr>
          <p:nvPr>
            <p:ph type="title"/>
          </p:nvPr>
        </p:nvSpPr>
        <p:spPr>
          <a:xfrm>
            <a:off x="0" y="115888"/>
            <a:ext cx="9144000" cy="504825"/>
          </a:xfrm>
        </p:spPr>
        <p:txBody>
          <a:bodyPr/>
          <a:lstStyle/>
          <a:p>
            <a:r>
              <a:rPr lang="ja-JP" altLang="en-US" dirty="0"/>
              <a:t>実活用フィールド付きプラットフォーム</a:t>
            </a:r>
          </a:p>
        </p:txBody>
      </p:sp>
      <p:grpSp>
        <p:nvGrpSpPr>
          <p:cNvPr id="2" name="グループ化 1">
            <a:extLst>
              <a:ext uri="{FF2B5EF4-FFF2-40B4-BE49-F238E27FC236}">
                <a16:creationId xmlns:a16="http://schemas.microsoft.com/office/drawing/2014/main" id="{A4E2D0CC-44EC-69E4-F75B-7602E6E1178E}"/>
              </a:ext>
            </a:extLst>
          </p:cNvPr>
          <p:cNvGrpSpPr/>
          <p:nvPr/>
        </p:nvGrpSpPr>
        <p:grpSpPr>
          <a:xfrm>
            <a:off x="35496" y="692696"/>
            <a:ext cx="5109124" cy="5760640"/>
            <a:chOff x="3790950" y="65089"/>
            <a:chExt cx="5353053" cy="6035677"/>
          </a:xfrm>
        </p:grpSpPr>
        <p:sp>
          <p:nvSpPr>
            <p:cNvPr id="3" name="正方形/長方形 2">
              <a:extLst>
                <a:ext uri="{FF2B5EF4-FFF2-40B4-BE49-F238E27FC236}">
                  <a16:creationId xmlns:a16="http://schemas.microsoft.com/office/drawing/2014/main" id="{139998B6-6D7A-D9B4-0312-AE417433EE1D}"/>
                </a:ext>
              </a:extLst>
            </p:cNvPr>
            <p:cNvSpPr/>
            <p:nvPr/>
          </p:nvSpPr>
          <p:spPr>
            <a:xfrm>
              <a:off x="4924425" y="4695828"/>
              <a:ext cx="4097338" cy="1397000"/>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srgbClr val="FF9999"/>
                </a:solidFill>
              </a:endParaRPr>
            </a:p>
          </p:txBody>
        </p:sp>
        <p:sp>
          <p:nvSpPr>
            <p:cNvPr id="5" name="正方形/長方形 4">
              <a:extLst>
                <a:ext uri="{FF2B5EF4-FFF2-40B4-BE49-F238E27FC236}">
                  <a16:creationId xmlns:a16="http://schemas.microsoft.com/office/drawing/2014/main" id="{F086A8C1-3FF3-D78A-57D9-C8C49BE50A2B}"/>
                </a:ext>
              </a:extLst>
            </p:cNvPr>
            <p:cNvSpPr/>
            <p:nvPr/>
          </p:nvSpPr>
          <p:spPr bwMode="auto">
            <a:xfrm>
              <a:off x="3790950" y="68264"/>
              <a:ext cx="1508125" cy="1508125"/>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6" name="正方形/長方形 5">
              <a:extLst>
                <a:ext uri="{FF2B5EF4-FFF2-40B4-BE49-F238E27FC236}">
                  <a16:creationId xmlns:a16="http://schemas.microsoft.com/office/drawing/2014/main" id="{40359622-8890-C969-73AF-8FFF36883D01}"/>
                </a:ext>
              </a:extLst>
            </p:cNvPr>
            <p:cNvSpPr/>
            <p:nvPr/>
          </p:nvSpPr>
          <p:spPr bwMode="auto">
            <a:xfrm>
              <a:off x="5299074" y="68264"/>
              <a:ext cx="1506538" cy="1508125"/>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7" name="正方形/長方形 6">
              <a:extLst>
                <a:ext uri="{FF2B5EF4-FFF2-40B4-BE49-F238E27FC236}">
                  <a16:creationId xmlns:a16="http://schemas.microsoft.com/office/drawing/2014/main" id="{D622F0B0-C396-BB8E-D8CB-F7D36C257C58}"/>
                </a:ext>
              </a:extLst>
            </p:cNvPr>
            <p:cNvSpPr/>
            <p:nvPr/>
          </p:nvSpPr>
          <p:spPr bwMode="auto">
            <a:xfrm>
              <a:off x="6805613" y="68264"/>
              <a:ext cx="1508125" cy="1508125"/>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8" name="正方形/長方形 7">
              <a:extLst>
                <a:ext uri="{FF2B5EF4-FFF2-40B4-BE49-F238E27FC236}">
                  <a16:creationId xmlns:a16="http://schemas.microsoft.com/office/drawing/2014/main" id="{60B8A046-E052-723C-C0E7-8E4D1B14EE8E}"/>
                </a:ext>
              </a:extLst>
            </p:cNvPr>
            <p:cNvSpPr/>
            <p:nvPr/>
          </p:nvSpPr>
          <p:spPr bwMode="auto">
            <a:xfrm>
              <a:off x="3794125" y="4584702"/>
              <a:ext cx="1506538" cy="1508125"/>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9" name="正方形/長方形 8">
              <a:extLst>
                <a:ext uri="{FF2B5EF4-FFF2-40B4-BE49-F238E27FC236}">
                  <a16:creationId xmlns:a16="http://schemas.microsoft.com/office/drawing/2014/main" id="{89116CD7-B3F0-D5CB-33BB-28568C528C04}"/>
                </a:ext>
              </a:extLst>
            </p:cNvPr>
            <p:cNvSpPr/>
            <p:nvPr/>
          </p:nvSpPr>
          <p:spPr bwMode="auto">
            <a:xfrm>
              <a:off x="5307013" y="4584702"/>
              <a:ext cx="1506537" cy="1508125"/>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0" name="正方形/長方形 9">
              <a:extLst>
                <a:ext uri="{FF2B5EF4-FFF2-40B4-BE49-F238E27FC236}">
                  <a16:creationId xmlns:a16="http://schemas.microsoft.com/office/drawing/2014/main" id="{95266B23-BD6C-9C97-002B-876735EE01A6}"/>
                </a:ext>
              </a:extLst>
            </p:cNvPr>
            <p:cNvSpPr/>
            <p:nvPr/>
          </p:nvSpPr>
          <p:spPr bwMode="auto">
            <a:xfrm>
              <a:off x="6818312" y="4594227"/>
              <a:ext cx="1506537" cy="1506539"/>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1" name="正方形/長方形 10">
              <a:extLst>
                <a:ext uri="{FF2B5EF4-FFF2-40B4-BE49-F238E27FC236}">
                  <a16:creationId xmlns:a16="http://schemas.microsoft.com/office/drawing/2014/main" id="{2642EFB7-B112-8D99-BC44-8A9209FA7B7A}"/>
                </a:ext>
              </a:extLst>
            </p:cNvPr>
            <p:cNvSpPr/>
            <p:nvPr/>
          </p:nvSpPr>
          <p:spPr bwMode="auto">
            <a:xfrm>
              <a:off x="8308975" y="65089"/>
              <a:ext cx="749300" cy="749300"/>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2" name="正方形/長方形 11">
              <a:extLst>
                <a:ext uri="{FF2B5EF4-FFF2-40B4-BE49-F238E27FC236}">
                  <a16:creationId xmlns:a16="http://schemas.microsoft.com/office/drawing/2014/main" id="{A3D38AEE-7C33-817D-5F37-7F074E057F63}"/>
                </a:ext>
              </a:extLst>
            </p:cNvPr>
            <p:cNvSpPr/>
            <p:nvPr/>
          </p:nvSpPr>
          <p:spPr bwMode="auto">
            <a:xfrm>
              <a:off x="8315325" y="820739"/>
              <a:ext cx="747713" cy="747712"/>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3" name="正方形/長方形 12">
              <a:extLst>
                <a:ext uri="{FF2B5EF4-FFF2-40B4-BE49-F238E27FC236}">
                  <a16:creationId xmlns:a16="http://schemas.microsoft.com/office/drawing/2014/main" id="{D7DA6A03-9027-1473-D2B0-E24C503395BC}"/>
                </a:ext>
              </a:extLst>
            </p:cNvPr>
            <p:cNvSpPr/>
            <p:nvPr/>
          </p:nvSpPr>
          <p:spPr bwMode="auto">
            <a:xfrm>
              <a:off x="3790951" y="1576390"/>
              <a:ext cx="1506538" cy="1506538"/>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4" name="正方形/長方形 13">
              <a:extLst>
                <a:ext uri="{FF2B5EF4-FFF2-40B4-BE49-F238E27FC236}">
                  <a16:creationId xmlns:a16="http://schemas.microsoft.com/office/drawing/2014/main" id="{740890C2-5777-CD32-7B69-5A49A1F13476}"/>
                </a:ext>
              </a:extLst>
            </p:cNvPr>
            <p:cNvSpPr/>
            <p:nvPr/>
          </p:nvSpPr>
          <p:spPr bwMode="auto">
            <a:xfrm>
              <a:off x="5297489" y="1576390"/>
              <a:ext cx="1508125" cy="1506538"/>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5" name="正方形/長方形 14">
              <a:extLst>
                <a:ext uri="{FF2B5EF4-FFF2-40B4-BE49-F238E27FC236}">
                  <a16:creationId xmlns:a16="http://schemas.microsoft.com/office/drawing/2014/main" id="{C90EEA0E-CE69-5399-3008-768B3EDB3777}"/>
                </a:ext>
              </a:extLst>
            </p:cNvPr>
            <p:cNvSpPr/>
            <p:nvPr/>
          </p:nvSpPr>
          <p:spPr bwMode="auto">
            <a:xfrm>
              <a:off x="6805614" y="1576390"/>
              <a:ext cx="1508125" cy="1506538"/>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6" name="正方形/長方形 15">
              <a:extLst>
                <a:ext uri="{FF2B5EF4-FFF2-40B4-BE49-F238E27FC236}">
                  <a16:creationId xmlns:a16="http://schemas.microsoft.com/office/drawing/2014/main" id="{CE441181-D430-A8A8-A8D2-620CBAFF38FC}"/>
                </a:ext>
              </a:extLst>
            </p:cNvPr>
            <p:cNvSpPr/>
            <p:nvPr/>
          </p:nvSpPr>
          <p:spPr bwMode="auto">
            <a:xfrm>
              <a:off x="8318501" y="1573214"/>
              <a:ext cx="747713" cy="749300"/>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7" name="正方形/長方形 16">
              <a:extLst>
                <a:ext uri="{FF2B5EF4-FFF2-40B4-BE49-F238E27FC236}">
                  <a16:creationId xmlns:a16="http://schemas.microsoft.com/office/drawing/2014/main" id="{2F8226FD-1F90-880D-431B-228692BA3AA0}"/>
                </a:ext>
              </a:extLst>
            </p:cNvPr>
            <p:cNvSpPr/>
            <p:nvPr/>
          </p:nvSpPr>
          <p:spPr bwMode="auto">
            <a:xfrm>
              <a:off x="8313739" y="2327277"/>
              <a:ext cx="749300" cy="747713"/>
            </a:xfrm>
            <a:prstGeom prst="rect">
              <a:avLst/>
            </a:prstGeom>
            <a:noFill/>
            <a:ln w="9525">
              <a:solidFill>
                <a:srgbClr val="0066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8" name="正方形/長方形 17">
              <a:extLst>
                <a:ext uri="{FF2B5EF4-FFF2-40B4-BE49-F238E27FC236}">
                  <a16:creationId xmlns:a16="http://schemas.microsoft.com/office/drawing/2014/main" id="{8F2ADB57-E750-0C36-EF4A-08BF32246A63}"/>
                </a:ext>
              </a:extLst>
            </p:cNvPr>
            <p:cNvSpPr/>
            <p:nvPr/>
          </p:nvSpPr>
          <p:spPr bwMode="auto">
            <a:xfrm>
              <a:off x="3792540" y="3078166"/>
              <a:ext cx="1508125" cy="1506538"/>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9" name="正方形/長方形 18">
              <a:extLst>
                <a:ext uri="{FF2B5EF4-FFF2-40B4-BE49-F238E27FC236}">
                  <a16:creationId xmlns:a16="http://schemas.microsoft.com/office/drawing/2014/main" id="{5C2B4103-9339-F4A6-9688-F556D0C6CC43}"/>
                </a:ext>
              </a:extLst>
            </p:cNvPr>
            <p:cNvSpPr/>
            <p:nvPr/>
          </p:nvSpPr>
          <p:spPr bwMode="auto">
            <a:xfrm>
              <a:off x="5300664" y="3078166"/>
              <a:ext cx="1506537" cy="1506538"/>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0" name="正方形/長方形 19">
              <a:extLst>
                <a:ext uri="{FF2B5EF4-FFF2-40B4-BE49-F238E27FC236}">
                  <a16:creationId xmlns:a16="http://schemas.microsoft.com/office/drawing/2014/main" id="{CA97B747-FC8B-24AD-169B-F87D7059CBA8}"/>
                </a:ext>
              </a:extLst>
            </p:cNvPr>
            <p:cNvSpPr/>
            <p:nvPr/>
          </p:nvSpPr>
          <p:spPr bwMode="auto">
            <a:xfrm>
              <a:off x="6807202" y="3079752"/>
              <a:ext cx="1509713" cy="1508125"/>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1" name="正方形/長方形 20">
              <a:extLst>
                <a:ext uri="{FF2B5EF4-FFF2-40B4-BE49-F238E27FC236}">
                  <a16:creationId xmlns:a16="http://schemas.microsoft.com/office/drawing/2014/main" id="{3BBF6F07-EB40-B573-9075-771189260B30}"/>
                </a:ext>
              </a:extLst>
            </p:cNvPr>
            <p:cNvSpPr/>
            <p:nvPr/>
          </p:nvSpPr>
          <p:spPr bwMode="auto">
            <a:xfrm>
              <a:off x="8320090" y="3076577"/>
              <a:ext cx="749300" cy="749300"/>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2" name="正方形/長方形 21">
              <a:extLst>
                <a:ext uri="{FF2B5EF4-FFF2-40B4-BE49-F238E27FC236}">
                  <a16:creationId xmlns:a16="http://schemas.microsoft.com/office/drawing/2014/main" id="{52AFA412-790B-164C-2AB6-B0F853BFADB0}"/>
                </a:ext>
              </a:extLst>
            </p:cNvPr>
            <p:cNvSpPr/>
            <p:nvPr/>
          </p:nvSpPr>
          <p:spPr bwMode="auto">
            <a:xfrm>
              <a:off x="8326440" y="3832227"/>
              <a:ext cx="747712" cy="747713"/>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3" name="正方形/長方形 22">
              <a:extLst>
                <a:ext uri="{FF2B5EF4-FFF2-40B4-BE49-F238E27FC236}">
                  <a16:creationId xmlns:a16="http://schemas.microsoft.com/office/drawing/2014/main" id="{A06A3DF6-A1EF-F52C-4DF8-28098693C315}"/>
                </a:ext>
              </a:extLst>
            </p:cNvPr>
            <p:cNvSpPr/>
            <p:nvPr/>
          </p:nvSpPr>
          <p:spPr bwMode="auto">
            <a:xfrm>
              <a:off x="8326440" y="4592641"/>
              <a:ext cx="747712" cy="747712"/>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24" name="正方形/長方形 23">
              <a:extLst>
                <a:ext uri="{FF2B5EF4-FFF2-40B4-BE49-F238E27FC236}">
                  <a16:creationId xmlns:a16="http://schemas.microsoft.com/office/drawing/2014/main" id="{2566B060-2B13-76D5-8B76-51DA94BCFC24}"/>
                </a:ext>
              </a:extLst>
            </p:cNvPr>
            <p:cNvSpPr/>
            <p:nvPr/>
          </p:nvSpPr>
          <p:spPr bwMode="auto">
            <a:xfrm>
              <a:off x="8331202" y="5346702"/>
              <a:ext cx="749300" cy="749300"/>
            </a:xfrm>
            <a:prstGeom prst="rect">
              <a:avLst/>
            </a:prstGeom>
            <a:noFill/>
            <a:ln w="952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0" name="正方形/長方形 29">
              <a:extLst>
                <a:ext uri="{FF2B5EF4-FFF2-40B4-BE49-F238E27FC236}">
                  <a16:creationId xmlns:a16="http://schemas.microsoft.com/office/drawing/2014/main" id="{B4FD7B13-10CD-58E7-2282-CC55A77046A2}"/>
                </a:ext>
              </a:extLst>
            </p:cNvPr>
            <p:cNvSpPr/>
            <p:nvPr/>
          </p:nvSpPr>
          <p:spPr bwMode="auto">
            <a:xfrm>
              <a:off x="4672015" y="134939"/>
              <a:ext cx="3857626" cy="2743200"/>
            </a:xfrm>
            <a:prstGeom prst="rect">
              <a:avLst/>
            </a:prstGeom>
            <a:solidFill>
              <a:schemeClr val="accent1">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200" dirty="0">
                <a:solidFill>
                  <a:srgbClr val="0066FF"/>
                </a:solidFill>
                <a:latin typeface="ＭＳ ゴシック" panose="020B0609070205080204" pitchFamily="49" charset="-128"/>
                <a:ea typeface="ＭＳ ゴシック" panose="020B0609070205080204" pitchFamily="49" charset="-128"/>
              </a:endParaRPr>
            </a:p>
            <a:p>
              <a:pPr algn="ctr">
                <a:defRPr/>
              </a:pPr>
              <a:endParaRPr lang="en-US" altLang="ja-JP" sz="1200" dirty="0">
                <a:solidFill>
                  <a:srgbClr val="0066FF"/>
                </a:solidFill>
                <a:latin typeface="ＭＳ ゴシック" panose="020B0609070205080204" pitchFamily="49" charset="-128"/>
                <a:ea typeface="ＭＳ ゴシック" panose="020B0609070205080204" pitchFamily="49" charset="-128"/>
              </a:endParaRPr>
            </a:p>
            <a:p>
              <a:pPr algn="ctr">
                <a:defRPr/>
              </a:pPr>
              <a:r>
                <a:rPr lang="ja-JP" altLang="en-US" sz="1000" dirty="0">
                  <a:solidFill>
                    <a:srgbClr val="0066FF"/>
                  </a:solidFill>
                  <a:latin typeface="ＭＳ ゴシック" panose="020B0609070205080204" pitchFamily="49" charset="-128"/>
                  <a:ea typeface="ＭＳ ゴシック" panose="020B0609070205080204" pitchFamily="49" charset="-128"/>
                </a:rPr>
                <a:t>再生可能エネルギー</a:t>
              </a:r>
              <a:endParaRPr lang="en-US" altLang="ja-JP" sz="1000" dirty="0">
                <a:solidFill>
                  <a:srgbClr val="0066FF"/>
                </a:solidFill>
                <a:latin typeface="ＭＳ ゴシック" panose="020B0609070205080204" pitchFamily="49" charset="-128"/>
                <a:ea typeface="ＭＳ ゴシック" panose="020B0609070205080204" pitchFamily="49" charset="-128"/>
              </a:endParaRPr>
            </a:p>
            <a:p>
              <a:pPr algn="ctr">
                <a:defRPr/>
              </a:pPr>
              <a:r>
                <a:rPr lang="ja-JP" altLang="en-US" sz="1000" dirty="0">
                  <a:solidFill>
                    <a:srgbClr val="0066FF"/>
                  </a:solidFill>
                  <a:latin typeface="ＭＳ ゴシック" panose="020B0609070205080204" pitchFamily="49" charset="-128"/>
                  <a:ea typeface="ＭＳ ゴシック" panose="020B0609070205080204" pitchFamily="49" charset="-128"/>
                </a:rPr>
                <a:t>全天候型施設・災害時避難施設</a:t>
              </a:r>
              <a:endParaRPr lang="en-US" altLang="ja-JP" sz="1000" dirty="0">
                <a:solidFill>
                  <a:srgbClr val="0066FF"/>
                </a:solidFill>
                <a:latin typeface="ＭＳ ゴシック" panose="020B0609070205080204" pitchFamily="49" charset="-128"/>
                <a:ea typeface="ＭＳ ゴシック" panose="020B0609070205080204" pitchFamily="49" charset="-128"/>
              </a:endParaRPr>
            </a:p>
            <a:p>
              <a:pPr algn="ctr">
                <a:defRPr/>
              </a:pPr>
              <a:r>
                <a:rPr lang="ja-JP" altLang="en-US" sz="1000" dirty="0">
                  <a:solidFill>
                    <a:srgbClr val="0066FF"/>
                  </a:solidFill>
                  <a:latin typeface="ＭＳ ゴシック" panose="020B0609070205080204" pitchFamily="49" charset="-128"/>
                  <a:ea typeface="ＭＳ ゴシック" panose="020B0609070205080204" pitchFamily="49" charset="-128"/>
                </a:rPr>
                <a:t>（エネルギー自立、ショッピングモール型全天候施設）</a:t>
              </a:r>
              <a:endParaRPr lang="en-US" altLang="ja-JP" sz="1000" dirty="0">
                <a:solidFill>
                  <a:srgbClr val="0066FF"/>
                </a:solidFill>
                <a:latin typeface="ＭＳ ゴシック" panose="020B0609070205080204" pitchFamily="49" charset="-128"/>
                <a:ea typeface="ＭＳ ゴシック" panose="020B0609070205080204" pitchFamily="49" charset="-128"/>
              </a:endParaRPr>
            </a:p>
            <a:p>
              <a:pPr algn="ctr">
                <a:defRPr/>
              </a:pPr>
              <a:r>
                <a:rPr lang="ja-JP" altLang="en-US" sz="900" dirty="0">
                  <a:solidFill>
                    <a:srgbClr val="0066FF"/>
                  </a:solidFill>
                  <a:latin typeface="ＭＳ ゴシック" panose="020B0609070205080204" pitchFamily="49" charset="-128"/>
                  <a:ea typeface="ＭＳ ゴシック" panose="020B0609070205080204" pitchFamily="49" charset="-128"/>
                </a:rPr>
                <a:t>（陸上競技、サッカー</a:t>
              </a:r>
              <a:endParaRPr lang="en-US" altLang="ja-JP" sz="900" dirty="0">
                <a:solidFill>
                  <a:srgbClr val="0066FF"/>
                </a:solidFill>
                <a:latin typeface="ＭＳ ゴシック" panose="020B0609070205080204" pitchFamily="49" charset="-128"/>
                <a:ea typeface="ＭＳ ゴシック" panose="020B0609070205080204" pitchFamily="49" charset="-128"/>
              </a:endParaRPr>
            </a:p>
            <a:p>
              <a:pPr algn="ctr">
                <a:defRPr/>
              </a:pPr>
              <a:r>
                <a:rPr lang="ja-JP" altLang="en-US" sz="900" dirty="0">
                  <a:solidFill>
                    <a:srgbClr val="0066FF"/>
                  </a:solidFill>
                  <a:latin typeface="ＭＳ ゴシック" panose="020B0609070205080204" pitchFamily="49" charset="-128"/>
                  <a:ea typeface="ＭＳ ゴシック" panose="020B0609070205080204" pitchFamily="49" charset="-128"/>
                </a:rPr>
                <a:t>　　スケートなど多目的施設</a:t>
              </a:r>
              <a:r>
                <a:rPr lang="ja-JP" altLang="en-US" sz="1000" dirty="0">
                  <a:solidFill>
                    <a:srgbClr val="0066FF"/>
                  </a:solidFill>
                  <a:latin typeface="ＭＳ ゴシック" panose="020B0609070205080204" pitchFamily="49" charset="-128"/>
                  <a:ea typeface="ＭＳ ゴシック" panose="020B0609070205080204" pitchFamily="49" charset="-128"/>
                </a:rPr>
                <a:t>）</a:t>
              </a:r>
              <a:endParaRPr lang="en-US" altLang="ja-JP" sz="1000" dirty="0">
                <a:solidFill>
                  <a:srgbClr val="0066FF"/>
                </a:solidFill>
                <a:latin typeface="ＭＳ ゴシック" panose="020B0609070205080204" pitchFamily="49" charset="-128"/>
                <a:ea typeface="ＭＳ ゴシック" panose="020B0609070205080204" pitchFamily="49" charset="-128"/>
              </a:endParaRPr>
            </a:p>
            <a:p>
              <a:pPr algn="ctr">
                <a:defRPr/>
              </a:pPr>
              <a:r>
                <a:rPr lang="ja-JP" altLang="en-US" sz="1000" dirty="0">
                  <a:solidFill>
                    <a:srgbClr val="0066FF"/>
                  </a:solidFill>
                  <a:latin typeface="ＭＳ ゴシック" panose="020B0609070205080204" pitchFamily="49" charset="-128"/>
                  <a:ea typeface="ＭＳ ゴシック" panose="020B0609070205080204" pitchFamily="49" charset="-128"/>
                </a:rPr>
                <a:t>サイズ：</a:t>
              </a:r>
              <a:r>
                <a:rPr lang="en-US" altLang="ja-JP" sz="1000" dirty="0">
                  <a:solidFill>
                    <a:srgbClr val="0066FF"/>
                  </a:solidFill>
                  <a:latin typeface="ＭＳ ゴシック" panose="020B0609070205080204" pitchFamily="49" charset="-128"/>
                  <a:ea typeface="ＭＳ ゴシック" panose="020B0609070205080204" pitchFamily="49" charset="-128"/>
                </a:rPr>
                <a:t>260m×185m</a:t>
              </a:r>
            </a:p>
            <a:p>
              <a:pPr algn="ctr">
                <a:defRPr/>
              </a:pPr>
              <a:r>
                <a:rPr lang="ja-JP" altLang="en-US" sz="1000" dirty="0">
                  <a:solidFill>
                    <a:srgbClr val="0066FF"/>
                  </a:solidFill>
                  <a:latin typeface="ＭＳ ゴシック" panose="020B0609070205080204" pitchFamily="49" charset="-128"/>
                  <a:ea typeface="ＭＳ ゴシック" panose="020B0609070205080204" pitchFamily="49" charset="-128"/>
                </a:rPr>
                <a:t>（</a:t>
              </a:r>
              <a:r>
                <a:rPr lang="en-US" altLang="ja-JP" sz="1000" dirty="0" err="1">
                  <a:solidFill>
                    <a:srgbClr val="0066FF"/>
                  </a:solidFill>
                  <a:latin typeface="ＭＳ ゴシック" panose="020B0609070205080204" pitchFamily="49" charset="-128"/>
                  <a:ea typeface="ＭＳ ゴシック" panose="020B0609070205080204" pitchFamily="49" charset="-128"/>
                </a:rPr>
                <a:t>48,100m</a:t>
              </a:r>
              <a:r>
                <a:rPr lang="en-US" altLang="ja-JP" sz="1000" baseline="30000" dirty="0" err="1">
                  <a:solidFill>
                    <a:srgbClr val="0066FF"/>
                  </a:solidFill>
                  <a:latin typeface="ＭＳ ゴシック" panose="020B0609070205080204" pitchFamily="49" charset="-128"/>
                  <a:ea typeface="ＭＳ ゴシック" panose="020B0609070205080204" pitchFamily="49" charset="-128"/>
                </a:rPr>
                <a:t>2</a:t>
              </a:r>
              <a:r>
                <a:rPr lang="ja-JP" altLang="en-US" sz="1000" dirty="0">
                  <a:solidFill>
                    <a:srgbClr val="0066FF"/>
                  </a:solidFill>
                  <a:latin typeface="ＭＳ ゴシック" panose="020B0609070205080204" pitchFamily="49" charset="-128"/>
                  <a:ea typeface="ＭＳ ゴシック" panose="020B0609070205080204" pitchFamily="49" charset="-128"/>
                </a:rPr>
                <a:t>）</a:t>
              </a:r>
            </a:p>
          </p:txBody>
        </p:sp>
        <p:sp>
          <p:nvSpPr>
            <p:cNvPr id="31" name="角丸四角形 141">
              <a:extLst>
                <a:ext uri="{FF2B5EF4-FFF2-40B4-BE49-F238E27FC236}">
                  <a16:creationId xmlns:a16="http://schemas.microsoft.com/office/drawing/2014/main" id="{4E8336AE-B3F5-C1E8-247F-18FB97CDAB08}"/>
                </a:ext>
              </a:extLst>
            </p:cNvPr>
            <p:cNvSpPr/>
            <p:nvPr/>
          </p:nvSpPr>
          <p:spPr bwMode="auto">
            <a:xfrm>
              <a:off x="5862640" y="3048002"/>
              <a:ext cx="2795587" cy="1492250"/>
            </a:xfrm>
            <a:prstGeom prst="roundRect">
              <a:avLst>
                <a:gd name="adj" fmla="val 50000"/>
              </a:avLst>
            </a:prstGeom>
            <a:solidFill>
              <a:schemeClr val="accent1">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0066FF"/>
                  </a:solidFill>
                  <a:latin typeface="ＭＳ ゴシック" panose="020B0609070205080204" pitchFamily="49" charset="-128"/>
                  <a:ea typeface="ＭＳ ゴシック" panose="020B0609070205080204" pitchFamily="49" charset="-128"/>
                </a:rPr>
                <a:t>補助陸上競技場</a:t>
              </a:r>
              <a:endParaRPr lang="en-US" altLang="ja-JP" sz="1000" dirty="0">
                <a:solidFill>
                  <a:srgbClr val="0066FF"/>
                </a:solidFill>
                <a:latin typeface="ＭＳ ゴシック" panose="020B0609070205080204" pitchFamily="49" charset="-128"/>
                <a:ea typeface="ＭＳ ゴシック" panose="020B0609070205080204" pitchFamily="49" charset="-128"/>
              </a:endParaRPr>
            </a:p>
            <a:p>
              <a:pPr algn="ctr">
                <a:defRPr/>
              </a:pPr>
              <a:r>
                <a:rPr lang="ja-JP" altLang="en-US" sz="1000" dirty="0">
                  <a:solidFill>
                    <a:srgbClr val="0066FF"/>
                  </a:solidFill>
                  <a:latin typeface="ＭＳ ゴシック" panose="020B0609070205080204" pitchFamily="49" charset="-128"/>
                  <a:ea typeface="ＭＳ ゴシック" panose="020B0609070205080204" pitchFamily="49" charset="-128"/>
                </a:rPr>
                <a:t>（ヘリポート付　</a:t>
              </a:r>
              <a:endParaRPr lang="en-US" altLang="ja-JP" sz="1000" dirty="0">
                <a:solidFill>
                  <a:srgbClr val="0066FF"/>
                </a:solidFill>
                <a:latin typeface="ＭＳ ゴシック" panose="020B0609070205080204" pitchFamily="49" charset="-128"/>
                <a:ea typeface="ＭＳ ゴシック" panose="020B0609070205080204" pitchFamily="49" charset="-128"/>
              </a:endParaRPr>
            </a:p>
            <a:p>
              <a:pPr algn="ctr">
                <a:defRPr/>
              </a:pPr>
              <a:r>
                <a:rPr lang="ja-JP" altLang="en-US" sz="1000" dirty="0">
                  <a:solidFill>
                    <a:srgbClr val="0066FF"/>
                  </a:solidFill>
                  <a:latin typeface="ＭＳ ゴシック" panose="020B0609070205080204" pitchFamily="49" charset="-128"/>
                  <a:ea typeface="ＭＳ ゴシック" panose="020B0609070205080204" pitchFamily="49" charset="-128"/>
                </a:rPr>
                <a:t>　屋外施設）</a:t>
              </a:r>
            </a:p>
          </p:txBody>
        </p:sp>
        <p:sp>
          <p:nvSpPr>
            <p:cNvPr id="32" name="正方形/長方形 31">
              <a:extLst>
                <a:ext uri="{FF2B5EF4-FFF2-40B4-BE49-F238E27FC236}">
                  <a16:creationId xmlns:a16="http://schemas.microsoft.com/office/drawing/2014/main" id="{9DCA7B86-BA5C-8947-8581-8FC0E0DDEFB8}"/>
                </a:ext>
              </a:extLst>
            </p:cNvPr>
            <p:cNvSpPr/>
            <p:nvPr/>
          </p:nvSpPr>
          <p:spPr bwMode="auto">
            <a:xfrm>
              <a:off x="3938589" y="1116014"/>
              <a:ext cx="733425" cy="1762125"/>
            </a:xfrm>
            <a:prstGeom prst="rect">
              <a:avLst/>
            </a:prstGeom>
            <a:solidFill>
              <a:schemeClr val="accent1">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0066FF"/>
                  </a:solidFill>
                  <a:latin typeface="ＭＳ ゴシック" panose="020B0609070205080204" pitchFamily="49" charset="-128"/>
                  <a:ea typeface="ＭＳ ゴシック" panose="020B0609070205080204" pitchFamily="49" charset="-128"/>
                </a:rPr>
                <a:t>駐車場</a:t>
              </a:r>
            </a:p>
          </p:txBody>
        </p:sp>
        <p:sp>
          <p:nvSpPr>
            <p:cNvPr id="33" name="正方形/長方形 32">
              <a:extLst>
                <a:ext uri="{FF2B5EF4-FFF2-40B4-BE49-F238E27FC236}">
                  <a16:creationId xmlns:a16="http://schemas.microsoft.com/office/drawing/2014/main" id="{85EFAB75-10F1-F2BE-8D00-6DE17374710D}"/>
                </a:ext>
              </a:extLst>
            </p:cNvPr>
            <p:cNvSpPr/>
            <p:nvPr/>
          </p:nvSpPr>
          <p:spPr bwMode="auto">
            <a:xfrm>
              <a:off x="8529639" y="134939"/>
              <a:ext cx="342900" cy="2393950"/>
            </a:xfrm>
            <a:prstGeom prst="rect">
              <a:avLst/>
            </a:prstGeom>
            <a:solidFill>
              <a:schemeClr val="accent1">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0066FF"/>
                  </a:solidFill>
                  <a:latin typeface="ＭＳ ゴシック" panose="020B0609070205080204" pitchFamily="49" charset="-128"/>
                  <a:ea typeface="ＭＳ ゴシック" panose="020B0609070205080204" pitchFamily="49" charset="-128"/>
                </a:rPr>
                <a:t>簡易上下水処理</a:t>
              </a:r>
            </a:p>
          </p:txBody>
        </p:sp>
        <p:sp>
          <p:nvSpPr>
            <p:cNvPr id="21513" name="テキスト ボックス 1">
              <a:extLst>
                <a:ext uri="{FF2B5EF4-FFF2-40B4-BE49-F238E27FC236}">
                  <a16:creationId xmlns:a16="http://schemas.microsoft.com/office/drawing/2014/main" id="{B107C5F1-4CEB-1A14-0301-D3CBC5C7EA98}"/>
                </a:ext>
              </a:extLst>
            </p:cNvPr>
            <p:cNvSpPr txBox="1">
              <a:spLocks noChangeArrowheads="1"/>
            </p:cNvSpPr>
            <p:nvPr/>
          </p:nvSpPr>
          <p:spPr bwMode="auto">
            <a:xfrm>
              <a:off x="3827464" y="3089277"/>
              <a:ext cx="1525588" cy="29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b="1" u="sng" dirty="0">
                  <a:solidFill>
                    <a:srgbClr val="FF0000"/>
                  </a:solidFill>
                  <a:latin typeface="ＭＳ ゴシック" panose="020B0609070205080204" pitchFamily="49" charset="-128"/>
                  <a:ea typeface="ＭＳ ゴシック" panose="020B0609070205080204" pitchFamily="49" charset="-128"/>
                </a:rPr>
                <a:t>プラットフォーム</a:t>
              </a:r>
              <a:endParaRPr lang="en-US" altLang="ja-JP" sz="1200" b="1" u="sng" dirty="0">
                <a:solidFill>
                  <a:srgbClr val="FF0000"/>
                </a:solidFill>
                <a:latin typeface="ＭＳ ゴシック" panose="020B0609070205080204" pitchFamily="49" charset="-128"/>
                <a:ea typeface="ＭＳ ゴシック" panose="020B0609070205080204" pitchFamily="49" charset="-128"/>
              </a:endParaRPr>
            </a:p>
          </p:txBody>
        </p:sp>
        <p:sp>
          <p:nvSpPr>
            <p:cNvPr id="21514" name="テキスト ボックス 1">
              <a:extLst>
                <a:ext uri="{FF2B5EF4-FFF2-40B4-BE49-F238E27FC236}">
                  <a16:creationId xmlns:a16="http://schemas.microsoft.com/office/drawing/2014/main" id="{FD319232-F5DB-D8CC-1EAB-C22303298609}"/>
                </a:ext>
              </a:extLst>
            </p:cNvPr>
            <p:cNvSpPr txBox="1">
              <a:spLocks noChangeArrowheads="1"/>
            </p:cNvSpPr>
            <p:nvPr/>
          </p:nvSpPr>
          <p:spPr bwMode="auto">
            <a:xfrm>
              <a:off x="4737102" y="100015"/>
              <a:ext cx="4406901" cy="48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u="sng" dirty="0">
                  <a:solidFill>
                    <a:srgbClr val="0066FF"/>
                  </a:solidFill>
                  <a:latin typeface="ＭＳ ゴシック" panose="020B0609070205080204" pitchFamily="49" charset="-128"/>
                  <a:ea typeface="ＭＳ ゴシック" panose="020B0609070205080204" pitchFamily="49" charset="-128"/>
                </a:rPr>
                <a:t>地産地消エネルギー</a:t>
              </a:r>
              <a:endParaRPr lang="en-US" altLang="ja-JP" sz="1200" u="sng" dirty="0">
                <a:solidFill>
                  <a:srgbClr val="0066FF"/>
                </a:solidFill>
                <a:latin typeface="ＭＳ ゴシック" panose="020B0609070205080204" pitchFamily="49" charset="-128"/>
                <a:ea typeface="ＭＳ ゴシック" panose="020B0609070205080204" pitchFamily="49" charset="-128"/>
              </a:endParaRPr>
            </a:p>
            <a:p>
              <a:r>
                <a:rPr lang="ja-JP" altLang="en-US" sz="1200" u="sng" dirty="0">
                  <a:solidFill>
                    <a:srgbClr val="0066FF"/>
                  </a:solidFill>
                  <a:latin typeface="ＭＳ ゴシック" panose="020B0609070205080204" pitchFamily="49" charset="-128"/>
                  <a:ea typeface="ＭＳ ゴシック" panose="020B0609070205080204" pitchFamily="49" charset="-128"/>
                </a:rPr>
                <a:t>活用フィールド</a:t>
              </a:r>
              <a:endParaRPr lang="en-US" altLang="ja-JP" sz="1200" u="sng" dirty="0">
                <a:solidFill>
                  <a:srgbClr val="0066FF"/>
                </a:solidFill>
                <a:latin typeface="ＭＳ ゴシック" panose="020B0609070205080204" pitchFamily="49" charset="-128"/>
                <a:ea typeface="ＭＳ ゴシック" panose="020B0609070205080204" pitchFamily="49" charset="-128"/>
              </a:endParaRPr>
            </a:p>
          </p:txBody>
        </p:sp>
        <p:sp>
          <p:nvSpPr>
            <p:cNvPr id="36" name="正方形/長方形 35">
              <a:extLst>
                <a:ext uri="{FF2B5EF4-FFF2-40B4-BE49-F238E27FC236}">
                  <a16:creationId xmlns:a16="http://schemas.microsoft.com/office/drawing/2014/main" id="{4C491A21-2C7E-6A7D-B37A-5B98D8670038}"/>
                </a:ext>
              </a:extLst>
            </p:cNvPr>
            <p:cNvSpPr/>
            <p:nvPr/>
          </p:nvSpPr>
          <p:spPr>
            <a:xfrm rot="10800000" flipV="1">
              <a:off x="3873500" y="5556252"/>
              <a:ext cx="973136" cy="431801"/>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00" b="1" dirty="0">
                  <a:solidFill>
                    <a:srgbClr val="FF9999"/>
                  </a:solidFill>
                  <a:latin typeface="ＭＳ ゴシック" panose="020B0609070205080204" pitchFamily="49" charset="-128"/>
                  <a:ea typeface="ＭＳ ゴシック" panose="020B0609070205080204" pitchFamily="49" charset="-128"/>
                </a:rPr>
                <a:t>実験研修棟</a:t>
              </a:r>
            </a:p>
          </p:txBody>
        </p:sp>
        <p:sp>
          <p:nvSpPr>
            <p:cNvPr id="37" name="正方形/長方形 36">
              <a:extLst>
                <a:ext uri="{FF2B5EF4-FFF2-40B4-BE49-F238E27FC236}">
                  <a16:creationId xmlns:a16="http://schemas.microsoft.com/office/drawing/2014/main" id="{4E00267B-8E0B-977D-852C-500974A0BB6B}"/>
                </a:ext>
              </a:extLst>
            </p:cNvPr>
            <p:cNvSpPr/>
            <p:nvPr/>
          </p:nvSpPr>
          <p:spPr>
            <a:xfrm rot="10800000" flipV="1">
              <a:off x="3873500" y="5138741"/>
              <a:ext cx="965200" cy="431801"/>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200" b="1" u="sng" dirty="0">
                  <a:solidFill>
                    <a:srgbClr val="FF0000"/>
                  </a:solidFill>
                  <a:latin typeface="ＭＳ ゴシック" panose="020B0609070205080204" pitchFamily="49" charset="-128"/>
                  <a:ea typeface="ＭＳ ゴシック" panose="020B0609070205080204" pitchFamily="49" charset="-128"/>
                </a:rPr>
                <a:t>ﾎﾛﾆｽﾞﾑｴﾈﾙｷﾞｰｽﾃｰｼｮﾝ</a:t>
              </a:r>
            </a:p>
          </p:txBody>
        </p:sp>
        <p:sp>
          <p:nvSpPr>
            <p:cNvPr id="38" name="正方形/長方形 37">
              <a:extLst>
                <a:ext uri="{FF2B5EF4-FFF2-40B4-BE49-F238E27FC236}">
                  <a16:creationId xmlns:a16="http://schemas.microsoft.com/office/drawing/2014/main" id="{3BF47F10-6681-DFE4-EADF-78B75B0CCF79}"/>
                </a:ext>
              </a:extLst>
            </p:cNvPr>
            <p:cNvSpPr/>
            <p:nvPr/>
          </p:nvSpPr>
          <p:spPr>
            <a:xfrm rot="10800000" flipV="1">
              <a:off x="3873500" y="4692652"/>
              <a:ext cx="965198" cy="431801"/>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rgbClr val="FF9999"/>
                  </a:solidFill>
                  <a:latin typeface="ＭＳ ゴシック" panose="020B0609070205080204" pitchFamily="49" charset="-128"/>
                  <a:ea typeface="ＭＳ ゴシック" panose="020B0609070205080204" pitchFamily="49" charset="-128"/>
                </a:rPr>
                <a:t>駐車場</a:t>
              </a:r>
            </a:p>
          </p:txBody>
        </p:sp>
        <p:grpSp>
          <p:nvGrpSpPr>
            <p:cNvPr id="21518" name="グループ化 14">
              <a:extLst>
                <a:ext uri="{FF2B5EF4-FFF2-40B4-BE49-F238E27FC236}">
                  <a16:creationId xmlns:a16="http://schemas.microsoft.com/office/drawing/2014/main" id="{B6446BB3-0AEB-0454-E8B9-2F1DEA5EAC0D}"/>
                </a:ext>
              </a:extLst>
            </p:cNvPr>
            <p:cNvGrpSpPr>
              <a:grpSpLocks/>
            </p:cNvGrpSpPr>
            <p:nvPr/>
          </p:nvGrpSpPr>
          <p:grpSpPr bwMode="auto">
            <a:xfrm>
              <a:off x="6761201" y="5611815"/>
              <a:ext cx="1631951" cy="393696"/>
              <a:chOff x="6072604" y="6217661"/>
              <a:chExt cx="1632469" cy="392535"/>
            </a:xfrm>
          </p:grpSpPr>
          <p:sp>
            <p:nvSpPr>
              <p:cNvPr id="40" name="正方形/長方形 39">
                <a:extLst>
                  <a:ext uri="{FF2B5EF4-FFF2-40B4-BE49-F238E27FC236}">
                    <a16:creationId xmlns:a16="http://schemas.microsoft.com/office/drawing/2014/main" id="{C38E3EA7-B8BE-A8A3-BCA1-5FE92F0E6C18}"/>
                  </a:ext>
                </a:extLst>
              </p:cNvPr>
              <p:cNvSpPr/>
              <p:nvPr/>
            </p:nvSpPr>
            <p:spPr>
              <a:xfrm>
                <a:off x="6072604" y="6236651"/>
                <a:ext cx="1632469" cy="3735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nvGrpSpPr>
              <p:cNvPr id="21541" name="グループ化 8">
                <a:extLst>
                  <a:ext uri="{FF2B5EF4-FFF2-40B4-BE49-F238E27FC236}">
                    <a16:creationId xmlns:a16="http://schemas.microsoft.com/office/drawing/2014/main" id="{2CCF6217-0207-3371-03E1-ADA83C571F56}"/>
                  </a:ext>
                </a:extLst>
              </p:cNvPr>
              <p:cNvGrpSpPr>
                <a:grpSpLocks/>
              </p:cNvGrpSpPr>
              <p:nvPr/>
            </p:nvGrpSpPr>
            <p:grpSpPr bwMode="auto">
              <a:xfrm>
                <a:off x="6156807" y="6507316"/>
                <a:ext cx="1494315" cy="80725"/>
                <a:chOff x="6147311" y="6632057"/>
                <a:chExt cx="1494315" cy="80725"/>
              </a:xfrm>
            </p:grpSpPr>
            <p:sp>
              <p:nvSpPr>
                <p:cNvPr id="46" name="正方形/長方形 45">
                  <a:extLst>
                    <a:ext uri="{FF2B5EF4-FFF2-40B4-BE49-F238E27FC236}">
                      <a16:creationId xmlns:a16="http://schemas.microsoft.com/office/drawing/2014/main" id="{6E1C5B3B-779C-38CB-93FD-ACF6A70D90E1}"/>
                    </a:ext>
                  </a:extLst>
                </p:cNvPr>
                <p:cNvSpPr/>
                <p:nvPr/>
              </p:nvSpPr>
              <p:spPr>
                <a:xfrm>
                  <a:off x="6147311" y="6665297"/>
                  <a:ext cx="747951" cy="474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7" name="正方形/長方形 46">
                  <a:extLst>
                    <a:ext uri="{FF2B5EF4-FFF2-40B4-BE49-F238E27FC236}">
                      <a16:creationId xmlns:a16="http://schemas.microsoft.com/office/drawing/2014/main" id="{69775F35-4DEB-E1A9-E9BD-B7A5B6B3008D}"/>
                    </a:ext>
                  </a:extLst>
                </p:cNvPr>
                <p:cNvSpPr/>
                <p:nvPr/>
              </p:nvSpPr>
              <p:spPr>
                <a:xfrm>
                  <a:off x="6895266" y="6632057"/>
                  <a:ext cx="746360" cy="474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grpSp>
          <p:cxnSp>
            <p:nvCxnSpPr>
              <p:cNvPr id="42" name="直線コネクタ 41">
                <a:extLst>
                  <a:ext uri="{FF2B5EF4-FFF2-40B4-BE49-F238E27FC236}">
                    <a16:creationId xmlns:a16="http://schemas.microsoft.com/office/drawing/2014/main" id="{C00A607E-F0B0-CED2-39CE-A28BFA7CDF93}"/>
                  </a:ext>
                </a:extLst>
              </p:cNvPr>
              <p:cNvCxnSpPr/>
              <p:nvPr/>
            </p:nvCxnSpPr>
            <p:spPr>
              <a:xfrm flipV="1">
                <a:off x="6156807" y="6341121"/>
                <a:ext cx="0" cy="246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4932A47-D371-4B66-79A6-F0879D44D1DF}"/>
                  </a:ext>
                </a:extLst>
              </p:cNvPr>
              <p:cNvCxnSpPr/>
              <p:nvPr/>
            </p:nvCxnSpPr>
            <p:spPr>
              <a:xfrm flipV="1">
                <a:off x="7651121" y="6328458"/>
                <a:ext cx="0" cy="2485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152B3057-8D69-5D69-EC7D-A50042D6EF32}"/>
                  </a:ext>
                </a:extLst>
              </p:cNvPr>
              <p:cNvCxnSpPr/>
              <p:nvPr/>
            </p:nvCxnSpPr>
            <p:spPr>
              <a:xfrm>
                <a:off x="6148868" y="6448753"/>
                <a:ext cx="1508605" cy="0"/>
              </a:xfrm>
              <a:prstGeom prst="straightConnector1">
                <a:avLst/>
              </a:prstGeom>
              <a:ln w="9525">
                <a:solidFill>
                  <a:schemeClr val="tx1"/>
                </a:solidFill>
                <a:headEnd type="arrow" w="sm" len="lg"/>
                <a:tailEnd type="arrow" w="sm" len="lg"/>
              </a:ln>
            </p:spPr>
            <p:style>
              <a:lnRef idx="1">
                <a:schemeClr val="accent1"/>
              </a:lnRef>
              <a:fillRef idx="0">
                <a:schemeClr val="accent1"/>
              </a:fillRef>
              <a:effectRef idx="0">
                <a:schemeClr val="accent1"/>
              </a:effectRef>
              <a:fontRef idx="minor">
                <a:schemeClr val="tx1"/>
              </a:fontRef>
            </p:style>
          </p:cxnSp>
          <p:sp>
            <p:nvSpPr>
              <p:cNvPr id="21545" name="テキスト ボックス 13">
                <a:extLst>
                  <a:ext uri="{FF2B5EF4-FFF2-40B4-BE49-F238E27FC236}">
                    <a16:creationId xmlns:a16="http://schemas.microsoft.com/office/drawing/2014/main" id="{63B42FF5-0C44-11B0-FEA5-4ECA8FDA97D2}"/>
                  </a:ext>
                </a:extLst>
              </p:cNvPr>
              <p:cNvSpPr txBox="1">
                <a:spLocks noChangeArrowheads="1"/>
              </p:cNvSpPr>
              <p:nvPr/>
            </p:nvSpPr>
            <p:spPr bwMode="auto">
              <a:xfrm>
                <a:off x="6451723" y="6217661"/>
                <a:ext cx="8672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200" dirty="0">
                    <a:latin typeface="ＭＳ ゴシック" panose="020B0609070205080204" pitchFamily="49" charset="-128"/>
                    <a:ea typeface="ＭＳ ゴシック" panose="020B0609070205080204" pitchFamily="49" charset="-128"/>
                  </a:rPr>
                  <a:t>100m</a:t>
                </a:r>
                <a:endParaRPr lang="ja-JP" altLang="en-US" sz="1200" dirty="0">
                  <a:latin typeface="ＭＳ ゴシック" panose="020B0609070205080204" pitchFamily="49" charset="-128"/>
                  <a:ea typeface="ＭＳ ゴシック" panose="020B0609070205080204" pitchFamily="49" charset="-128"/>
                </a:endParaRPr>
              </a:p>
            </p:txBody>
          </p:sp>
        </p:grpSp>
        <p:sp>
          <p:nvSpPr>
            <p:cNvPr id="48" name="正方形/長方形 47">
              <a:extLst>
                <a:ext uri="{FF2B5EF4-FFF2-40B4-BE49-F238E27FC236}">
                  <a16:creationId xmlns:a16="http://schemas.microsoft.com/office/drawing/2014/main" id="{33A06365-852D-7697-7A0C-E5BE02925F59}"/>
                </a:ext>
              </a:extLst>
            </p:cNvPr>
            <p:cNvSpPr/>
            <p:nvPr/>
          </p:nvSpPr>
          <p:spPr>
            <a:xfrm>
              <a:off x="3952876" y="3590927"/>
              <a:ext cx="227013" cy="301625"/>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800" dirty="0">
                  <a:solidFill>
                    <a:srgbClr val="FF0000"/>
                  </a:solidFill>
                  <a:latin typeface="ＭＳ ゴシック" panose="020B0609070205080204" pitchFamily="49" charset="-128"/>
                  <a:ea typeface="ＭＳ ゴシック" panose="020B0609070205080204" pitchFamily="49" charset="-128"/>
                </a:rPr>
                <a:t>90</a:t>
              </a:r>
              <a:r>
                <a:rPr lang="ja-JP" altLang="en-US" sz="800" dirty="0">
                  <a:solidFill>
                    <a:srgbClr val="FF0000"/>
                  </a:solidFill>
                  <a:latin typeface="ＭＳ ゴシック" panose="020B0609070205080204" pitchFamily="49" charset="-128"/>
                  <a:ea typeface="ＭＳ ゴシック" panose="020B0609070205080204" pitchFamily="49" charset="-128"/>
                </a:rPr>
                <a:t>坪</a:t>
              </a:r>
            </a:p>
          </p:txBody>
        </p:sp>
        <p:sp>
          <p:nvSpPr>
            <p:cNvPr id="49" name="正方形/長方形 48">
              <a:extLst>
                <a:ext uri="{FF2B5EF4-FFF2-40B4-BE49-F238E27FC236}">
                  <a16:creationId xmlns:a16="http://schemas.microsoft.com/office/drawing/2014/main" id="{E1C1713E-1DE5-7EEE-4FA0-D6331CA3D753}"/>
                </a:ext>
              </a:extLst>
            </p:cNvPr>
            <p:cNvSpPr/>
            <p:nvPr/>
          </p:nvSpPr>
          <p:spPr>
            <a:xfrm>
              <a:off x="4233864" y="3590927"/>
              <a:ext cx="225425" cy="303213"/>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800" dirty="0">
                  <a:solidFill>
                    <a:srgbClr val="FF0000"/>
                  </a:solidFill>
                  <a:latin typeface="ＭＳ ゴシック" panose="020B0609070205080204" pitchFamily="49" charset="-128"/>
                  <a:ea typeface="ＭＳ ゴシック" panose="020B0609070205080204" pitchFamily="49" charset="-128"/>
                </a:rPr>
                <a:t>90</a:t>
              </a:r>
              <a:r>
                <a:rPr lang="ja-JP" altLang="en-US" sz="800" dirty="0">
                  <a:solidFill>
                    <a:srgbClr val="FF0000"/>
                  </a:solidFill>
                  <a:latin typeface="ＭＳ ゴシック" panose="020B0609070205080204" pitchFamily="49" charset="-128"/>
                  <a:ea typeface="ＭＳ ゴシック" panose="020B0609070205080204" pitchFamily="49" charset="-128"/>
                </a:rPr>
                <a:t>坪</a:t>
              </a:r>
            </a:p>
          </p:txBody>
        </p:sp>
        <p:sp>
          <p:nvSpPr>
            <p:cNvPr id="50" name="正方形/長方形 49">
              <a:extLst>
                <a:ext uri="{FF2B5EF4-FFF2-40B4-BE49-F238E27FC236}">
                  <a16:creationId xmlns:a16="http://schemas.microsoft.com/office/drawing/2014/main" id="{E349A719-2677-F261-CAB5-618E5F5991A7}"/>
                </a:ext>
              </a:extLst>
            </p:cNvPr>
            <p:cNvSpPr/>
            <p:nvPr/>
          </p:nvSpPr>
          <p:spPr>
            <a:xfrm>
              <a:off x="4513264" y="3590927"/>
              <a:ext cx="227012" cy="303213"/>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800" dirty="0">
                  <a:solidFill>
                    <a:srgbClr val="FF0000"/>
                  </a:solidFill>
                  <a:latin typeface="ＭＳ ゴシック" panose="020B0609070205080204" pitchFamily="49" charset="-128"/>
                  <a:ea typeface="ＭＳ ゴシック" panose="020B0609070205080204" pitchFamily="49" charset="-128"/>
                </a:rPr>
                <a:t>90</a:t>
              </a:r>
              <a:r>
                <a:rPr lang="ja-JP" altLang="en-US" sz="800" dirty="0">
                  <a:solidFill>
                    <a:srgbClr val="FF0000"/>
                  </a:solidFill>
                  <a:latin typeface="ＭＳ ゴシック" panose="020B0609070205080204" pitchFamily="49" charset="-128"/>
                  <a:ea typeface="ＭＳ ゴシック" panose="020B0609070205080204" pitchFamily="49" charset="-128"/>
                </a:rPr>
                <a:t>坪</a:t>
              </a:r>
            </a:p>
          </p:txBody>
        </p:sp>
        <p:sp>
          <p:nvSpPr>
            <p:cNvPr id="51" name="正方形/長方形 50">
              <a:extLst>
                <a:ext uri="{FF2B5EF4-FFF2-40B4-BE49-F238E27FC236}">
                  <a16:creationId xmlns:a16="http://schemas.microsoft.com/office/drawing/2014/main" id="{56B7E233-8447-262C-88A4-AA8F180F6858}"/>
                </a:ext>
              </a:extLst>
            </p:cNvPr>
            <p:cNvSpPr/>
            <p:nvPr/>
          </p:nvSpPr>
          <p:spPr>
            <a:xfrm>
              <a:off x="4811715" y="3590927"/>
              <a:ext cx="225425" cy="303213"/>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800" dirty="0">
                  <a:solidFill>
                    <a:srgbClr val="FF0000"/>
                  </a:solidFill>
                  <a:latin typeface="ＭＳ ゴシック" panose="020B0609070205080204" pitchFamily="49" charset="-128"/>
                  <a:ea typeface="ＭＳ ゴシック" panose="020B0609070205080204" pitchFamily="49" charset="-128"/>
                </a:rPr>
                <a:t>90</a:t>
              </a:r>
              <a:r>
                <a:rPr lang="ja-JP" altLang="en-US" sz="800" dirty="0">
                  <a:solidFill>
                    <a:srgbClr val="FF0000"/>
                  </a:solidFill>
                  <a:latin typeface="ＭＳ ゴシック" panose="020B0609070205080204" pitchFamily="49" charset="-128"/>
                  <a:ea typeface="ＭＳ ゴシック" panose="020B0609070205080204" pitchFamily="49" charset="-128"/>
                </a:rPr>
                <a:t>坪</a:t>
              </a:r>
            </a:p>
          </p:txBody>
        </p:sp>
        <p:sp>
          <p:nvSpPr>
            <p:cNvPr id="52" name="正方形/長方形 51">
              <a:extLst>
                <a:ext uri="{FF2B5EF4-FFF2-40B4-BE49-F238E27FC236}">
                  <a16:creationId xmlns:a16="http://schemas.microsoft.com/office/drawing/2014/main" id="{115D9CA2-DBEF-4FF0-D872-08090C2B5457}"/>
                </a:ext>
              </a:extLst>
            </p:cNvPr>
            <p:cNvSpPr/>
            <p:nvPr/>
          </p:nvSpPr>
          <p:spPr>
            <a:xfrm>
              <a:off x="5100640" y="3590927"/>
              <a:ext cx="227012" cy="303213"/>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ja-JP" sz="800" dirty="0">
                  <a:solidFill>
                    <a:srgbClr val="FF0000"/>
                  </a:solidFill>
                  <a:latin typeface="ＭＳ ゴシック" panose="020B0609070205080204" pitchFamily="49" charset="-128"/>
                  <a:ea typeface="ＭＳ ゴシック" panose="020B0609070205080204" pitchFamily="49" charset="-128"/>
                </a:rPr>
                <a:t>90</a:t>
              </a:r>
              <a:r>
                <a:rPr lang="ja-JP" altLang="en-US" sz="800" dirty="0">
                  <a:solidFill>
                    <a:srgbClr val="FF0000"/>
                  </a:solidFill>
                  <a:latin typeface="ＭＳ ゴシック" panose="020B0609070205080204" pitchFamily="49" charset="-128"/>
                  <a:ea typeface="ＭＳ ゴシック" panose="020B0609070205080204" pitchFamily="49" charset="-128"/>
                </a:rPr>
                <a:t>坪</a:t>
              </a:r>
            </a:p>
          </p:txBody>
        </p:sp>
        <p:sp>
          <p:nvSpPr>
            <p:cNvPr id="53" name="正方形/長方形 52">
              <a:extLst>
                <a:ext uri="{FF2B5EF4-FFF2-40B4-BE49-F238E27FC236}">
                  <a16:creationId xmlns:a16="http://schemas.microsoft.com/office/drawing/2014/main" id="{B7A9DE86-F633-22AB-A051-5B5D83FEA045}"/>
                </a:ext>
              </a:extLst>
            </p:cNvPr>
            <p:cNvSpPr/>
            <p:nvPr/>
          </p:nvSpPr>
          <p:spPr>
            <a:xfrm>
              <a:off x="4749801" y="4024315"/>
              <a:ext cx="603250" cy="528637"/>
            </a:xfrm>
            <a:prstGeom prst="rect">
              <a:avLst/>
            </a:prstGeom>
            <a:solidFill>
              <a:srgbClr val="FF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ctr">
                <a:defRPr/>
              </a:pPr>
              <a:r>
                <a:rPr lang="ja-JP" altLang="en-US" sz="800" dirty="0">
                  <a:solidFill>
                    <a:srgbClr val="FF0000"/>
                  </a:solidFill>
                  <a:latin typeface="ＭＳ ゴシック" panose="020B0609070205080204" pitchFamily="49" charset="-128"/>
                  <a:ea typeface="ＭＳ ゴシック" panose="020B0609070205080204" pitchFamily="49" charset="-128"/>
                </a:rPr>
                <a:t>公民館</a:t>
              </a:r>
              <a:endParaRPr lang="en-US" altLang="ja-JP" sz="800" dirty="0">
                <a:solidFill>
                  <a:srgbClr val="FF0000"/>
                </a:solidFill>
                <a:latin typeface="ＭＳ ゴシック" panose="020B0609070205080204" pitchFamily="49" charset="-128"/>
                <a:ea typeface="ＭＳ ゴシック" panose="020B0609070205080204" pitchFamily="49" charset="-128"/>
              </a:endParaRPr>
            </a:p>
            <a:p>
              <a:pPr algn="ctr">
                <a:defRPr/>
              </a:pPr>
              <a:r>
                <a:rPr lang="en-US" altLang="ja-JP" sz="800" dirty="0">
                  <a:solidFill>
                    <a:srgbClr val="FF0000"/>
                  </a:solidFill>
                  <a:latin typeface="ＭＳ ゴシック" panose="020B0609070205080204" pitchFamily="49" charset="-128"/>
                  <a:ea typeface="ＭＳ ゴシック" panose="020B0609070205080204" pitchFamily="49" charset="-128"/>
                </a:rPr>
                <a:t>(</a:t>
              </a:r>
              <a:r>
                <a:rPr lang="ja-JP" altLang="en-US" sz="800" dirty="0">
                  <a:solidFill>
                    <a:srgbClr val="FF0000"/>
                  </a:solidFill>
                  <a:latin typeface="ＭＳ ゴシック" panose="020B0609070205080204" pitchFamily="49" charset="-128"/>
                  <a:ea typeface="ＭＳ ゴシック" panose="020B0609070205080204" pitchFamily="49" charset="-128"/>
                </a:rPr>
                <a:t>防災拠点</a:t>
              </a:r>
              <a:r>
                <a:rPr lang="en-US" altLang="ja-JP" sz="800" dirty="0">
                  <a:solidFill>
                    <a:srgbClr val="FF0000"/>
                  </a:solidFill>
                  <a:latin typeface="ＭＳ ゴシック" panose="020B0609070205080204" pitchFamily="49" charset="-128"/>
                  <a:ea typeface="ＭＳ ゴシック" panose="020B0609070205080204" pitchFamily="49" charset="-128"/>
                </a:rPr>
                <a:t>)</a:t>
              </a:r>
            </a:p>
            <a:p>
              <a:pPr algn="ctr">
                <a:defRPr/>
              </a:pPr>
              <a:r>
                <a:rPr lang="en-US" altLang="ja-JP" sz="800">
                  <a:solidFill>
                    <a:srgbClr val="FF0000"/>
                  </a:solidFill>
                  <a:latin typeface="ＭＳ ゴシック" panose="020B0609070205080204" pitchFamily="49" charset="-128"/>
                  <a:ea typeface="ＭＳ ゴシック" panose="020B0609070205080204" pitchFamily="49" charset="-128"/>
                </a:rPr>
                <a:t>1400m</a:t>
              </a:r>
              <a:r>
                <a:rPr lang="en-US" altLang="ja-JP" sz="800" baseline="30000">
                  <a:solidFill>
                    <a:srgbClr val="FF0000"/>
                  </a:solidFill>
                  <a:latin typeface="ＭＳ ゴシック" panose="020B0609070205080204" pitchFamily="49" charset="-128"/>
                  <a:ea typeface="ＭＳ ゴシック" panose="020B0609070205080204" pitchFamily="49" charset="-128"/>
                </a:rPr>
                <a:t>2</a:t>
              </a:r>
              <a:endParaRPr lang="ja-JP" altLang="en-US" sz="800" baseline="30000" dirty="0">
                <a:solidFill>
                  <a:srgbClr val="FF0000"/>
                </a:solidFill>
                <a:latin typeface="ＭＳ ゴシック" panose="020B0609070205080204" pitchFamily="49" charset="-128"/>
                <a:ea typeface="ＭＳ ゴシック" panose="020B0609070205080204" pitchFamily="49" charset="-128"/>
              </a:endParaRPr>
            </a:p>
          </p:txBody>
        </p:sp>
        <p:sp>
          <p:nvSpPr>
            <p:cNvPr id="21525" name="テキスト ボックス 1">
              <a:extLst>
                <a:ext uri="{FF2B5EF4-FFF2-40B4-BE49-F238E27FC236}">
                  <a16:creationId xmlns:a16="http://schemas.microsoft.com/office/drawing/2014/main" id="{9779A67B-255A-B62B-A647-D54D177DBF54}"/>
                </a:ext>
              </a:extLst>
            </p:cNvPr>
            <p:cNvSpPr txBox="1">
              <a:spLocks noChangeArrowheads="1"/>
            </p:cNvSpPr>
            <p:nvPr/>
          </p:nvSpPr>
          <p:spPr bwMode="auto">
            <a:xfrm>
              <a:off x="3860802" y="3554416"/>
              <a:ext cx="1879600" cy="1064155"/>
            </a:xfrm>
            <a:prstGeom prst="rect">
              <a:avLst/>
            </a:prstGeom>
            <a:solidFill>
              <a:srgbClr val="FFCCFF"/>
            </a:solidFill>
            <a:ln w="9525">
              <a:solidFill>
                <a:srgbClr val="FF0000"/>
              </a:solidFill>
              <a:miter lim="800000"/>
              <a:headEnd/>
              <a:tailEnd/>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endParaRPr lang="en-US" altLang="ja-JP" sz="1200" b="1" u="sng" dirty="0">
                <a:solidFill>
                  <a:srgbClr val="FF0000"/>
                </a:solidFill>
                <a:latin typeface="ＭＳ ゴシック" panose="020B0609070205080204" pitchFamily="49" charset="-128"/>
                <a:ea typeface="ＭＳ ゴシック" panose="020B0609070205080204" pitchFamily="49" charset="-128"/>
              </a:endParaRPr>
            </a:p>
            <a:p>
              <a:pPr algn="ctr"/>
              <a:endParaRPr lang="en-US" altLang="ja-JP" sz="1200" b="1" u="sng" dirty="0">
                <a:solidFill>
                  <a:srgbClr val="FF0000"/>
                </a:solidFill>
                <a:latin typeface="ＭＳ ゴシック" panose="020B0609070205080204" pitchFamily="49" charset="-128"/>
                <a:ea typeface="ＭＳ ゴシック" panose="020B0609070205080204" pitchFamily="49" charset="-128"/>
              </a:endParaRPr>
            </a:p>
            <a:p>
              <a:r>
                <a:rPr lang="ja-JP" altLang="en-US" sz="1200" b="1" u="sng" dirty="0">
                  <a:solidFill>
                    <a:srgbClr val="FF0000"/>
                  </a:solidFill>
                  <a:latin typeface="ＭＳ ゴシック" panose="020B0609070205080204" pitchFamily="49" charset="-128"/>
                  <a:ea typeface="ＭＳ ゴシック" panose="020B0609070205080204" pitchFamily="49" charset="-128"/>
                </a:rPr>
                <a:t>エネルギー消費地</a:t>
              </a:r>
              <a:endParaRPr lang="en-US" altLang="ja-JP" sz="1200" b="1" u="sng" dirty="0">
                <a:solidFill>
                  <a:srgbClr val="FF0000"/>
                </a:solidFill>
                <a:latin typeface="ＭＳ ゴシック" panose="020B0609070205080204" pitchFamily="49" charset="-128"/>
                <a:ea typeface="ＭＳ ゴシック" panose="020B0609070205080204" pitchFamily="49" charset="-128"/>
              </a:endParaRPr>
            </a:p>
            <a:p>
              <a:r>
                <a:rPr lang="ja-JP" altLang="en-US" sz="1200" b="1" u="sng" dirty="0">
                  <a:solidFill>
                    <a:srgbClr val="FF0000"/>
                  </a:solidFill>
                  <a:latin typeface="ＭＳ ゴシック" panose="020B0609070205080204" pitchFamily="49" charset="-128"/>
                  <a:ea typeface="ＭＳ ゴシック" panose="020B0609070205080204" pitchFamily="49" charset="-128"/>
                </a:rPr>
                <a:t>住宅・防災拠点等</a:t>
              </a:r>
              <a:endParaRPr lang="en-US" altLang="ja-JP" sz="1200" b="1" u="sng" dirty="0">
                <a:solidFill>
                  <a:srgbClr val="FF0000"/>
                </a:solidFill>
                <a:latin typeface="ＭＳ ゴシック" panose="020B0609070205080204" pitchFamily="49" charset="-128"/>
                <a:ea typeface="ＭＳ ゴシック" panose="020B0609070205080204" pitchFamily="49" charset="-128"/>
              </a:endParaRPr>
            </a:p>
            <a:p>
              <a:pPr algn="ctr"/>
              <a:endParaRPr lang="en-US" altLang="ja-JP" sz="1200" b="1" u="sng" dirty="0">
                <a:solidFill>
                  <a:srgbClr val="FF0000"/>
                </a:solidFill>
                <a:latin typeface="ＭＳ ゴシック" panose="020B0609070205080204" pitchFamily="49" charset="-128"/>
                <a:ea typeface="ＭＳ ゴシック" panose="020B0609070205080204" pitchFamily="49" charset="-128"/>
              </a:endParaRPr>
            </a:p>
          </p:txBody>
        </p:sp>
        <p:pic>
          <p:nvPicPr>
            <p:cNvPr id="21526" name="Picture 274" descr="「風力発電 イラ...」の画像検索結果">
              <a:extLst>
                <a:ext uri="{FF2B5EF4-FFF2-40B4-BE49-F238E27FC236}">
                  <a16:creationId xmlns:a16="http://schemas.microsoft.com/office/drawing/2014/main" id="{E4562036-B752-0BCE-C8D1-C56161423B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277" y="4008441"/>
              <a:ext cx="415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7" name="テキスト ボックス 1">
              <a:extLst>
                <a:ext uri="{FF2B5EF4-FFF2-40B4-BE49-F238E27FC236}">
                  <a16:creationId xmlns:a16="http://schemas.microsoft.com/office/drawing/2014/main" id="{0A1F1CA2-236F-10D8-FAD3-9D14A3C42F1C}"/>
                </a:ext>
              </a:extLst>
            </p:cNvPr>
            <p:cNvSpPr txBox="1">
              <a:spLocks noChangeArrowheads="1"/>
            </p:cNvSpPr>
            <p:nvPr/>
          </p:nvSpPr>
          <p:spPr bwMode="auto">
            <a:xfrm>
              <a:off x="5641976" y="4743452"/>
              <a:ext cx="3416301" cy="1612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00" dirty="0">
                  <a:latin typeface="ＭＳ ゴシック" panose="020B0609070205080204" pitchFamily="49" charset="-128"/>
                  <a:ea typeface="ＭＳ ゴシック" panose="020B0609070205080204" pitchFamily="49" charset="-128"/>
                </a:rPr>
                <a:t>中型風力発電機</a:t>
              </a:r>
              <a:r>
                <a:rPr lang="ja-JP" altLang="en-US" sz="800" dirty="0">
                  <a:latin typeface="ＭＳ ゴシック" panose="020B0609070205080204" pitchFamily="49" charset="-128"/>
                  <a:ea typeface="ＭＳ ゴシック" panose="020B0609070205080204" pitchFamily="49" charset="-128"/>
                </a:rPr>
                <a:t>（構造破壊等でも被害は敷地内におさまる大きさ）</a:t>
              </a:r>
              <a:endParaRPr lang="en-US" altLang="ja-JP" sz="800" dirty="0">
                <a:latin typeface="ＭＳ ゴシック" panose="020B0609070205080204" pitchFamily="49" charset="-128"/>
                <a:ea typeface="ＭＳ ゴシック" panose="020B0609070205080204" pitchFamily="49" charset="-128"/>
              </a:endParaRPr>
            </a:p>
          </p:txBody>
        </p:sp>
        <p:sp>
          <p:nvSpPr>
            <p:cNvPr id="57" name="フリーフォーム 167">
              <a:extLst>
                <a:ext uri="{FF2B5EF4-FFF2-40B4-BE49-F238E27FC236}">
                  <a16:creationId xmlns:a16="http://schemas.microsoft.com/office/drawing/2014/main" id="{553490F4-5ADA-21C3-F869-3837EF8CF0A2}"/>
                </a:ext>
              </a:extLst>
            </p:cNvPr>
            <p:cNvSpPr/>
            <p:nvPr/>
          </p:nvSpPr>
          <p:spPr>
            <a:xfrm>
              <a:off x="4765677" y="2878140"/>
              <a:ext cx="790575" cy="2373312"/>
            </a:xfrm>
            <a:custGeom>
              <a:avLst/>
              <a:gdLst>
                <a:gd name="connsiteX0" fmla="*/ 0 w 72000"/>
                <a:gd name="connsiteY0" fmla="*/ 2289600 h 2289600"/>
                <a:gd name="connsiteX1" fmla="*/ 50400 w 72000"/>
                <a:gd name="connsiteY1" fmla="*/ 2282400 h 2289600"/>
                <a:gd name="connsiteX2" fmla="*/ 72000 w 72000"/>
                <a:gd name="connsiteY2" fmla="*/ 0 h 2289600"/>
                <a:gd name="connsiteX3" fmla="*/ 72000 w 72000"/>
                <a:gd name="connsiteY3" fmla="*/ 0 h 2289600"/>
                <a:gd name="connsiteX4" fmla="*/ 72000 w 72000"/>
                <a:gd name="connsiteY4" fmla="*/ 0 h 2289600"/>
                <a:gd name="connsiteX0" fmla="*/ 0 w 73096"/>
                <a:gd name="connsiteY0" fmla="*/ 2289600 h 2289600"/>
                <a:gd name="connsiteX1" fmla="*/ 73096 w 73096"/>
                <a:gd name="connsiteY1" fmla="*/ 2268051 h 2289600"/>
                <a:gd name="connsiteX2" fmla="*/ 72000 w 73096"/>
                <a:gd name="connsiteY2" fmla="*/ 0 h 2289600"/>
                <a:gd name="connsiteX3" fmla="*/ 72000 w 73096"/>
                <a:gd name="connsiteY3" fmla="*/ 0 h 2289600"/>
                <a:gd name="connsiteX4" fmla="*/ 72000 w 73096"/>
                <a:gd name="connsiteY4" fmla="*/ 0 h 2289600"/>
                <a:gd name="connsiteX0" fmla="*/ 0 w 72000"/>
                <a:gd name="connsiteY0" fmla="*/ 2289600 h 2289600"/>
                <a:gd name="connsiteX1" fmla="*/ 67800 w 72000"/>
                <a:gd name="connsiteY1" fmla="*/ 2275225 h 2289600"/>
                <a:gd name="connsiteX2" fmla="*/ 72000 w 72000"/>
                <a:gd name="connsiteY2" fmla="*/ 0 h 2289600"/>
                <a:gd name="connsiteX3" fmla="*/ 72000 w 72000"/>
                <a:gd name="connsiteY3" fmla="*/ 0 h 2289600"/>
                <a:gd name="connsiteX4" fmla="*/ 72000 w 72000"/>
                <a:gd name="connsiteY4" fmla="*/ 0 h 2289600"/>
                <a:gd name="connsiteX0" fmla="*/ 0 w 72000"/>
                <a:gd name="connsiteY0" fmla="*/ 2303949 h 2303949"/>
                <a:gd name="connsiteX1" fmla="*/ 67800 w 72000"/>
                <a:gd name="connsiteY1" fmla="*/ 2289574 h 2303949"/>
                <a:gd name="connsiteX2" fmla="*/ 72000 w 72000"/>
                <a:gd name="connsiteY2" fmla="*/ 14349 h 2303949"/>
                <a:gd name="connsiteX3" fmla="*/ 72000 w 72000"/>
                <a:gd name="connsiteY3" fmla="*/ 14349 h 2303949"/>
                <a:gd name="connsiteX4" fmla="*/ 65948 w 72000"/>
                <a:gd name="connsiteY4" fmla="*/ 0 h 2303949"/>
                <a:gd name="connsiteX0" fmla="*/ 0 w 72000"/>
                <a:gd name="connsiteY0" fmla="*/ 2325472 h 2325472"/>
                <a:gd name="connsiteX1" fmla="*/ 67800 w 72000"/>
                <a:gd name="connsiteY1" fmla="*/ 2311097 h 2325472"/>
                <a:gd name="connsiteX2" fmla="*/ 72000 w 72000"/>
                <a:gd name="connsiteY2" fmla="*/ 35872 h 2325472"/>
                <a:gd name="connsiteX3" fmla="*/ 72000 w 72000"/>
                <a:gd name="connsiteY3" fmla="*/ 35872 h 2325472"/>
                <a:gd name="connsiteX4" fmla="*/ 40982 w 72000"/>
                <a:gd name="connsiteY4" fmla="*/ 0 h 2325472"/>
                <a:gd name="connsiteX0" fmla="*/ 0 w 72000"/>
                <a:gd name="connsiteY0" fmla="*/ 2325472 h 2325472"/>
                <a:gd name="connsiteX1" fmla="*/ 67800 w 72000"/>
                <a:gd name="connsiteY1" fmla="*/ 2311097 h 2325472"/>
                <a:gd name="connsiteX2" fmla="*/ 72000 w 72000"/>
                <a:gd name="connsiteY2" fmla="*/ 35872 h 2325472"/>
                <a:gd name="connsiteX3" fmla="*/ 72000 w 72000"/>
                <a:gd name="connsiteY3" fmla="*/ 35872 h 2325472"/>
                <a:gd name="connsiteX4" fmla="*/ 40982 w 72000"/>
                <a:gd name="connsiteY4" fmla="*/ 0 h 2325472"/>
                <a:gd name="connsiteX0" fmla="*/ 0 w 72000"/>
                <a:gd name="connsiteY0" fmla="*/ 2325472 h 2325472"/>
                <a:gd name="connsiteX1" fmla="*/ 67800 w 72000"/>
                <a:gd name="connsiteY1" fmla="*/ 2311097 h 2325472"/>
                <a:gd name="connsiteX2" fmla="*/ 72000 w 72000"/>
                <a:gd name="connsiteY2" fmla="*/ 35872 h 2325472"/>
                <a:gd name="connsiteX3" fmla="*/ 72000 w 72000"/>
                <a:gd name="connsiteY3" fmla="*/ 35872 h 2325472"/>
                <a:gd name="connsiteX4" fmla="*/ 40982 w 72000"/>
                <a:gd name="connsiteY4" fmla="*/ 0 h 2325472"/>
                <a:gd name="connsiteX0" fmla="*/ 0 w 72000"/>
                <a:gd name="connsiteY0" fmla="*/ 2325472 h 2325472"/>
                <a:gd name="connsiteX1" fmla="*/ 67800 w 72000"/>
                <a:gd name="connsiteY1" fmla="*/ 2311097 h 2325472"/>
                <a:gd name="connsiteX2" fmla="*/ 72000 w 72000"/>
                <a:gd name="connsiteY2" fmla="*/ 35872 h 2325472"/>
                <a:gd name="connsiteX3" fmla="*/ 72000 w 72000"/>
                <a:gd name="connsiteY3" fmla="*/ 35872 h 2325472"/>
                <a:gd name="connsiteX4" fmla="*/ 40982 w 72000"/>
                <a:gd name="connsiteY4" fmla="*/ 0 h 2325472"/>
                <a:gd name="connsiteX0" fmla="*/ 0 w 72000"/>
                <a:gd name="connsiteY0" fmla="*/ 2289600 h 2289600"/>
                <a:gd name="connsiteX1" fmla="*/ 67800 w 72000"/>
                <a:gd name="connsiteY1" fmla="*/ 2275225 h 2289600"/>
                <a:gd name="connsiteX2" fmla="*/ 72000 w 72000"/>
                <a:gd name="connsiteY2" fmla="*/ 0 h 2289600"/>
                <a:gd name="connsiteX3" fmla="*/ 72000 w 72000"/>
                <a:gd name="connsiteY3" fmla="*/ 0 h 2289600"/>
                <a:gd name="connsiteX0" fmla="*/ 0 w 72339"/>
                <a:gd name="connsiteY0" fmla="*/ 2289600 h 2289600"/>
                <a:gd name="connsiteX1" fmla="*/ 72339 w 72339"/>
                <a:gd name="connsiteY1" fmla="*/ 2289574 h 2289600"/>
                <a:gd name="connsiteX2" fmla="*/ 72000 w 72339"/>
                <a:gd name="connsiteY2" fmla="*/ 0 h 2289600"/>
                <a:gd name="connsiteX3" fmla="*/ 72000 w 72339"/>
                <a:gd name="connsiteY3" fmla="*/ 0 h 2289600"/>
              </a:gdLst>
              <a:ahLst/>
              <a:cxnLst>
                <a:cxn ang="0">
                  <a:pos x="connsiteX0" y="connsiteY0"/>
                </a:cxn>
                <a:cxn ang="0">
                  <a:pos x="connsiteX1" y="connsiteY1"/>
                </a:cxn>
                <a:cxn ang="0">
                  <a:pos x="connsiteX2" y="connsiteY2"/>
                </a:cxn>
                <a:cxn ang="0">
                  <a:pos x="connsiteX3" y="connsiteY3"/>
                </a:cxn>
              </a:cxnLst>
              <a:rect l="l" t="t" r="r" b="b"/>
              <a:pathLst>
                <a:path w="72339" h="2289600">
                  <a:moveTo>
                    <a:pt x="0" y="2289600"/>
                  </a:moveTo>
                  <a:lnTo>
                    <a:pt x="72339" y="2289574"/>
                  </a:lnTo>
                  <a:cubicBezTo>
                    <a:pt x="71974" y="1533557"/>
                    <a:pt x="72057" y="381596"/>
                    <a:pt x="72000" y="0"/>
                  </a:cubicBezTo>
                  <a:lnTo>
                    <a:pt x="72000" y="0"/>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1529" name="テキスト ボックス 1">
              <a:extLst>
                <a:ext uri="{FF2B5EF4-FFF2-40B4-BE49-F238E27FC236}">
                  <a16:creationId xmlns:a16="http://schemas.microsoft.com/office/drawing/2014/main" id="{5078532C-ABFD-25C6-33A8-54BDF028D854}"/>
                </a:ext>
              </a:extLst>
            </p:cNvPr>
            <p:cNvSpPr txBox="1">
              <a:spLocks noChangeArrowheads="1"/>
            </p:cNvSpPr>
            <p:nvPr/>
          </p:nvSpPr>
          <p:spPr bwMode="auto">
            <a:xfrm>
              <a:off x="5740402" y="2884041"/>
              <a:ext cx="1852690" cy="1612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00" dirty="0">
                  <a:solidFill>
                    <a:srgbClr val="00B050"/>
                  </a:solidFill>
                  <a:latin typeface="ＭＳ ゴシック" panose="020B0609070205080204" pitchFamily="49" charset="-128"/>
                  <a:ea typeface="ＭＳ ゴシック" panose="020B0609070205080204" pitchFamily="49" charset="-128"/>
                </a:rPr>
                <a:t>共同溝（インフラ導入溝）</a:t>
              </a:r>
              <a:endParaRPr lang="en-US" altLang="ja-JP" sz="800" dirty="0">
                <a:solidFill>
                  <a:srgbClr val="00B050"/>
                </a:solidFill>
                <a:latin typeface="ＭＳ ゴシック" panose="020B0609070205080204" pitchFamily="49" charset="-128"/>
                <a:ea typeface="ＭＳ ゴシック" panose="020B0609070205080204" pitchFamily="49" charset="-128"/>
              </a:endParaRPr>
            </a:p>
          </p:txBody>
        </p:sp>
        <p:cxnSp>
          <p:nvCxnSpPr>
            <p:cNvPr id="59" name="直線矢印コネクタ 58">
              <a:extLst>
                <a:ext uri="{FF2B5EF4-FFF2-40B4-BE49-F238E27FC236}">
                  <a16:creationId xmlns:a16="http://schemas.microsoft.com/office/drawing/2014/main" id="{695D10B9-3AFF-86AE-0206-9B7FE87202F7}"/>
                </a:ext>
              </a:extLst>
            </p:cNvPr>
            <p:cNvCxnSpPr/>
            <p:nvPr/>
          </p:nvCxnSpPr>
          <p:spPr>
            <a:xfrm flipH="1">
              <a:off x="5557840" y="3032126"/>
              <a:ext cx="238125" cy="125413"/>
            </a:xfrm>
            <a:prstGeom prst="straightConnector1">
              <a:avLst/>
            </a:prstGeom>
            <a:ln w="28575">
              <a:solidFill>
                <a:srgbClr val="00B050"/>
              </a:solidFill>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60" name="正方形/長方形 59">
              <a:extLst>
                <a:ext uri="{FF2B5EF4-FFF2-40B4-BE49-F238E27FC236}">
                  <a16:creationId xmlns:a16="http://schemas.microsoft.com/office/drawing/2014/main" id="{5D6DB8A0-80BB-44E7-7E7C-09FE0C2E1D6D}"/>
                </a:ext>
              </a:extLst>
            </p:cNvPr>
            <p:cNvSpPr/>
            <p:nvPr/>
          </p:nvSpPr>
          <p:spPr>
            <a:xfrm>
              <a:off x="4329115" y="134939"/>
              <a:ext cx="350837" cy="658812"/>
            </a:xfrm>
            <a:prstGeom prst="rect">
              <a:avLst/>
            </a:prstGeom>
            <a:solidFill>
              <a:schemeClr val="accent1">
                <a:lumMod val="40000"/>
                <a:lumOff val="60000"/>
              </a:schemeClr>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pic>
          <p:nvPicPr>
            <p:cNvPr id="21532" name="図 22">
              <a:extLst>
                <a:ext uri="{FF2B5EF4-FFF2-40B4-BE49-F238E27FC236}">
                  <a16:creationId xmlns:a16="http://schemas.microsoft.com/office/drawing/2014/main" id="{1EBD8E0C-AB16-CCF9-2276-D0F511B74A1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0090" y="155576"/>
              <a:ext cx="1397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図 39">
              <a:extLst>
                <a:ext uri="{FF2B5EF4-FFF2-40B4-BE49-F238E27FC236}">
                  <a16:creationId xmlns:a16="http://schemas.microsoft.com/office/drawing/2014/main" id="{9FEF2DC4-F9CA-F250-9B70-9C195BFACB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6915" y="258764"/>
              <a:ext cx="1397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図 40">
              <a:extLst>
                <a:ext uri="{FF2B5EF4-FFF2-40B4-BE49-F238E27FC236}">
                  <a16:creationId xmlns:a16="http://schemas.microsoft.com/office/drawing/2014/main" id="{EAC3AF02-21AD-D223-D708-8D2CE9318A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6915" y="358775"/>
              <a:ext cx="1397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5" name="図 41">
              <a:extLst>
                <a:ext uri="{FF2B5EF4-FFF2-40B4-BE49-F238E27FC236}">
                  <a16:creationId xmlns:a16="http://schemas.microsoft.com/office/drawing/2014/main" id="{3BAABBA9-9ED3-6E1D-8AF6-0C5AFE131C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2152" y="461963"/>
              <a:ext cx="1397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6" name="図 42">
              <a:extLst>
                <a:ext uri="{FF2B5EF4-FFF2-40B4-BE49-F238E27FC236}">
                  <a16:creationId xmlns:a16="http://schemas.microsoft.com/office/drawing/2014/main" id="{0FDEA9C7-AA1E-82BD-D35C-16AA762F82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8977" y="555625"/>
              <a:ext cx="139700"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7" name="テキスト ボックス 1">
              <a:extLst>
                <a:ext uri="{FF2B5EF4-FFF2-40B4-BE49-F238E27FC236}">
                  <a16:creationId xmlns:a16="http://schemas.microsoft.com/office/drawing/2014/main" id="{9137ED7F-1FD7-D81A-B9BC-1882874617E4}"/>
                </a:ext>
              </a:extLst>
            </p:cNvPr>
            <p:cNvSpPr txBox="1">
              <a:spLocks noChangeArrowheads="1"/>
            </p:cNvSpPr>
            <p:nvPr/>
          </p:nvSpPr>
          <p:spPr bwMode="auto">
            <a:xfrm>
              <a:off x="3881439" y="688976"/>
              <a:ext cx="777876" cy="246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800">
                  <a:latin typeface="ＭＳ ゴシック" panose="020B0609070205080204" pitchFamily="49" charset="-128"/>
                  <a:ea typeface="ＭＳ ゴシック" panose="020B0609070205080204" pitchFamily="49" charset="-128"/>
                </a:rPr>
                <a:t>自動連結運転ﾊﾞｽ兼ｴﾈﾙｷﾞｰﾊﾞｯﾌｧｰ</a:t>
              </a:r>
              <a:endParaRPr lang="en-US" altLang="ja-JP" sz="800">
                <a:latin typeface="ＭＳ ゴシック" panose="020B0609070205080204" pitchFamily="49" charset="-128"/>
                <a:ea typeface="ＭＳ ゴシック" panose="020B0609070205080204" pitchFamily="49" charset="-128"/>
              </a:endParaRPr>
            </a:p>
          </p:txBody>
        </p:sp>
        <p:sp>
          <p:nvSpPr>
            <p:cNvPr id="21538" name="正方形/長方形 21">
              <a:extLst>
                <a:ext uri="{FF2B5EF4-FFF2-40B4-BE49-F238E27FC236}">
                  <a16:creationId xmlns:a16="http://schemas.microsoft.com/office/drawing/2014/main" id="{43D60B84-411E-E44C-C6C3-627A3EFB6A54}"/>
                </a:ext>
              </a:extLst>
            </p:cNvPr>
            <p:cNvSpPr>
              <a:spLocks noChangeArrowheads="1"/>
            </p:cNvSpPr>
            <p:nvPr/>
          </p:nvSpPr>
          <p:spPr bwMode="auto">
            <a:xfrm>
              <a:off x="5569883" y="4930775"/>
              <a:ext cx="1698348" cy="32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400" b="1" dirty="0">
                  <a:solidFill>
                    <a:srgbClr val="FF9999"/>
                  </a:solidFill>
                  <a:latin typeface="ＭＳ ゴシック" panose="020B0609070205080204" pitchFamily="49" charset="-128"/>
                  <a:ea typeface="ＭＳ ゴシック" panose="020B0609070205080204" pitchFamily="49" charset="-128"/>
                </a:rPr>
                <a:t>屋外実験・訓練場</a:t>
              </a:r>
              <a:endParaRPr lang="en-US" altLang="ja-JP" sz="1400" b="1" dirty="0">
                <a:solidFill>
                  <a:srgbClr val="FF9999"/>
                </a:solidFill>
                <a:latin typeface="ＭＳ ゴシック" panose="020B0609070205080204" pitchFamily="49" charset="-128"/>
                <a:ea typeface="ＭＳ ゴシック" panose="020B0609070205080204" pitchFamily="49" charset="-128"/>
              </a:endParaRPr>
            </a:p>
          </p:txBody>
        </p:sp>
      </p:grpSp>
      <p:sp>
        <p:nvSpPr>
          <p:cNvPr id="4" name="テキスト ボックス 2">
            <a:extLst>
              <a:ext uri="{FF2B5EF4-FFF2-40B4-BE49-F238E27FC236}">
                <a16:creationId xmlns:a16="http://schemas.microsoft.com/office/drawing/2014/main" id="{B3DCDE66-193C-9FA7-52BF-72E824774BA7}"/>
              </a:ext>
            </a:extLst>
          </p:cNvPr>
          <p:cNvSpPr txBox="1">
            <a:spLocks noChangeArrowheads="1"/>
          </p:cNvSpPr>
          <p:nvPr/>
        </p:nvSpPr>
        <p:spPr bwMode="auto">
          <a:xfrm>
            <a:off x="5164318" y="673781"/>
            <a:ext cx="3944186" cy="2862322"/>
          </a:xfrm>
          <a:prstGeom prst="rect">
            <a:avLst/>
          </a:prstGeom>
          <a:solidFill>
            <a:schemeClr val="bg1"/>
          </a:solidFill>
          <a:ln w="9525">
            <a:solidFill>
              <a:schemeClr val="tx1"/>
            </a:solidFill>
            <a:miter lim="800000"/>
            <a:headEnd/>
            <a:tailEnd/>
          </a:ln>
        </p:spPr>
        <p:txBody>
          <a:bodyPr wrap="square" lIns="36000" r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b="1" dirty="0">
                <a:solidFill>
                  <a:srgbClr val="0000FF"/>
                </a:solidFill>
                <a:latin typeface="ＭＳ ゴシック" panose="020B0609070205080204" pitchFamily="49" charset="-128"/>
                <a:ea typeface="ＭＳ ゴシック" panose="020B0609070205080204" pitchFamily="49" charset="-128"/>
              </a:rPr>
              <a:t>プラットフォームの構成</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左図の</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　・ﾎﾛﾆｽﾞﾑｴﾈﾙｷﾞｰｽﾃｰｼｮﾝ</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　・ｴﾈﾙｷﾞｰ消費地</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　　（住宅・防災拠点等）</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ﾎﾛﾆｽﾞﾑｴﾈﾙｷﾞｰｽﾃｰｼｮﾝのｴﾈﾙｷﾞｰをもとに青色の</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「地産地消ｴﾈﾙｷﾞｰ活用ﾌｨｰﾙﾄﾞ」</a:t>
            </a:r>
            <a:endParaRPr lang="en-US" altLang="ja-JP" b="1" dirty="0">
              <a:solidFill>
                <a:srgbClr val="0000FF"/>
              </a:solidFill>
              <a:latin typeface="ＭＳ ゴシック" panose="020B0609070205080204" pitchFamily="49" charset="-128"/>
              <a:ea typeface="ＭＳ ゴシック" panose="020B0609070205080204" pitchFamily="49" charset="-128"/>
            </a:endParaRPr>
          </a:p>
          <a:p>
            <a:r>
              <a:rPr lang="ja-JP" altLang="en-US" b="1" dirty="0">
                <a:solidFill>
                  <a:srgbClr val="0000FF"/>
                </a:solidFill>
                <a:latin typeface="ＭＳ ゴシック" panose="020B0609070205080204" pitchFamily="49" charset="-128"/>
                <a:ea typeface="ＭＳ ゴシック" panose="020B0609070205080204" pitchFamily="49" charset="-128"/>
              </a:rPr>
              <a:t>の展開も可能</a:t>
            </a:r>
            <a:endParaRPr lang="en-US" altLang="ja-JP" b="1" dirty="0">
              <a:solidFill>
                <a:srgbClr val="0000FF"/>
              </a:solidFill>
              <a:latin typeface="ＭＳ ゴシック" panose="020B0609070205080204" pitchFamily="49" charset="-128"/>
              <a:ea typeface="ＭＳ ゴシック" panose="020B0609070205080204" pitchFamily="49" charset="-128"/>
            </a:endParaRPr>
          </a:p>
        </p:txBody>
      </p:sp>
      <p:sp>
        <p:nvSpPr>
          <p:cNvPr id="25" name="矢印: 下 24">
            <a:extLst>
              <a:ext uri="{FF2B5EF4-FFF2-40B4-BE49-F238E27FC236}">
                <a16:creationId xmlns:a16="http://schemas.microsoft.com/office/drawing/2014/main" id="{7F5AF72B-ED5B-32F7-05CE-262BAE87E7B3}"/>
              </a:ext>
            </a:extLst>
          </p:cNvPr>
          <p:cNvSpPr/>
          <p:nvPr/>
        </p:nvSpPr>
        <p:spPr>
          <a:xfrm>
            <a:off x="6955615" y="3626265"/>
            <a:ext cx="378636" cy="3529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
            <a:extLst>
              <a:ext uri="{FF2B5EF4-FFF2-40B4-BE49-F238E27FC236}">
                <a16:creationId xmlns:a16="http://schemas.microsoft.com/office/drawing/2014/main" id="{5078C663-55A6-C7C8-4DF0-669C45E1AA7E}"/>
              </a:ext>
            </a:extLst>
          </p:cNvPr>
          <p:cNvSpPr txBox="1">
            <a:spLocks noChangeArrowheads="1"/>
          </p:cNvSpPr>
          <p:nvPr/>
        </p:nvSpPr>
        <p:spPr bwMode="auto">
          <a:xfrm>
            <a:off x="5163983" y="4039904"/>
            <a:ext cx="3944186" cy="1200329"/>
          </a:xfrm>
          <a:prstGeom prst="rect">
            <a:avLst/>
          </a:prstGeom>
          <a:solidFill>
            <a:schemeClr val="bg1"/>
          </a:solidFill>
          <a:ln w="9525">
            <a:solidFill>
              <a:schemeClr val="tx1"/>
            </a:solidFill>
            <a:miter lim="800000"/>
            <a:headEnd/>
            <a:tailEnd/>
          </a:ln>
        </p:spPr>
        <p:txBody>
          <a:bodyPr wrap="square" lIns="36000" r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b="1" dirty="0">
                <a:solidFill>
                  <a:srgbClr val="0000FF"/>
                </a:solidFill>
                <a:latin typeface="ＭＳ ゴシック" panose="020B0609070205080204" pitchFamily="49" charset="-128"/>
                <a:ea typeface="ＭＳ ゴシック" panose="020B0609070205080204" pitchFamily="49" charset="-128"/>
              </a:rPr>
              <a:t>プラットフォームの可能性を理解した上で、グリーンホロニズムタウンを確実に進展させるため、前頁のプラットフォームの実現を目指す</a:t>
            </a:r>
            <a:endParaRPr lang="en-US" altLang="ja-JP" b="1" dirty="0">
              <a:solidFill>
                <a:srgbClr val="0000FF"/>
              </a:solidFill>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8DFCDAD8-D1F5-966C-41E9-0A7DCBAB20AC}"/>
              </a:ext>
            </a:extLst>
          </p:cNvPr>
          <p:cNvSpPr>
            <a:spLocks noGrp="1"/>
          </p:cNvSpPr>
          <p:nvPr>
            <p:ph type="title"/>
          </p:nvPr>
        </p:nvSpPr>
        <p:spPr/>
        <p:txBody>
          <a:bodyPr/>
          <a:lstStyle/>
          <a:p>
            <a:pPr eaLnBrk="1" hangingPunct="1"/>
            <a:r>
              <a:rPr lang="ja-JP" altLang="en-US" dirty="0"/>
              <a:t>内　容</a:t>
            </a:r>
          </a:p>
        </p:txBody>
      </p:sp>
      <p:sp>
        <p:nvSpPr>
          <p:cNvPr id="7171" name="テキスト ボックス 2">
            <a:extLst>
              <a:ext uri="{FF2B5EF4-FFF2-40B4-BE49-F238E27FC236}">
                <a16:creationId xmlns:a16="http://schemas.microsoft.com/office/drawing/2014/main" id="{6717C92A-C9A0-D48D-B8B4-5B2E006B948F}"/>
              </a:ext>
            </a:extLst>
          </p:cNvPr>
          <p:cNvSpPr txBox="1">
            <a:spLocks noChangeArrowheads="1"/>
          </p:cNvSpPr>
          <p:nvPr/>
        </p:nvSpPr>
        <p:spPr bwMode="auto">
          <a:xfrm>
            <a:off x="1187624" y="1124744"/>
            <a:ext cx="7344494" cy="3724096"/>
          </a:xfrm>
          <a:prstGeom prst="rect">
            <a:avLst/>
          </a:prstGeom>
          <a:noFill/>
          <a:ln>
            <a:noFill/>
          </a:ln>
        </p:spPr>
        <p:txBody>
          <a:bodyPr wrap="squar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Font typeface="Calibri" panose="020F0502020204030204" pitchFamily="34" charset="0"/>
              <a:buAutoNum type="arabicPeriod"/>
              <a:defRPr/>
            </a:pPr>
            <a:r>
              <a:rPr lang="ja-JP" altLang="en-US" sz="2800" dirty="0">
                <a:latin typeface="+mj-ea"/>
                <a:ea typeface="+mj-ea"/>
              </a:rPr>
              <a:t>背景</a:t>
            </a:r>
            <a:endParaRPr lang="en-US" altLang="ja-JP" sz="2800" dirty="0">
              <a:latin typeface="+mj-ea"/>
              <a:ea typeface="+mj-ea"/>
            </a:endParaRPr>
          </a:p>
          <a:p>
            <a:pPr eaLnBrk="1" hangingPunct="1">
              <a:defRPr/>
            </a:pPr>
            <a:r>
              <a:rPr lang="en-US" altLang="ja-JP" sz="2400" dirty="0">
                <a:latin typeface="+mj-ea"/>
              </a:rPr>
              <a:t>	1)</a:t>
            </a:r>
            <a:r>
              <a:rPr lang="ja-JP" altLang="en-US" sz="2400" dirty="0">
                <a:latin typeface="+mj-ea"/>
              </a:rPr>
              <a:t>　</a:t>
            </a:r>
            <a:r>
              <a:rPr lang="en-US" altLang="ja-JP" sz="2400" dirty="0">
                <a:latin typeface="+mj-ea"/>
              </a:rPr>
              <a:t>GHG</a:t>
            </a:r>
            <a:r>
              <a:rPr lang="ja-JP" altLang="en-US" sz="2400" dirty="0">
                <a:latin typeface="+mj-ea"/>
              </a:rPr>
              <a:t>排出量等</a:t>
            </a:r>
            <a:endParaRPr lang="en-US" altLang="ja-JP" sz="2400" dirty="0">
              <a:latin typeface="+mj-ea"/>
            </a:endParaRPr>
          </a:p>
          <a:p>
            <a:pPr eaLnBrk="1" hangingPunct="1">
              <a:defRPr/>
            </a:pPr>
            <a:r>
              <a:rPr lang="en-US" altLang="ja-JP" sz="2400" dirty="0">
                <a:latin typeface="+mj-ea"/>
              </a:rPr>
              <a:t>	2)</a:t>
            </a:r>
            <a:r>
              <a:rPr lang="ja-JP" altLang="en-US" sz="2400" dirty="0">
                <a:latin typeface="+mj-ea"/>
              </a:rPr>
              <a:t>　家庭のエネルギー消費</a:t>
            </a:r>
            <a:endParaRPr lang="en-US" altLang="ja-JP" sz="2400" dirty="0">
              <a:latin typeface="+mj-ea"/>
            </a:endParaRPr>
          </a:p>
          <a:p>
            <a:pPr eaLnBrk="1" hangingPunct="1">
              <a:defRPr/>
            </a:pPr>
            <a:r>
              <a:rPr lang="en-US" altLang="ja-JP" sz="2400" dirty="0">
                <a:latin typeface="+mj-ea"/>
                <a:cs typeface="Arial" panose="020B0604020202020204" pitchFamily="34" charset="0"/>
              </a:rPr>
              <a:t>	3)</a:t>
            </a:r>
            <a:r>
              <a:rPr lang="ja-JP" altLang="en-US" sz="2400" dirty="0">
                <a:latin typeface="+mj-ea"/>
              </a:rPr>
              <a:t>　低炭素・循環型社会（</a:t>
            </a:r>
            <a:r>
              <a:rPr lang="en-US" altLang="ja-JP" sz="2400" dirty="0">
                <a:latin typeface="+mj-ea"/>
              </a:rPr>
              <a:t>2015</a:t>
            </a:r>
            <a:r>
              <a:rPr lang="ja-JP" altLang="en-US" sz="2400" dirty="0">
                <a:latin typeface="+mj-ea"/>
              </a:rPr>
              <a:t>年以前のイメージ）</a:t>
            </a:r>
            <a:endParaRPr lang="en-US" altLang="ja-JP" sz="2400" dirty="0">
              <a:latin typeface="+mj-ea"/>
              <a:ea typeface="+mj-ea"/>
            </a:endParaRPr>
          </a:p>
          <a:p>
            <a:pPr marL="355600" indent="-355600" eaLnBrk="1" hangingPunct="1">
              <a:buFont typeface="+mj-lt"/>
              <a:buAutoNum type="arabicPeriod" startAt="2"/>
              <a:defRPr/>
            </a:pPr>
            <a:endParaRPr lang="en-US" altLang="ja-JP" sz="2800" dirty="0">
              <a:latin typeface="+mj-ea"/>
              <a:ea typeface="+mj-ea"/>
            </a:endParaRPr>
          </a:p>
          <a:p>
            <a:pPr marL="355600" indent="-355600" eaLnBrk="1" hangingPunct="1">
              <a:buFont typeface="+mj-lt"/>
              <a:buAutoNum type="arabicPeriod" startAt="2"/>
              <a:defRPr/>
            </a:pPr>
            <a:r>
              <a:rPr lang="ja-JP" altLang="en-US" sz="2800" dirty="0">
                <a:latin typeface="+mj-ea"/>
                <a:ea typeface="+mj-ea"/>
              </a:rPr>
              <a:t>グリーンホロニズム構想</a:t>
            </a:r>
            <a:endParaRPr lang="en-US" altLang="ja-JP" sz="2800" dirty="0">
              <a:latin typeface="+mj-ea"/>
              <a:ea typeface="+mj-ea"/>
            </a:endParaRPr>
          </a:p>
          <a:p>
            <a:pPr marL="514350" indent="-514350" eaLnBrk="1" hangingPunct="1">
              <a:buFont typeface="+mj-lt"/>
              <a:buAutoNum type="arabicPeriod" startAt="2"/>
              <a:defRPr/>
            </a:pPr>
            <a:endParaRPr lang="en-US" altLang="ja-JP" sz="2800" dirty="0">
              <a:latin typeface="+mj-ea"/>
              <a:ea typeface="+mj-ea"/>
            </a:endParaRPr>
          </a:p>
          <a:p>
            <a:pPr marL="355600" indent="-355600" eaLnBrk="1" hangingPunct="1">
              <a:buFont typeface="+mj-lt"/>
              <a:buAutoNum type="arabicPeriod" startAt="2"/>
              <a:defRPr/>
            </a:pPr>
            <a:r>
              <a:rPr lang="ja-JP" altLang="en-US" sz="2800" dirty="0"/>
              <a:t>グリーンホロニズムタウン・プラットフォーム</a:t>
            </a:r>
            <a:endParaRPr lang="en-US" altLang="ja-JP" sz="2800" dirty="0"/>
          </a:p>
          <a:p>
            <a:pPr marL="0" indent="0" eaLnBrk="1" hangingPunct="1">
              <a:defRPr/>
            </a:pPr>
            <a:endParaRPr lang="en-US" altLang="ja-JP" sz="2400" dirty="0">
              <a:latin typeface="+mn-ea"/>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a:extLst>
              <a:ext uri="{FF2B5EF4-FFF2-40B4-BE49-F238E27FC236}">
                <a16:creationId xmlns:a16="http://schemas.microsoft.com/office/drawing/2014/main" id="{88EDC3B6-BB37-C497-7CA8-356E6D6553D7}"/>
              </a:ext>
            </a:extLst>
          </p:cNvPr>
          <p:cNvSpPr>
            <a:spLocks noGrp="1"/>
          </p:cNvSpPr>
          <p:nvPr>
            <p:ph type="title"/>
          </p:nvPr>
        </p:nvSpPr>
        <p:spPr/>
        <p:txBody>
          <a:bodyPr/>
          <a:lstStyle/>
          <a:p>
            <a:r>
              <a:rPr lang="ja-JP" altLang="en-US"/>
              <a:t>まとめ</a:t>
            </a:r>
          </a:p>
        </p:txBody>
      </p:sp>
      <p:sp>
        <p:nvSpPr>
          <p:cNvPr id="23555" name="テキスト ボックス 1">
            <a:extLst>
              <a:ext uri="{FF2B5EF4-FFF2-40B4-BE49-F238E27FC236}">
                <a16:creationId xmlns:a16="http://schemas.microsoft.com/office/drawing/2014/main" id="{8407D395-36C4-5E4D-32DC-662FF844B7FD}"/>
              </a:ext>
            </a:extLst>
          </p:cNvPr>
          <p:cNvSpPr txBox="1">
            <a:spLocks noChangeArrowheads="1"/>
          </p:cNvSpPr>
          <p:nvPr/>
        </p:nvSpPr>
        <p:spPr bwMode="auto">
          <a:xfrm>
            <a:off x="179512" y="908720"/>
            <a:ext cx="835292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indent="-342900">
              <a:spcAft>
                <a:spcPts val="1200"/>
              </a:spcAft>
              <a:buFont typeface="Wingdings" panose="05000000000000000000" pitchFamily="2" charset="2"/>
              <a:buChar char="ü"/>
            </a:pPr>
            <a:r>
              <a:rPr lang="ja-JP" altLang="en-US" sz="2400" dirty="0">
                <a:latin typeface="ＭＳ ゴシック" panose="020B0609070205080204" pitchFamily="49" charset="-128"/>
                <a:ea typeface="ＭＳ ゴシック" panose="020B0609070205080204" pitchFamily="49" charset="-128"/>
              </a:rPr>
              <a:t>次世代エネルギーシステムタスクフォースは、脱炭素・地産地消・自立</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自律で災害にも強い区域のエネルギーシステム、「グリーンホロニズム構想」を策定</a:t>
            </a:r>
          </a:p>
          <a:p>
            <a:pPr marL="342900" indent="-342900">
              <a:spcAft>
                <a:spcPts val="1200"/>
              </a:spcAft>
              <a:buFont typeface="Wingdings" panose="05000000000000000000" pitchFamily="2" charset="2"/>
              <a:buChar char="ü"/>
            </a:pPr>
            <a:r>
              <a:rPr lang="ja-JP" altLang="en-US" sz="2400" dirty="0">
                <a:latin typeface="ＭＳ ゴシック" panose="020B0609070205080204" pitchFamily="49" charset="-128"/>
                <a:ea typeface="ＭＳ ゴシック" panose="020B0609070205080204" pitchFamily="49" charset="-128"/>
              </a:rPr>
              <a:t>この構想は、再生可能エネルギー（太陽光、風力、地熱など）や水素エネルギー利用など、多くの要素技術を連携させ、将来にもつながるシステムを目指している</a:t>
            </a:r>
            <a:endParaRPr lang="en-US" altLang="ja-JP" sz="2400" dirty="0">
              <a:latin typeface="ＭＳ ゴシック" panose="020B0609070205080204" pitchFamily="49" charset="-128"/>
              <a:ea typeface="ＭＳ ゴシック" panose="020B0609070205080204" pitchFamily="49" charset="-128"/>
            </a:endParaRPr>
          </a:p>
          <a:p>
            <a:pPr marL="342900" indent="-342900">
              <a:spcAft>
                <a:spcPts val="1200"/>
              </a:spcAft>
              <a:buFont typeface="Wingdings" panose="05000000000000000000" pitchFamily="2" charset="2"/>
              <a:buChar char="ü"/>
            </a:pPr>
            <a:r>
              <a:rPr lang="ja-JP" altLang="en-US" sz="2400" dirty="0">
                <a:latin typeface="ＭＳ ゴシック" panose="020B0609070205080204" pitchFamily="49" charset="-128"/>
                <a:ea typeface="ＭＳ ゴシック" panose="020B0609070205080204" pitchFamily="49" charset="-128"/>
              </a:rPr>
              <a:t>新しいエネルギーシステムと生活が成立することを確認するグリーンホロニズムタウン・プラットフォームを構築、テスト後の安定したシステムを、速やかに世界展開する</a:t>
            </a:r>
            <a:endParaRPr lang="en-US" altLang="ja-JP" sz="2400" dirty="0">
              <a:latin typeface="ＭＳ ゴシック" panose="020B0609070205080204" pitchFamily="49" charset="-128"/>
              <a:ea typeface="ＭＳ ゴシック" panose="020B0609070205080204" pitchFamily="49" charset="-128"/>
            </a:endParaRPr>
          </a:p>
          <a:p>
            <a:pPr marL="342900" indent="-342900">
              <a:spcAft>
                <a:spcPts val="1200"/>
              </a:spcAft>
              <a:buFont typeface="Wingdings" panose="05000000000000000000" pitchFamily="2" charset="2"/>
              <a:buChar char="ü"/>
            </a:pPr>
            <a:r>
              <a:rPr lang="ja-JP" altLang="en-US" sz="2400" dirty="0">
                <a:latin typeface="ＭＳ ゴシック" panose="020B0609070205080204" pitchFamily="49" charset="-128"/>
                <a:ea typeface="ＭＳ ゴシック" panose="020B0609070205080204" pitchFamily="49" charset="-128"/>
              </a:rPr>
              <a:t>そのためのグリーンホロニズムタウン・プラットフォーム一基の構築を目指している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492BAE3-369E-34AB-B0E9-C2DC9FD50B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3440" y="1569809"/>
            <a:ext cx="6304904" cy="4501772"/>
          </a:xfrm>
          <a:prstGeom prst="rect">
            <a:avLst/>
          </a:prstGeom>
        </p:spPr>
      </p:pic>
      <p:sp>
        <p:nvSpPr>
          <p:cNvPr id="4" name="テキスト ボックス 3">
            <a:extLst>
              <a:ext uri="{FF2B5EF4-FFF2-40B4-BE49-F238E27FC236}">
                <a16:creationId xmlns:a16="http://schemas.microsoft.com/office/drawing/2014/main" id="{07D4E1BA-5C98-7010-F413-7DDBBCEE68A9}"/>
              </a:ext>
            </a:extLst>
          </p:cNvPr>
          <p:cNvSpPr txBox="1"/>
          <p:nvPr/>
        </p:nvSpPr>
        <p:spPr>
          <a:xfrm>
            <a:off x="1259632" y="985034"/>
            <a:ext cx="6408712" cy="584775"/>
          </a:xfrm>
          <a:prstGeom prst="rect">
            <a:avLst/>
          </a:prstGeom>
          <a:noFill/>
        </p:spPr>
        <p:txBody>
          <a:bodyPr wrap="square" rtlCol="0">
            <a:spAutoFit/>
          </a:bodyPr>
          <a:lstStyle/>
          <a:p>
            <a:pPr algn="ctr"/>
            <a:r>
              <a:rPr kumimoji="1" lang="ja-JP" altLang="en-US" sz="3200" dirty="0"/>
              <a:t>ご清聴ありがとうございました</a:t>
            </a:r>
          </a:p>
        </p:txBody>
      </p:sp>
      <p:sp>
        <p:nvSpPr>
          <p:cNvPr id="6" name="テキスト ボックス 5">
            <a:extLst>
              <a:ext uri="{FF2B5EF4-FFF2-40B4-BE49-F238E27FC236}">
                <a16:creationId xmlns:a16="http://schemas.microsoft.com/office/drawing/2014/main" id="{7F38D42F-85A8-2D1F-A2A5-5219498D1B91}"/>
              </a:ext>
            </a:extLst>
          </p:cNvPr>
          <p:cNvSpPr txBox="1"/>
          <p:nvPr/>
        </p:nvSpPr>
        <p:spPr>
          <a:xfrm>
            <a:off x="3851920" y="6071581"/>
            <a:ext cx="5184576" cy="464166"/>
          </a:xfrm>
          <a:prstGeom prst="rect">
            <a:avLst/>
          </a:prstGeom>
          <a:noFill/>
        </p:spPr>
        <p:txBody>
          <a:bodyPr wrap="square">
            <a:spAutoFit/>
          </a:bodyPr>
          <a:lstStyle/>
          <a:p>
            <a:pPr marL="6350" indent="-6350">
              <a:lnSpc>
                <a:spcPct val="107000"/>
              </a:lnSpc>
              <a:spcAft>
                <a:spcPts val="15"/>
              </a:spcAft>
            </a:pPr>
            <a:r>
              <a:rPr lang="ja-JP" altLang="ja-JP" sz="1200" dirty="0">
                <a:latin typeface="ＭＳ 明朝" panose="02020609040205080304" pitchFamily="17" charset="-128"/>
                <a:ea typeface="ＭＳ 明朝" panose="02020609040205080304" pitchFamily="17" charset="-128"/>
              </a:rPr>
              <a:t>イラストレーター：高橋香緒理（</a:t>
            </a:r>
            <a:r>
              <a:rPr lang="en-US" altLang="ja-JP" sz="1200" dirty="0">
                <a:latin typeface="ＭＳ 明朝" panose="02020609040205080304" pitchFamily="17" charset="-128"/>
                <a:ea typeface="ＭＳ 明朝" panose="02020609040205080304" pitchFamily="17" charset="-128"/>
              </a:rPr>
              <a:t>Kaori Takahashi</a:t>
            </a:r>
            <a:r>
              <a:rPr lang="ja-JP" altLang="ja-JP" sz="1200" dirty="0">
                <a:latin typeface="ＭＳ 明朝" panose="02020609040205080304" pitchFamily="17" charset="-128"/>
                <a:ea typeface="ＭＳ 明朝" panose="02020609040205080304" pitchFamily="17" charset="-128"/>
              </a:rPr>
              <a:t>）</a:t>
            </a:r>
            <a:endParaRPr lang="en-US" altLang="ja-JP" sz="1200" dirty="0">
              <a:latin typeface="ＭＳ 明朝" panose="02020609040205080304" pitchFamily="17" charset="-128"/>
              <a:ea typeface="ＭＳ 明朝" panose="02020609040205080304" pitchFamily="17" charset="-128"/>
            </a:endParaRPr>
          </a:p>
          <a:p>
            <a:pPr marL="6350" indent="-6350">
              <a:lnSpc>
                <a:spcPct val="107000"/>
              </a:lnSpc>
              <a:spcAft>
                <a:spcPts val="15"/>
              </a:spcAft>
            </a:pPr>
            <a:r>
              <a:rPr lang="ja-JP" altLang="en-US" sz="1200" kern="100" dirty="0">
                <a:latin typeface="ＭＳ 明朝" panose="02020609040205080304" pitchFamily="17" charset="-128"/>
                <a:ea typeface="ＭＳ 明朝" panose="02020609040205080304" pitchFamily="17" charset="-128"/>
                <a:cs typeface="ＭＳ 明朝" panose="02020609040205080304" pitchFamily="17" charset="-128"/>
              </a:rPr>
              <a:t>企画：</a:t>
            </a:r>
            <a:r>
              <a:rPr lang="ja-JP" altLang="ja-JP" sz="1200" kern="100" dirty="0">
                <a:latin typeface="ＭＳ 明朝" panose="02020609040205080304" pitchFamily="17" charset="-128"/>
                <a:ea typeface="ＭＳ 明朝" panose="02020609040205080304" pitchFamily="17" charset="-128"/>
                <a:cs typeface="ＭＳ 明朝" panose="02020609040205080304" pitchFamily="17" charset="-128"/>
              </a:rPr>
              <a:t>つくば</a:t>
            </a:r>
            <a:r>
              <a:rPr lang="en-US" altLang="ja-JP" sz="1200" kern="100" dirty="0">
                <a:latin typeface="ＭＳ 明朝" panose="02020609040205080304" pitchFamily="17" charset="-128"/>
                <a:ea typeface="ＭＳ 明朝" panose="02020609040205080304" pitchFamily="17" charset="-128"/>
                <a:cs typeface="ＭＳ 明朝" panose="02020609040205080304" pitchFamily="17" charset="-128"/>
              </a:rPr>
              <a:t>3E</a:t>
            </a:r>
            <a:r>
              <a:rPr lang="ja-JP" altLang="ja-JP" sz="1200" kern="100" dirty="0">
                <a:latin typeface="ＭＳ 明朝" panose="02020609040205080304" pitchFamily="17" charset="-128"/>
                <a:ea typeface="ＭＳ 明朝" panose="02020609040205080304" pitchFamily="17" charset="-128"/>
                <a:cs typeface="ＭＳ 明朝" panose="02020609040205080304" pitchFamily="17" charset="-128"/>
              </a:rPr>
              <a:t>フォーラム</a:t>
            </a:r>
            <a:r>
              <a:rPr lang="ja-JP" altLang="en-US" sz="1200" kern="100" dirty="0">
                <a:latin typeface="ＭＳ 明朝" panose="02020609040205080304" pitchFamily="17" charset="-128"/>
                <a:ea typeface="ＭＳ 明朝" panose="02020609040205080304" pitchFamily="17" charset="-128"/>
                <a:cs typeface="ＭＳ 明朝" panose="02020609040205080304" pitchFamily="17" charset="-128"/>
              </a:rPr>
              <a:t>　次世代エネルギーシステムタスクフォース</a:t>
            </a:r>
            <a:endParaRPr lang="en-US" altLang="ja-JP" sz="1200" kern="100" dirty="0">
              <a:latin typeface="ＭＳ 明朝" panose="02020609040205080304" pitchFamily="17" charset="-128"/>
              <a:ea typeface="ＭＳ 明朝" panose="02020609040205080304" pitchFamily="17" charset="-128"/>
              <a:cs typeface="ＭＳ 明朝" panose="02020609040205080304" pitchFamily="17" charset="-128"/>
            </a:endParaRPr>
          </a:p>
        </p:txBody>
      </p:sp>
    </p:spTree>
    <p:extLst>
      <p:ext uri="{BB962C8B-B14F-4D97-AF65-F5344CB8AC3E}">
        <p14:creationId xmlns:p14="http://schemas.microsoft.com/office/powerpoint/2010/main" val="323888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BF599D-8D64-869F-0A82-4AC010EB7908}"/>
              </a:ext>
            </a:extLst>
          </p:cNvPr>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421259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967A476-24B7-9B8F-3D2E-101FD4847CC2}"/>
              </a:ext>
            </a:extLst>
          </p:cNvPr>
          <p:cNvSpPr txBox="1"/>
          <p:nvPr/>
        </p:nvSpPr>
        <p:spPr>
          <a:xfrm>
            <a:off x="0" y="0"/>
            <a:ext cx="8977300" cy="830997"/>
          </a:xfrm>
          <a:prstGeom prst="rect">
            <a:avLst/>
          </a:prstGeom>
          <a:noFill/>
        </p:spPr>
        <p:txBody>
          <a:bodyPr wrap="square" rtlCol="0">
            <a:spAutoFit/>
          </a:bodyPr>
          <a:lstStyle/>
          <a:p>
            <a:pPr algn="ctr"/>
            <a:r>
              <a:rPr lang="ja-JP" altLang="en-US" sz="2400" b="0" i="0" u="none" strike="noStrike" baseline="0" dirty="0">
                <a:latin typeface="ＭＳ ゴシック" panose="020B0609070205080204" pitchFamily="49" charset="-128"/>
                <a:ea typeface="ＭＳ ゴシック" panose="020B0609070205080204" pitchFamily="49" charset="-128"/>
              </a:rPr>
              <a:t>「脱炭素成長型経済構造への円滑な移行のための低炭素水素等の供給及び利用の促進に関する法律」の概要</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0AEEFC13-EC95-055E-E573-4900552DDA12}"/>
              </a:ext>
            </a:extLst>
          </p:cNvPr>
          <p:cNvSpPr txBox="1"/>
          <p:nvPr/>
        </p:nvSpPr>
        <p:spPr>
          <a:xfrm>
            <a:off x="304453" y="830997"/>
            <a:ext cx="8368393" cy="2646878"/>
          </a:xfrm>
          <a:prstGeom prst="rect">
            <a:avLst/>
          </a:prstGeom>
          <a:noFill/>
        </p:spPr>
        <p:txBody>
          <a:bodyPr wrap="square" rtlCol="0">
            <a:spAutoFit/>
          </a:bodyPr>
          <a:lstStyle/>
          <a:p>
            <a:r>
              <a:rPr lang="en-US" altLang="ja-JP" sz="2000" b="0" i="0" u="none" strike="noStrike" baseline="0" dirty="0">
                <a:latin typeface="ＭＳ ゴシック" panose="020B0609070205080204" pitchFamily="49" charset="-128"/>
                <a:ea typeface="ＭＳ ゴシック" panose="020B0609070205080204" pitchFamily="49" charset="-128"/>
              </a:rPr>
              <a:t>【</a:t>
            </a:r>
            <a:r>
              <a:rPr lang="ja-JP" altLang="en-US" sz="2000" b="0" i="0" u="none" strike="noStrike" baseline="0" dirty="0">
                <a:latin typeface="ＭＳ ゴシック" panose="020B0609070205080204" pitchFamily="49" charset="-128"/>
                <a:ea typeface="ＭＳ ゴシック" panose="020B0609070205080204" pitchFamily="49" charset="-128"/>
              </a:rPr>
              <a:t>目的</a:t>
            </a:r>
            <a:r>
              <a:rPr lang="en-US" altLang="ja-JP" sz="2000" b="0" i="0" u="none" strike="noStrike" baseline="0" dirty="0">
                <a:latin typeface="ＭＳ ゴシック" panose="020B0609070205080204" pitchFamily="49" charset="-128"/>
                <a:ea typeface="ＭＳ ゴシック" panose="020B0609070205080204" pitchFamily="49" charset="-128"/>
              </a:rPr>
              <a:t>】</a:t>
            </a:r>
          </a:p>
          <a:p>
            <a:r>
              <a:rPr kumimoji="1" lang="ja-JP" altLang="en-US" dirty="0">
                <a:latin typeface="ＭＳ ゴシック" panose="020B0609070205080204" pitchFamily="49" charset="-128"/>
                <a:ea typeface="ＭＳ ゴシック" panose="020B0609070205080204" pitchFamily="49" charset="-128"/>
              </a:rPr>
              <a:t>　低炭素水素等の供給及び利用を早期に促進する。</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具体的には</a:t>
            </a:r>
            <a:endParaRPr kumimoji="1" lang="en-US" altLang="ja-JP" sz="2000" dirty="0">
              <a:latin typeface="ＭＳ ゴシック" panose="020B0609070205080204" pitchFamily="49" charset="-128"/>
              <a:ea typeface="ＭＳ ゴシック" panose="020B0609070205080204" pitchFamily="49" charset="-128"/>
            </a:endParaRPr>
          </a:p>
          <a:p>
            <a:pPr marL="342900" indent="-342900">
              <a:buFont typeface="Wingdings" panose="05000000000000000000" pitchFamily="2" charset="2"/>
              <a:buChar char="Ø"/>
            </a:pPr>
            <a:r>
              <a:rPr kumimoji="1" lang="ja-JP" altLang="en-US" dirty="0">
                <a:latin typeface="ＭＳ ゴシック" panose="020B0609070205080204" pitchFamily="49" charset="-128"/>
                <a:ea typeface="ＭＳ ゴシック" panose="020B0609070205080204" pitchFamily="49" charset="-128"/>
              </a:rPr>
              <a:t>低炭素水素等の供給及び利用の促進に関する基本方針の策定（主務大臣）</a:t>
            </a:r>
            <a:endParaRPr kumimoji="1" lang="en-US" altLang="ja-JP" dirty="0">
              <a:latin typeface="ＭＳ ゴシック" panose="020B0609070205080204" pitchFamily="49" charset="-128"/>
              <a:ea typeface="ＭＳ ゴシック" panose="020B0609070205080204" pitchFamily="49" charset="-128"/>
            </a:endParaRPr>
          </a:p>
          <a:p>
            <a:pPr marL="342900" indent="-342900">
              <a:buFont typeface="Wingdings" panose="05000000000000000000" pitchFamily="2" charset="2"/>
              <a:buChar char="Ø"/>
            </a:pPr>
            <a:r>
              <a:rPr kumimoji="1" lang="ja-JP" altLang="en-US" dirty="0">
                <a:latin typeface="ＭＳ ゴシック" panose="020B0609070205080204" pitchFamily="49" charset="-128"/>
                <a:ea typeface="ＭＳ ゴシック" panose="020B0609070205080204" pitchFamily="49" charset="-128"/>
              </a:rPr>
              <a:t>低炭素水素等供給等事業に関する計画の認定等の措置</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エネルギーの安定的かつ低廉な供給を確保しつつ、脱炭素成長型経済構造への円滑な移行を図る</a:t>
            </a:r>
          </a:p>
        </p:txBody>
      </p:sp>
      <p:sp>
        <p:nvSpPr>
          <p:cNvPr id="5" name="テキスト ボックス 4">
            <a:extLst>
              <a:ext uri="{FF2B5EF4-FFF2-40B4-BE49-F238E27FC236}">
                <a16:creationId xmlns:a16="http://schemas.microsoft.com/office/drawing/2014/main" id="{48A2F073-EE29-3AB5-1B76-F655D5DD1D0A}"/>
              </a:ext>
            </a:extLst>
          </p:cNvPr>
          <p:cNvSpPr txBox="1"/>
          <p:nvPr/>
        </p:nvSpPr>
        <p:spPr>
          <a:xfrm>
            <a:off x="0" y="6581001"/>
            <a:ext cx="6041571" cy="307777"/>
          </a:xfrm>
          <a:prstGeom prst="rect">
            <a:avLst/>
          </a:prstGeom>
          <a:noFill/>
        </p:spPr>
        <p:txBody>
          <a:bodyPr wrap="square" rtlCol="0">
            <a:spAutoFit/>
          </a:bodyPr>
          <a:lstStyle/>
          <a:p>
            <a:r>
              <a:rPr kumimoji="1" lang="ja-JP" altLang="en-US" sz="1400" dirty="0">
                <a:latin typeface="ＭＳ ゴシック" panose="020B0609070205080204" pitchFamily="49" charset="-128"/>
                <a:ea typeface="ＭＳ ゴシック" panose="020B0609070205080204" pitchFamily="49" charset="-128"/>
              </a:rPr>
              <a:t>低炭素水素等：水素、アンモニア、合成燃料、合成メタン</a:t>
            </a:r>
          </a:p>
        </p:txBody>
      </p:sp>
      <p:sp>
        <p:nvSpPr>
          <p:cNvPr id="6" name="矢印: 下 5">
            <a:extLst>
              <a:ext uri="{FF2B5EF4-FFF2-40B4-BE49-F238E27FC236}">
                <a16:creationId xmlns:a16="http://schemas.microsoft.com/office/drawing/2014/main" id="{6580E044-CBEC-F7F0-5243-C192A1F1C106}"/>
              </a:ext>
            </a:extLst>
          </p:cNvPr>
          <p:cNvSpPr/>
          <p:nvPr/>
        </p:nvSpPr>
        <p:spPr>
          <a:xfrm>
            <a:off x="3126921" y="2646878"/>
            <a:ext cx="359229" cy="17796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322198E-B325-250D-EB04-860B6A4D3FC8}"/>
              </a:ext>
            </a:extLst>
          </p:cNvPr>
          <p:cNvSpPr txBox="1"/>
          <p:nvPr/>
        </p:nvSpPr>
        <p:spPr>
          <a:xfrm>
            <a:off x="304453" y="3594952"/>
            <a:ext cx="8368393" cy="2585323"/>
          </a:xfrm>
          <a:prstGeom prst="rect">
            <a:avLst/>
          </a:prstGeom>
          <a:noFill/>
        </p:spPr>
        <p:txBody>
          <a:bodyPr wrap="square" rtlCol="0">
            <a:spAutoFit/>
          </a:bodyPr>
          <a:lstStyle/>
          <a:p>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主務大臣</a:t>
            </a:r>
            <a:r>
              <a:rPr kumimoji="1" lang="en-US" altLang="ja-JP" sz="2000" dirty="0">
                <a:latin typeface="ＭＳ ゴシック" panose="020B0609070205080204" pitchFamily="49" charset="-128"/>
                <a:ea typeface="ＭＳ ゴシック" panose="020B0609070205080204" pitchFamily="49" charset="-128"/>
              </a:rPr>
              <a:t>】</a:t>
            </a:r>
          </a:p>
          <a:p>
            <a:r>
              <a:rPr kumimoji="1" lang="ja-JP" altLang="en-US" dirty="0">
                <a:latin typeface="ＭＳ ゴシック" panose="020B0609070205080204" pitchFamily="49" charset="-128"/>
                <a:ea typeface="ＭＳ ゴシック" panose="020B0609070205080204" pitchFamily="49" charset="-128"/>
              </a:rPr>
              <a:t>経済産業大臣、国土交通大臣</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sz="1600" dirty="0">
              <a:latin typeface="ＭＳ ゴシック" panose="020B0609070205080204" pitchFamily="49" charset="-128"/>
              <a:ea typeface="ＭＳ ゴシック" panose="020B0609070205080204" pitchFamily="49" charset="-128"/>
            </a:endParaRPr>
          </a:p>
          <a:p>
            <a:endParaRPr kumimoji="1" lang="en-US" altLang="ja-JP" sz="1600" dirty="0">
              <a:latin typeface="ＭＳ ゴシック" panose="020B0609070205080204" pitchFamily="49" charset="-128"/>
              <a:ea typeface="ＭＳ ゴシック" panose="020B0609070205080204" pitchFamily="49" charset="-128"/>
            </a:endParaRPr>
          </a:p>
          <a:p>
            <a:pPr marL="2205038" indent="-2205038">
              <a:tabLst>
                <a:tab pos="1976438" algn="l"/>
              </a:tabLst>
            </a:pPr>
            <a:r>
              <a:rPr kumimoji="1" lang="en-US" altLang="ja-JP" sz="2000" dirty="0">
                <a:latin typeface="ＭＳ ゴシック" panose="020B0609070205080204" pitchFamily="49" charset="-128"/>
                <a:ea typeface="ＭＳ ゴシック" panose="020B0609070205080204" pitchFamily="49" charset="-128"/>
              </a:rPr>
              <a:t>【</a:t>
            </a:r>
            <a:r>
              <a:rPr kumimoji="1" lang="ja-JP" altLang="en-US" sz="2000" dirty="0">
                <a:latin typeface="ＭＳ ゴシック" panose="020B0609070205080204" pitchFamily="49" charset="-128"/>
                <a:ea typeface="ＭＳ ゴシック" panose="020B0609070205080204" pitchFamily="49" charset="-128"/>
              </a:rPr>
              <a:t>責務</a:t>
            </a:r>
            <a:r>
              <a:rPr kumimoji="1" lang="en-US" altLang="ja-JP" sz="2000" dirty="0">
                <a:latin typeface="ＭＳ ゴシック" panose="020B0609070205080204" pitchFamily="49" charset="-128"/>
                <a:ea typeface="ＭＳ ゴシック" panose="020B0609070205080204" pitchFamily="49" charset="-128"/>
              </a:rPr>
              <a:t>】</a:t>
            </a:r>
          </a:p>
          <a:p>
            <a:pPr marL="1527175" indent="-1527175">
              <a:tabLst>
                <a:tab pos="1257300" algn="l"/>
              </a:tabLst>
            </a:pPr>
            <a:r>
              <a:rPr kumimoji="1" lang="ja-JP" altLang="en-US" dirty="0">
                <a:latin typeface="ＭＳ ゴシック" panose="020B0609070205080204" pitchFamily="49" charset="-128"/>
                <a:ea typeface="ＭＳ ゴシック" panose="020B0609070205080204" pitchFamily="49" charset="-128"/>
              </a:rPr>
              <a:t>国</a:t>
            </a:r>
            <a:r>
              <a:rPr kumimoji="1" lang="en-US" altLang="ja-JP"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：規制の見直し、必要な事業環境の整備、事業者に対する支援措置</a:t>
            </a:r>
            <a:endParaRPr kumimoji="1" lang="en-US" altLang="ja-JP" dirty="0">
              <a:latin typeface="ＭＳ ゴシック" panose="020B0609070205080204" pitchFamily="49" charset="-128"/>
              <a:ea typeface="ＭＳ ゴシック" panose="020B0609070205080204" pitchFamily="49" charset="-128"/>
            </a:endParaRPr>
          </a:p>
          <a:p>
            <a:pPr marL="1527175" indent="-1527175">
              <a:tabLst>
                <a:tab pos="1257300" algn="l"/>
              </a:tabLst>
            </a:pPr>
            <a:r>
              <a:rPr kumimoji="1" lang="ja-JP" altLang="en-US" dirty="0">
                <a:latin typeface="ＭＳ ゴシック" panose="020B0609070205080204" pitchFamily="49" charset="-128"/>
                <a:ea typeface="ＭＳ ゴシック" panose="020B0609070205080204" pitchFamily="49" charset="-128"/>
              </a:rPr>
              <a:t>地方自治体</a:t>
            </a:r>
            <a:r>
              <a:rPr kumimoji="1" lang="en-US" altLang="ja-JP"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：国の施策に協力し、施策を推進する</a:t>
            </a:r>
            <a:endParaRPr kumimoji="1" lang="en-US" altLang="ja-JP" dirty="0">
              <a:latin typeface="ＭＳ ゴシック" panose="020B0609070205080204" pitchFamily="49" charset="-128"/>
              <a:ea typeface="ＭＳ ゴシック" panose="020B0609070205080204" pitchFamily="49" charset="-128"/>
            </a:endParaRPr>
          </a:p>
          <a:p>
            <a:pPr marL="1527175" indent="-1527175">
              <a:tabLst>
                <a:tab pos="1257300" algn="l"/>
              </a:tabLst>
            </a:pPr>
            <a:r>
              <a:rPr kumimoji="1" lang="ja-JP" altLang="en-US" dirty="0">
                <a:latin typeface="ＭＳ ゴシック" panose="020B0609070205080204" pitchFamily="49" charset="-128"/>
                <a:ea typeface="ＭＳ ゴシック" panose="020B0609070205080204" pitchFamily="49" charset="-128"/>
              </a:rPr>
              <a:t>事業者</a:t>
            </a:r>
            <a:r>
              <a:rPr kumimoji="1" lang="en-US" altLang="ja-JP"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：基本方針に留意し、施策実施に資する投資その他の事業活動を積極的に行うよう努める。施策に協力するよう努める</a:t>
            </a:r>
            <a:r>
              <a:rPr kumimoji="1" lang="ja-JP" altLang="en-US" sz="1600" dirty="0">
                <a:latin typeface="ＭＳ ゴシック" panose="020B0609070205080204" pitchFamily="49" charset="-128"/>
                <a:ea typeface="ＭＳ ゴシック" panose="020B0609070205080204" pitchFamily="49" charset="-128"/>
              </a:rPr>
              <a:t>。</a:t>
            </a:r>
          </a:p>
        </p:txBody>
      </p:sp>
    </p:spTree>
    <p:extLst>
      <p:ext uri="{BB962C8B-B14F-4D97-AF65-F5344CB8AC3E}">
        <p14:creationId xmlns:p14="http://schemas.microsoft.com/office/powerpoint/2010/main" val="222213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屈折矢印 122">
            <a:extLst>
              <a:ext uri="{FF2B5EF4-FFF2-40B4-BE49-F238E27FC236}">
                <a16:creationId xmlns:a16="http://schemas.microsoft.com/office/drawing/2014/main" id="{9FC653A2-06EB-E7A3-3952-794CF74D3F05}"/>
              </a:ext>
            </a:extLst>
          </p:cNvPr>
          <p:cNvSpPr/>
          <p:nvPr/>
        </p:nvSpPr>
        <p:spPr>
          <a:xfrm rot="10800000" flipH="1">
            <a:off x="8380329" y="3672004"/>
            <a:ext cx="386604" cy="396000"/>
          </a:xfrm>
          <a:prstGeom prst="bentUpArrow">
            <a:avLst>
              <a:gd name="adj1" fmla="val 7638"/>
              <a:gd name="adj2" fmla="val 20455"/>
              <a:gd name="adj3" fmla="val 3827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ｃｖ</a:t>
            </a:r>
          </a:p>
        </p:txBody>
      </p:sp>
      <p:cxnSp>
        <p:nvCxnSpPr>
          <p:cNvPr id="5" name="カギ線コネクタ 343">
            <a:extLst>
              <a:ext uri="{FF2B5EF4-FFF2-40B4-BE49-F238E27FC236}">
                <a16:creationId xmlns:a16="http://schemas.microsoft.com/office/drawing/2014/main" id="{89225C23-7287-EEBC-7A57-585430CBC07B}"/>
              </a:ext>
            </a:extLst>
          </p:cNvPr>
          <p:cNvCxnSpPr/>
          <p:nvPr/>
        </p:nvCxnSpPr>
        <p:spPr>
          <a:xfrm rot="16200000" flipH="1">
            <a:off x="2676651" y="3007846"/>
            <a:ext cx="1451743" cy="255805"/>
          </a:xfrm>
          <a:prstGeom prst="bentConnector2">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カギ線コネクタ 35">
            <a:extLst>
              <a:ext uri="{FF2B5EF4-FFF2-40B4-BE49-F238E27FC236}">
                <a16:creationId xmlns:a16="http://schemas.microsoft.com/office/drawing/2014/main" id="{01C27381-DC06-1665-6EE0-FEF7EE91A660}"/>
              </a:ext>
            </a:extLst>
          </p:cNvPr>
          <p:cNvCxnSpPr>
            <a:cxnSpLocks/>
          </p:cNvCxnSpPr>
          <p:nvPr/>
        </p:nvCxnSpPr>
        <p:spPr>
          <a:xfrm rot="10800000" flipV="1">
            <a:off x="141329" y="1070613"/>
            <a:ext cx="3041235" cy="2988000"/>
          </a:xfrm>
          <a:prstGeom prst="bentConnector3">
            <a:avLst>
              <a:gd name="adj1" fmla="val -20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1 つの角を切り取った四角形 5">
            <a:extLst>
              <a:ext uri="{FF2B5EF4-FFF2-40B4-BE49-F238E27FC236}">
                <a16:creationId xmlns:a16="http://schemas.microsoft.com/office/drawing/2014/main" id="{E521523B-2B31-B803-E418-FC1DAC04E366}"/>
              </a:ext>
            </a:extLst>
          </p:cNvPr>
          <p:cNvSpPr/>
          <p:nvPr/>
        </p:nvSpPr>
        <p:spPr>
          <a:xfrm flipV="1">
            <a:off x="71582" y="2646149"/>
            <a:ext cx="1903925" cy="689676"/>
          </a:xfrm>
          <a:prstGeom prst="snip1Rect">
            <a:avLst>
              <a:gd name="adj" fmla="val 50000"/>
            </a:avLst>
          </a:prstGeom>
          <a:blipFill dpi="0" rotWithShape="1">
            <a:blip r:embed="rId2">
              <a:alphaModFix amt="38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BA4D19-C224-5030-06E5-2FD559E0B3AB}"/>
              </a:ext>
            </a:extLst>
          </p:cNvPr>
          <p:cNvSpPr/>
          <p:nvPr/>
        </p:nvSpPr>
        <p:spPr>
          <a:xfrm>
            <a:off x="795078" y="2487166"/>
            <a:ext cx="294468" cy="3487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炭鉱</a:t>
            </a:r>
          </a:p>
        </p:txBody>
      </p:sp>
      <p:sp>
        <p:nvSpPr>
          <p:cNvPr id="9" name="正方形/長方形 8">
            <a:extLst>
              <a:ext uri="{FF2B5EF4-FFF2-40B4-BE49-F238E27FC236}">
                <a16:creationId xmlns:a16="http://schemas.microsoft.com/office/drawing/2014/main" id="{D72C1520-8B41-9440-698C-8FF6F5382D39}"/>
              </a:ext>
            </a:extLst>
          </p:cNvPr>
          <p:cNvSpPr/>
          <p:nvPr/>
        </p:nvSpPr>
        <p:spPr>
          <a:xfrm>
            <a:off x="446365" y="2293521"/>
            <a:ext cx="294468" cy="3487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ガス田</a:t>
            </a:r>
          </a:p>
        </p:txBody>
      </p:sp>
      <p:cxnSp>
        <p:nvCxnSpPr>
          <p:cNvPr id="10" name="直線矢印コネクタ 9">
            <a:extLst>
              <a:ext uri="{FF2B5EF4-FFF2-40B4-BE49-F238E27FC236}">
                <a16:creationId xmlns:a16="http://schemas.microsoft.com/office/drawing/2014/main" id="{D10312EC-2647-B41B-EC09-E311A5BB7AE9}"/>
              </a:ext>
            </a:extLst>
          </p:cNvPr>
          <p:cNvCxnSpPr/>
          <p:nvPr/>
        </p:nvCxnSpPr>
        <p:spPr>
          <a:xfrm flipV="1">
            <a:off x="1097295" y="2603487"/>
            <a:ext cx="276282" cy="0"/>
          </a:xfrm>
          <a:prstGeom prst="straightConnector1">
            <a:avLst/>
          </a:prstGeom>
          <a:ln w="44450">
            <a:solidFill>
              <a:srgbClr val="C0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09F4D5F4-871F-AD0B-C195-12764EF13918}"/>
              </a:ext>
            </a:extLst>
          </p:cNvPr>
          <p:cNvCxnSpPr/>
          <p:nvPr/>
        </p:nvCxnSpPr>
        <p:spPr>
          <a:xfrm flipV="1">
            <a:off x="756331" y="2414478"/>
            <a:ext cx="612000" cy="0"/>
          </a:xfrm>
          <a:prstGeom prst="straightConnector1">
            <a:avLst/>
          </a:prstGeom>
          <a:ln w="44450">
            <a:solidFill>
              <a:srgbClr val="C0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F6031730-0AF4-00C0-2FD1-C7487D791D5A}"/>
              </a:ext>
            </a:extLst>
          </p:cNvPr>
          <p:cNvCxnSpPr/>
          <p:nvPr/>
        </p:nvCxnSpPr>
        <p:spPr>
          <a:xfrm flipV="1">
            <a:off x="524302" y="2643275"/>
            <a:ext cx="0" cy="441702"/>
          </a:xfrm>
          <a:prstGeom prst="line">
            <a:avLst/>
          </a:prstGeom>
          <a:ln w="69850" cmpd="dbl">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F672EE3-EFEB-B46E-2891-C23A08346272}"/>
              </a:ext>
            </a:extLst>
          </p:cNvPr>
          <p:cNvCxnSpPr>
            <a:cxnSpLocks/>
          </p:cNvCxnSpPr>
          <p:nvPr/>
        </p:nvCxnSpPr>
        <p:spPr>
          <a:xfrm flipV="1">
            <a:off x="1665410" y="2405846"/>
            <a:ext cx="1620000" cy="0"/>
          </a:xfrm>
          <a:prstGeom prst="straightConnector1">
            <a:avLst/>
          </a:prstGeom>
          <a:ln w="44450">
            <a:solidFill>
              <a:srgbClr val="0066FF"/>
            </a:solidFill>
            <a:tailEnd type="triangle" w="sm"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D7A1E4C-422D-E6E7-F30A-B8A0909607E0}"/>
              </a:ext>
            </a:extLst>
          </p:cNvPr>
          <p:cNvSpPr txBox="1"/>
          <p:nvPr/>
        </p:nvSpPr>
        <p:spPr>
          <a:xfrm>
            <a:off x="692063" y="2254409"/>
            <a:ext cx="597877" cy="12311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天然ガス</a:t>
            </a:r>
          </a:p>
        </p:txBody>
      </p:sp>
      <p:cxnSp>
        <p:nvCxnSpPr>
          <p:cNvPr id="15" name="直線矢印コネクタ 14">
            <a:extLst>
              <a:ext uri="{FF2B5EF4-FFF2-40B4-BE49-F238E27FC236}">
                <a16:creationId xmlns:a16="http://schemas.microsoft.com/office/drawing/2014/main" id="{D16B1ED6-11A4-3BAE-6A94-8AF0FCF38251}"/>
              </a:ext>
            </a:extLst>
          </p:cNvPr>
          <p:cNvCxnSpPr/>
          <p:nvPr/>
        </p:nvCxnSpPr>
        <p:spPr>
          <a:xfrm flipV="1">
            <a:off x="399945" y="2217450"/>
            <a:ext cx="972000" cy="0"/>
          </a:xfrm>
          <a:prstGeom prst="straightConnector1">
            <a:avLst/>
          </a:prstGeom>
          <a:ln w="44450">
            <a:solidFill>
              <a:srgbClr val="C0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72AE9514-2AF2-8540-847C-3A16AA41467F}"/>
              </a:ext>
            </a:extLst>
          </p:cNvPr>
          <p:cNvCxnSpPr/>
          <p:nvPr/>
        </p:nvCxnSpPr>
        <p:spPr>
          <a:xfrm flipV="1">
            <a:off x="199523" y="2624081"/>
            <a:ext cx="0" cy="576000"/>
          </a:xfrm>
          <a:prstGeom prst="line">
            <a:avLst/>
          </a:prstGeom>
          <a:ln w="6985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470D46A5-3AFE-17DE-6733-A149A3B53739}"/>
              </a:ext>
            </a:extLst>
          </p:cNvPr>
          <p:cNvSpPr txBox="1"/>
          <p:nvPr/>
        </p:nvSpPr>
        <p:spPr>
          <a:xfrm>
            <a:off x="637559" y="2052997"/>
            <a:ext cx="597877" cy="12311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石油</a:t>
            </a:r>
          </a:p>
        </p:txBody>
      </p:sp>
      <p:sp>
        <p:nvSpPr>
          <p:cNvPr id="18" name="テキスト ボックス 17">
            <a:extLst>
              <a:ext uri="{FF2B5EF4-FFF2-40B4-BE49-F238E27FC236}">
                <a16:creationId xmlns:a16="http://schemas.microsoft.com/office/drawing/2014/main" id="{B1EA7616-80A8-025D-96C2-8274E7A12C53}"/>
              </a:ext>
            </a:extLst>
          </p:cNvPr>
          <p:cNvSpPr txBox="1"/>
          <p:nvPr/>
        </p:nvSpPr>
        <p:spPr>
          <a:xfrm>
            <a:off x="1076615" y="2442874"/>
            <a:ext cx="333141" cy="12311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褐炭</a:t>
            </a:r>
          </a:p>
        </p:txBody>
      </p:sp>
      <p:sp>
        <p:nvSpPr>
          <p:cNvPr id="19" name="屈折矢印 27">
            <a:extLst>
              <a:ext uri="{FF2B5EF4-FFF2-40B4-BE49-F238E27FC236}">
                <a16:creationId xmlns:a16="http://schemas.microsoft.com/office/drawing/2014/main" id="{3903DEBE-8219-1049-605E-067EF9697B77}"/>
              </a:ext>
            </a:extLst>
          </p:cNvPr>
          <p:cNvSpPr/>
          <p:nvPr/>
        </p:nvSpPr>
        <p:spPr>
          <a:xfrm rot="10800000" flipH="1">
            <a:off x="1580566" y="2495166"/>
            <a:ext cx="232476" cy="619931"/>
          </a:xfrm>
          <a:prstGeom prst="bentUpArrow">
            <a:avLst>
              <a:gd name="adj1" fmla="val 18561"/>
              <a:gd name="adj2" fmla="val 20455"/>
              <a:gd name="adj3" fmla="val 5000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8FB4CB32-EC4B-B95C-2105-D4F9FC8BF2FD}"/>
              </a:ext>
            </a:extLst>
          </p:cNvPr>
          <p:cNvSpPr/>
          <p:nvPr/>
        </p:nvSpPr>
        <p:spPr>
          <a:xfrm>
            <a:off x="1381326" y="2170206"/>
            <a:ext cx="284749" cy="4759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水素</a:t>
            </a:r>
            <a:endParaRPr kumimoji="1" lang="en-US" altLang="ja-JP" sz="8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ｱﾝﾓﾆｱ</a:t>
            </a:r>
            <a:endParaRPr kumimoji="1" lang="en-US" altLang="ja-JP" sz="8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製造</a:t>
            </a:r>
          </a:p>
        </p:txBody>
      </p:sp>
      <p:sp>
        <p:nvSpPr>
          <p:cNvPr id="21" name="テキスト ボックス 20">
            <a:extLst>
              <a:ext uri="{FF2B5EF4-FFF2-40B4-BE49-F238E27FC236}">
                <a16:creationId xmlns:a16="http://schemas.microsoft.com/office/drawing/2014/main" id="{CE03947D-3F82-A230-72BD-702B4CF59243}"/>
              </a:ext>
            </a:extLst>
          </p:cNvPr>
          <p:cNvSpPr txBox="1"/>
          <p:nvPr/>
        </p:nvSpPr>
        <p:spPr>
          <a:xfrm>
            <a:off x="1214627" y="2846908"/>
            <a:ext cx="648498" cy="246221"/>
          </a:xfrm>
          <a:prstGeom prst="rect">
            <a:avLst/>
          </a:prstGeom>
          <a:solidFill>
            <a:srgbClr val="FFC000"/>
          </a:solidFill>
        </p:spPr>
        <p:txBody>
          <a:bodyPr wrap="square" lIns="0" tIns="0" rIns="0" bIns="0" rtlCol="0">
            <a:spAutoFit/>
          </a:bodyPr>
          <a:lstStyle/>
          <a:p>
            <a:pPr algn="ctr"/>
            <a:r>
              <a:rPr kumimoji="1" lang="en-US" altLang="ja-JP" sz="800" dirty="0">
                <a:latin typeface="ＭＳ ゴシック" panose="020B0609070205080204" pitchFamily="49" charset="-128"/>
                <a:ea typeface="ＭＳ ゴシック" panose="020B0609070205080204" pitchFamily="49" charset="-128"/>
              </a:rPr>
              <a:t>CO2</a:t>
            </a:r>
            <a:r>
              <a:rPr kumimoji="1" lang="ja-JP" altLang="en-US" sz="800" dirty="0">
                <a:latin typeface="ＭＳ ゴシック" panose="020B0609070205080204" pitchFamily="49" charset="-128"/>
                <a:ea typeface="ＭＳ ゴシック" panose="020B0609070205080204" pitchFamily="49" charset="-128"/>
              </a:rPr>
              <a:t>地下貯留</a:t>
            </a:r>
            <a:endParaRPr kumimoji="1" lang="en-US" altLang="ja-JP" sz="800" dirty="0">
              <a:latin typeface="ＭＳ ゴシック" panose="020B0609070205080204" pitchFamily="49" charset="-128"/>
              <a:ea typeface="ＭＳ ゴシック" panose="020B0609070205080204" pitchFamily="49" charset="-128"/>
            </a:endParaRPr>
          </a:p>
          <a:p>
            <a:pPr algn="ctr"/>
            <a:r>
              <a:rPr kumimoji="1" lang="ja-JP" altLang="en-US" sz="800" dirty="0">
                <a:latin typeface="ＭＳ ゴシック" panose="020B0609070205080204" pitchFamily="49" charset="-128"/>
                <a:ea typeface="ＭＳ ゴシック" panose="020B0609070205080204" pitchFamily="49" charset="-128"/>
              </a:rPr>
              <a:t>（</a:t>
            </a:r>
            <a:r>
              <a:rPr kumimoji="1" lang="en-US" altLang="ja-JP" sz="800" dirty="0">
                <a:latin typeface="ＭＳ ゴシック" panose="020B0609070205080204" pitchFamily="49" charset="-128"/>
                <a:ea typeface="ＭＳ ゴシック" panose="020B0609070205080204" pitchFamily="49" charset="-128"/>
              </a:rPr>
              <a:t>CCS)</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35892351-050D-D2F8-046F-E988D504FC7B}"/>
              </a:ext>
            </a:extLst>
          </p:cNvPr>
          <p:cNvSpPr txBox="1"/>
          <p:nvPr/>
        </p:nvSpPr>
        <p:spPr>
          <a:xfrm>
            <a:off x="1742228" y="2135725"/>
            <a:ext cx="686251" cy="24622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ｶｰﾎﾞﾝﾆｭｰﾄﾗﾙ</a:t>
            </a:r>
            <a:endParaRPr kumimoji="1" lang="en-US" altLang="ja-JP" sz="800" dirty="0">
              <a:latin typeface="ＭＳ ゴシック" panose="020B0609070205080204" pitchFamily="49" charset="-128"/>
              <a:ea typeface="ＭＳ ゴシック" panose="020B0609070205080204" pitchFamily="49" charset="-128"/>
            </a:endParaRPr>
          </a:p>
          <a:p>
            <a:pPr algn="ctr"/>
            <a:r>
              <a:rPr kumimoji="1" lang="ja-JP" altLang="en-US" sz="800" dirty="0">
                <a:latin typeface="ＭＳ ゴシック" panose="020B0609070205080204" pitchFamily="49" charset="-128"/>
                <a:ea typeface="ＭＳ ゴシック" panose="020B0609070205080204" pitchFamily="49" charset="-128"/>
              </a:rPr>
              <a:t>水素</a:t>
            </a:r>
          </a:p>
        </p:txBody>
      </p:sp>
      <p:pic>
        <p:nvPicPr>
          <p:cNvPr id="23" name="図 22">
            <a:extLst>
              <a:ext uri="{FF2B5EF4-FFF2-40B4-BE49-F238E27FC236}">
                <a16:creationId xmlns:a16="http://schemas.microsoft.com/office/drawing/2014/main" id="{33B44B58-7F48-F844-2B69-9B6FD01688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2481701" y="2178653"/>
            <a:ext cx="534559" cy="274622"/>
          </a:xfrm>
          <a:prstGeom prst="rect">
            <a:avLst/>
          </a:prstGeom>
        </p:spPr>
      </p:pic>
      <p:sp>
        <p:nvSpPr>
          <p:cNvPr id="24" name="テキスト ボックス 23">
            <a:extLst>
              <a:ext uri="{FF2B5EF4-FFF2-40B4-BE49-F238E27FC236}">
                <a16:creationId xmlns:a16="http://schemas.microsoft.com/office/drawing/2014/main" id="{0A311CBD-57DE-6497-F118-FA11D88B7872}"/>
              </a:ext>
            </a:extLst>
          </p:cNvPr>
          <p:cNvSpPr txBox="1"/>
          <p:nvPr/>
        </p:nvSpPr>
        <p:spPr>
          <a:xfrm>
            <a:off x="1864688" y="2433610"/>
            <a:ext cx="411802" cy="12311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ｱﾝﾓﾆｱ</a:t>
            </a:r>
          </a:p>
        </p:txBody>
      </p:sp>
      <p:sp>
        <p:nvSpPr>
          <p:cNvPr id="25" name="テキスト ボックス 24">
            <a:extLst>
              <a:ext uri="{FF2B5EF4-FFF2-40B4-BE49-F238E27FC236}">
                <a16:creationId xmlns:a16="http://schemas.microsoft.com/office/drawing/2014/main" id="{A124C3FB-C3B9-7144-1626-AD59FECD5D0F}"/>
              </a:ext>
            </a:extLst>
          </p:cNvPr>
          <p:cNvSpPr txBox="1"/>
          <p:nvPr/>
        </p:nvSpPr>
        <p:spPr>
          <a:xfrm>
            <a:off x="2333552" y="2451482"/>
            <a:ext cx="760553" cy="615553"/>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ﾀﾝｶｰの輸送形態</a:t>
            </a:r>
            <a:endParaRPr kumimoji="1" lang="en-US" altLang="ja-JP" sz="800" dirty="0">
              <a:latin typeface="ＭＳ ゴシック" panose="020B0609070205080204" pitchFamily="49" charset="-128"/>
              <a:ea typeface="ＭＳ ゴシック" panose="020B0609070205080204" pitchFamily="49" charset="-128"/>
            </a:endParaRPr>
          </a:p>
          <a:p>
            <a:pPr algn="ctr"/>
            <a:r>
              <a:rPr kumimoji="1" lang="en-US" altLang="ja-JP" sz="800" dirty="0" err="1">
                <a:latin typeface="ＭＳ ゴシック" panose="020B0609070205080204" pitchFamily="49" charset="-128"/>
                <a:ea typeface="ＭＳ ゴシック" panose="020B0609070205080204" pitchFamily="49" charset="-128"/>
              </a:rPr>
              <a:t>LH2</a:t>
            </a:r>
            <a:endParaRPr kumimoji="1" lang="en-US" altLang="ja-JP" sz="800" dirty="0">
              <a:latin typeface="ＭＳ ゴシック" panose="020B0609070205080204" pitchFamily="49" charset="-128"/>
              <a:ea typeface="ＭＳ ゴシック" panose="020B0609070205080204" pitchFamily="49" charset="-128"/>
            </a:endParaRPr>
          </a:p>
          <a:p>
            <a:pPr algn="ctr"/>
            <a:r>
              <a:rPr kumimoji="1" lang="en-US" altLang="ja-JP" sz="800" dirty="0">
                <a:latin typeface="ＭＳ ゴシック" panose="020B0609070205080204" pitchFamily="49" charset="-128"/>
                <a:ea typeface="ＭＳ ゴシック" panose="020B0609070205080204" pitchFamily="49" charset="-128"/>
              </a:rPr>
              <a:t>M</a:t>
            </a:r>
            <a:r>
              <a:rPr kumimoji="1" lang="ja-JP" altLang="en-US" sz="800" dirty="0">
                <a:latin typeface="ＭＳ ゴシック" panose="020B0609070205080204" pitchFamily="49" charset="-128"/>
                <a:ea typeface="ＭＳ ゴシック" panose="020B0609070205080204" pitchFamily="49" charset="-128"/>
              </a:rPr>
              <a:t>･</a:t>
            </a:r>
            <a:r>
              <a:rPr kumimoji="1" lang="en-US" altLang="ja-JP" sz="800" dirty="0">
                <a:latin typeface="ＭＳ ゴシック" panose="020B0609070205080204" pitchFamily="49" charset="-128"/>
                <a:ea typeface="ＭＳ ゴシック" panose="020B0609070205080204" pitchFamily="49" charset="-128"/>
              </a:rPr>
              <a:t>CH</a:t>
            </a:r>
          </a:p>
          <a:p>
            <a:pPr algn="ctr"/>
            <a:r>
              <a:rPr kumimoji="1" lang="ja-JP" altLang="en-US" sz="800" dirty="0">
                <a:latin typeface="ＭＳ ゴシック" panose="020B0609070205080204" pitchFamily="49" charset="-128"/>
                <a:ea typeface="ＭＳ ゴシック" panose="020B0609070205080204" pitchFamily="49" charset="-128"/>
              </a:rPr>
              <a:t>ｱﾝﾓﾆｱ</a:t>
            </a:r>
            <a:endParaRPr kumimoji="1" lang="en-US" altLang="ja-JP" sz="800" dirty="0">
              <a:latin typeface="ＭＳ ゴシック" panose="020B0609070205080204" pitchFamily="49" charset="-128"/>
              <a:ea typeface="ＭＳ ゴシック" panose="020B0609070205080204" pitchFamily="49" charset="-128"/>
            </a:endParaRPr>
          </a:p>
          <a:p>
            <a:pPr algn="ctr"/>
            <a:r>
              <a:rPr kumimoji="1" lang="ja-JP" altLang="en-US" sz="800" dirty="0">
                <a:latin typeface="ＭＳ ゴシック" panose="020B0609070205080204" pitchFamily="49" charset="-128"/>
                <a:ea typeface="ＭＳ ゴシック" panose="020B0609070205080204" pitchFamily="49" charset="-128"/>
              </a:rPr>
              <a:t>など</a:t>
            </a:r>
          </a:p>
        </p:txBody>
      </p:sp>
      <p:sp>
        <p:nvSpPr>
          <p:cNvPr id="26" name="テキスト ボックス 25">
            <a:extLst>
              <a:ext uri="{FF2B5EF4-FFF2-40B4-BE49-F238E27FC236}">
                <a16:creationId xmlns:a16="http://schemas.microsoft.com/office/drawing/2014/main" id="{041814DD-3243-4A97-27F9-0C47F503DAF8}"/>
              </a:ext>
            </a:extLst>
          </p:cNvPr>
          <p:cNvSpPr txBox="1"/>
          <p:nvPr/>
        </p:nvSpPr>
        <p:spPr>
          <a:xfrm>
            <a:off x="509240" y="1068672"/>
            <a:ext cx="1073671" cy="184666"/>
          </a:xfrm>
          <a:prstGeom prst="rect">
            <a:avLst/>
          </a:prstGeom>
          <a:noFill/>
        </p:spPr>
        <p:txBody>
          <a:bodyPr wrap="square" lIns="0" tIns="0" rIns="0" bIns="0" rtlCol="0">
            <a:spAutoFit/>
          </a:bodyPr>
          <a:lstStyle/>
          <a:p>
            <a:pPr algn="ctr"/>
            <a:r>
              <a:rPr kumimoji="1" lang="ja-JP" altLang="en-US" sz="1200" b="1" u="sng" dirty="0">
                <a:solidFill>
                  <a:srgbClr val="1910CE"/>
                </a:solidFill>
                <a:latin typeface="ＭＳ ゴシック" panose="020B0609070205080204" pitchFamily="49" charset="-128"/>
                <a:ea typeface="ＭＳ ゴシック" panose="020B0609070205080204" pitchFamily="49" charset="-128"/>
              </a:rPr>
              <a:t>海外での作業</a:t>
            </a:r>
          </a:p>
        </p:txBody>
      </p:sp>
      <p:sp>
        <p:nvSpPr>
          <p:cNvPr id="27" name="テキスト ボックス 26">
            <a:extLst>
              <a:ext uri="{FF2B5EF4-FFF2-40B4-BE49-F238E27FC236}">
                <a16:creationId xmlns:a16="http://schemas.microsoft.com/office/drawing/2014/main" id="{5E9C688F-F6F4-AE28-B376-A739803D512B}"/>
              </a:ext>
            </a:extLst>
          </p:cNvPr>
          <p:cNvSpPr txBox="1"/>
          <p:nvPr/>
        </p:nvSpPr>
        <p:spPr>
          <a:xfrm>
            <a:off x="3671092" y="1087330"/>
            <a:ext cx="4083077" cy="184666"/>
          </a:xfrm>
          <a:prstGeom prst="rect">
            <a:avLst/>
          </a:prstGeom>
          <a:noFill/>
        </p:spPr>
        <p:txBody>
          <a:bodyPr wrap="square" lIns="0" tIns="0" rIns="0" bIns="0" rtlCol="0">
            <a:spAutoFit/>
          </a:bodyPr>
          <a:lstStyle/>
          <a:p>
            <a:pPr algn="ctr"/>
            <a:r>
              <a:rPr kumimoji="1" lang="ja-JP" altLang="en-US" sz="1200" b="1" u="sng" dirty="0">
                <a:solidFill>
                  <a:srgbClr val="1910CE"/>
                </a:solidFill>
                <a:latin typeface="ＭＳ ゴシック" panose="020B0609070205080204" pitchFamily="49" charset="-128"/>
                <a:ea typeface="ＭＳ ゴシック" panose="020B0609070205080204" pitchFamily="49" charset="-128"/>
              </a:rPr>
              <a:t>国内（発電・水素製造・貯蔵・輸送・消費　など）</a:t>
            </a:r>
          </a:p>
        </p:txBody>
      </p:sp>
      <p:sp>
        <p:nvSpPr>
          <p:cNvPr id="29" name="テキスト ボックス 28">
            <a:extLst>
              <a:ext uri="{FF2B5EF4-FFF2-40B4-BE49-F238E27FC236}">
                <a16:creationId xmlns:a16="http://schemas.microsoft.com/office/drawing/2014/main" id="{231904B7-11CB-9039-D137-62D006EA9C02}"/>
              </a:ext>
            </a:extLst>
          </p:cNvPr>
          <p:cNvSpPr txBox="1"/>
          <p:nvPr/>
        </p:nvSpPr>
        <p:spPr>
          <a:xfrm>
            <a:off x="2462817" y="4310700"/>
            <a:ext cx="902669" cy="12311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系統電力（交流）</a:t>
            </a:r>
          </a:p>
        </p:txBody>
      </p:sp>
      <p:sp>
        <p:nvSpPr>
          <p:cNvPr id="30" name="テキスト ボックス 29">
            <a:extLst>
              <a:ext uri="{FF2B5EF4-FFF2-40B4-BE49-F238E27FC236}">
                <a16:creationId xmlns:a16="http://schemas.microsoft.com/office/drawing/2014/main" id="{F5D65691-6F9A-CF04-93DB-646A1D7A2B02}"/>
              </a:ext>
            </a:extLst>
          </p:cNvPr>
          <p:cNvSpPr txBox="1"/>
          <p:nvPr/>
        </p:nvSpPr>
        <p:spPr>
          <a:xfrm>
            <a:off x="5229838" y="3020927"/>
            <a:ext cx="902669" cy="12311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合成燃料</a:t>
            </a:r>
          </a:p>
        </p:txBody>
      </p:sp>
      <p:cxnSp>
        <p:nvCxnSpPr>
          <p:cNvPr id="31" name="直線コネクタ 30">
            <a:extLst>
              <a:ext uri="{FF2B5EF4-FFF2-40B4-BE49-F238E27FC236}">
                <a16:creationId xmlns:a16="http://schemas.microsoft.com/office/drawing/2014/main" id="{9A909277-2C7F-04D0-6C89-1679E2ABAD1A}"/>
              </a:ext>
            </a:extLst>
          </p:cNvPr>
          <p:cNvCxnSpPr/>
          <p:nvPr/>
        </p:nvCxnSpPr>
        <p:spPr>
          <a:xfrm flipV="1">
            <a:off x="2034486" y="4469351"/>
            <a:ext cx="604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88A2E049-5C88-225D-484A-7B8DF881933F}"/>
              </a:ext>
            </a:extLst>
          </p:cNvPr>
          <p:cNvCxnSpPr/>
          <p:nvPr/>
        </p:nvCxnSpPr>
        <p:spPr>
          <a:xfrm flipV="1">
            <a:off x="3990848" y="2453275"/>
            <a:ext cx="3600000" cy="0"/>
          </a:xfrm>
          <a:prstGeom prst="straightConnector1">
            <a:avLst/>
          </a:prstGeom>
          <a:ln w="44450">
            <a:solidFill>
              <a:srgbClr val="00B05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C444C94F-D337-AA86-0218-6EAA5ED74C8A}"/>
              </a:ext>
            </a:extLst>
          </p:cNvPr>
          <p:cNvCxnSpPr/>
          <p:nvPr/>
        </p:nvCxnSpPr>
        <p:spPr>
          <a:xfrm flipV="1">
            <a:off x="3990848" y="3175081"/>
            <a:ext cx="3600000" cy="0"/>
          </a:xfrm>
          <a:prstGeom prst="straightConnector1">
            <a:avLst/>
          </a:prstGeom>
          <a:ln w="44450">
            <a:solidFill>
              <a:srgbClr val="7030A0"/>
            </a:solidFill>
            <a:tailEnd type="triangle" w="sm" len="lg"/>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37647D4F-A8FB-97C9-9FBC-8276216AC9AA}"/>
              </a:ext>
            </a:extLst>
          </p:cNvPr>
          <p:cNvSpPr txBox="1"/>
          <p:nvPr/>
        </p:nvSpPr>
        <p:spPr>
          <a:xfrm>
            <a:off x="4511507" y="2282735"/>
            <a:ext cx="2472283" cy="12311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合成メタン⇒都市ガス（メタン＋合成ブタンなど）</a:t>
            </a:r>
          </a:p>
        </p:txBody>
      </p:sp>
      <p:pic>
        <p:nvPicPr>
          <p:cNvPr id="36" name="図 350">
            <a:extLst>
              <a:ext uri="{FF2B5EF4-FFF2-40B4-BE49-F238E27FC236}">
                <a16:creationId xmlns:a16="http://schemas.microsoft.com/office/drawing/2014/main" id="{3ED5FDEB-2800-69E7-02C9-323544F85784}"/>
              </a:ext>
            </a:extLst>
          </p:cNvPr>
          <p:cNvPicPr>
            <a:picLocks noChangeAspect="1"/>
          </p:cNvPicPr>
          <p:nvPr/>
        </p:nvPicPr>
        <p:blipFill>
          <a:blip r:embed="rId4" cstate="print">
            <a:extLst>
              <a:ext uri="{28A0092B-C50C-407E-A947-70E740481C1C}">
                <a14:useLocalDpi xmlns:a14="http://schemas.microsoft.com/office/drawing/2010/main" val="0"/>
              </a:ext>
            </a:extLst>
          </a:blip>
          <a:srcRect t="16315" b="17229"/>
          <a:stretch>
            <a:fillRect/>
          </a:stretch>
        </p:blipFill>
        <p:spPr bwMode="auto">
          <a:xfrm>
            <a:off x="4997269" y="2970664"/>
            <a:ext cx="4651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屈折矢印 285">
            <a:extLst>
              <a:ext uri="{FF2B5EF4-FFF2-40B4-BE49-F238E27FC236}">
                <a16:creationId xmlns:a16="http://schemas.microsoft.com/office/drawing/2014/main" id="{31409704-66C9-6BC9-594E-51F4E4C4E38A}"/>
              </a:ext>
            </a:extLst>
          </p:cNvPr>
          <p:cNvSpPr/>
          <p:nvPr/>
        </p:nvSpPr>
        <p:spPr>
          <a:xfrm rot="10800000" flipH="1">
            <a:off x="8387111" y="2763059"/>
            <a:ext cx="386604" cy="1273755"/>
          </a:xfrm>
          <a:prstGeom prst="bentUpArrow">
            <a:avLst>
              <a:gd name="adj1" fmla="val 7638"/>
              <a:gd name="adj2" fmla="val 20455"/>
              <a:gd name="adj3" fmla="val 38272"/>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ｃｖ</a:t>
            </a:r>
          </a:p>
        </p:txBody>
      </p:sp>
      <p:sp>
        <p:nvSpPr>
          <p:cNvPr id="38" name="1 つの角を切り取った四角形 283">
            <a:extLst>
              <a:ext uri="{FF2B5EF4-FFF2-40B4-BE49-F238E27FC236}">
                <a16:creationId xmlns:a16="http://schemas.microsoft.com/office/drawing/2014/main" id="{CC0C5C67-D053-5860-6CBD-7547713307FA}"/>
              </a:ext>
            </a:extLst>
          </p:cNvPr>
          <p:cNvSpPr/>
          <p:nvPr/>
        </p:nvSpPr>
        <p:spPr>
          <a:xfrm flipV="1">
            <a:off x="8116516" y="3844216"/>
            <a:ext cx="945844" cy="387704"/>
          </a:xfrm>
          <a:prstGeom prst="snip1Rect">
            <a:avLst>
              <a:gd name="adj" fmla="val 50000"/>
            </a:avLst>
          </a:prstGeom>
          <a:blipFill dpi="0" rotWithShape="1">
            <a:blip r:embed="rId2">
              <a:alphaModFix amt="38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2A5BDAB5-B1DE-40FA-B53A-6AB0FAA47B37}"/>
              </a:ext>
            </a:extLst>
          </p:cNvPr>
          <p:cNvSpPr txBox="1"/>
          <p:nvPr/>
        </p:nvSpPr>
        <p:spPr>
          <a:xfrm>
            <a:off x="8308094" y="3877908"/>
            <a:ext cx="627318" cy="246221"/>
          </a:xfrm>
          <a:prstGeom prst="rect">
            <a:avLst/>
          </a:prstGeom>
          <a:solidFill>
            <a:srgbClr val="FFC000"/>
          </a:solidFill>
        </p:spPr>
        <p:txBody>
          <a:bodyPr wrap="square" lIns="0" tIns="0" rIns="0" bIns="0" rtlCol="0">
            <a:spAutoFit/>
          </a:bodyPr>
          <a:lstStyle/>
          <a:p>
            <a:pPr algn="ctr"/>
            <a:r>
              <a:rPr kumimoji="1" lang="en-US" altLang="ja-JP" sz="800" dirty="0">
                <a:latin typeface="ＭＳ ゴシック" panose="020B0609070205080204" pitchFamily="49" charset="-128"/>
                <a:ea typeface="ＭＳ ゴシック" panose="020B0609070205080204" pitchFamily="49" charset="-128"/>
              </a:rPr>
              <a:t>CO2</a:t>
            </a:r>
            <a:r>
              <a:rPr kumimoji="1" lang="ja-JP" altLang="en-US" sz="800" dirty="0">
                <a:latin typeface="ＭＳ ゴシック" panose="020B0609070205080204" pitchFamily="49" charset="-128"/>
                <a:ea typeface="ＭＳ ゴシック" panose="020B0609070205080204" pitchFamily="49" charset="-128"/>
              </a:rPr>
              <a:t>地下貯留</a:t>
            </a:r>
            <a:endParaRPr kumimoji="1" lang="en-US" altLang="ja-JP" sz="800" dirty="0">
              <a:latin typeface="ＭＳ ゴシック" panose="020B0609070205080204" pitchFamily="49" charset="-128"/>
              <a:ea typeface="ＭＳ ゴシック" panose="020B0609070205080204" pitchFamily="49" charset="-128"/>
            </a:endParaRPr>
          </a:p>
          <a:p>
            <a:pPr algn="ctr"/>
            <a:r>
              <a:rPr kumimoji="1" lang="ja-JP" altLang="en-US" sz="800" dirty="0">
                <a:latin typeface="ＭＳ ゴシック" panose="020B0609070205080204" pitchFamily="49" charset="-128"/>
                <a:ea typeface="ＭＳ ゴシック" panose="020B0609070205080204" pitchFamily="49" charset="-128"/>
              </a:rPr>
              <a:t>（</a:t>
            </a:r>
            <a:r>
              <a:rPr kumimoji="1" lang="en-US" altLang="ja-JP" sz="800" dirty="0">
                <a:latin typeface="ＭＳ ゴシック" panose="020B0609070205080204" pitchFamily="49" charset="-128"/>
                <a:ea typeface="ＭＳ ゴシック" panose="020B0609070205080204" pitchFamily="49" charset="-128"/>
              </a:rPr>
              <a:t>CCS)</a:t>
            </a:r>
            <a:endParaRPr kumimoji="1" lang="ja-JP" altLang="en-US" sz="800" dirty="0">
              <a:latin typeface="ＭＳ ゴシック" panose="020B0609070205080204" pitchFamily="49" charset="-128"/>
              <a:ea typeface="ＭＳ ゴシック" panose="020B0609070205080204" pitchFamily="49" charset="-128"/>
            </a:endParaRPr>
          </a:p>
        </p:txBody>
      </p:sp>
      <p:cxnSp>
        <p:nvCxnSpPr>
          <p:cNvPr id="40" name="カギ線コネクタ 296">
            <a:extLst>
              <a:ext uri="{FF2B5EF4-FFF2-40B4-BE49-F238E27FC236}">
                <a16:creationId xmlns:a16="http://schemas.microsoft.com/office/drawing/2014/main" id="{4BD3AF48-7AEF-DCD7-BB66-48610F54BC6D}"/>
              </a:ext>
            </a:extLst>
          </p:cNvPr>
          <p:cNvCxnSpPr>
            <a:cxnSpLocks/>
          </p:cNvCxnSpPr>
          <p:nvPr/>
        </p:nvCxnSpPr>
        <p:spPr>
          <a:xfrm rot="10800000">
            <a:off x="4400728" y="2646150"/>
            <a:ext cx="4308674" cy="294667"/>
          </a:xfrm>
          <a:prstGeom prst="bentConnector3">
            <a:avLst>
              <a:gd name="adj1" fmla="val 50000"/>
            </a:avLst>
          </a:prstGeom>
          <a:ln w="44450">
            <a:solidFill>
              <a:srgbClr val="FFC000"/>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41" name="カギ線コネクタ 302">
            <a:extLst>
              <a:ext uri="{FF2B5EF4-FFF2-40B4-BE49-F238E27FC236}">
                <a16:creationId xmlns:a16="http://schemas.microsoft.com/office/drawing/2014/main" id="{CB91F57B-639B-C878-1BDD-336DFED51996}"/>
              </a:ext>
            </a:extLst>
          </p:cNvPr>
          <p:cNvCxnSpPr/>
          <p:nvPr/>
        </p:nvCxnSpPr>
        <p:spPr>
          <a:xfrm>
            <a:off x="8384724" y="2451393"/>
            <a:ext cx="309845" cy="392527"/>
          </a:xfrm>
          <a:prstGeom prst="bentConnector2">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BBA4B1DA-B141-92D9-9783-20B47FD83FDB}"/>
              </a:ext>
            </a:extLst>
          </p:cNvPr>
          <p:cNvSpPr txBox="1"/>
          <p:nvPr/>
        </p:nvSpPr>
        <p:spPr>
          <a:xfrm>
            <a:off x="4481675" y="2514025"/>
            <a:ext cx="1435443" cy="123111"/>
          </a:xfrm>
          <a:prstGeom prst="rect">
            <a:avLst/>
          </a:prstGeom>
          <a:noFill/>
        </p:spPr>
        <p:txBody>
          <a:bodyPr wrap="square" lIns="0" tIns="0" rIns="0" bIns="0" rtlCol="0">
            <a:spAutoFit/>
          </a:bodyPr>
          <a:lstStyle/>
          <a:p>
            <a:pPr algn="ctr"/>
            <a:r>
              <a:rPr kumimoji="1" lang="en-US" altLang="ja-JP" sz="800" dirty="0">
                <a:latin typeface="ＭＳ ゴシック" panose="020B0609070205080204" pitchFamily="49" charset="-128"/>
                <a:ea typeface="ＭＳ ゴシック" panose="020B0609070205080204" pitchFamily="49" charset="-128"/>
              </a:rPr>
              <a:t>CO2</a:t>
            </a:r>
            <a:r>
              <a:rPr kumimoji="1" lang="ja-JP" altLang="en-US" sz="800" dirty="0">
                <a:latin typeface="ＭＳ ゴシック" panose="020B0609070205080204" pitchFamily="49" charset="-128"/>
                <a:ea typeface="ＭＳ ゴシック" panose="020B0609070205080204" pitchFamily="49" charset="-128"/>
              </a:rPr>
              <a:t>　カーボンリサイクル</a:t>
            </a:r>
          </a:p>
        </p:txBody>
      </p:sp>
      <p:cxnSp>
        <p:nvCxnSpPr>
          <p:cNvPr id="43" name="カギ線コネクタ 306">
            <a:extLst>
              <a:ext uri="{FF2B5EF4-FFF2-40B4-BE49-F238E27FC236}">
                <a16:creationId xmlns:a16="http://schemas.microsoft.com/office/drawing/2014/main" id="{F68AB211-57E7-320C-C8C1-61AE64AC8392}"/>
              </a:ext>
            </a:extLst>
          </p:cNvPr>
          <p:cNvCxnSpPr>
            <a:stCxn id="62" idx="1"/>
            <a:endCxn id="63" idx="1"/>
          </p:cNvCxnSpPr>
          <p:nvPr/>
        </p:nvCxnSpPr>
        <p:spPr>
          <a:xfrm rot="10800000" flipV="1">
            <a:off x="7796825" y="2177796"/>
            <a:ext cx="12700" cy="552596"/>
          </a:xfrm>
          <a:prstGeom prst="bentConnector3">
            <a:avLst>
              <a:gd name="adj1" fmla="val 1800000"/>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F4517995-3C03-9A64-CF0D-A369033FED4E}"/>
              </a:ext>
            </a:extLst>
          </p:cNvPr>
          <p:cNvCxnSpPr>
            <a:endCxn id="64" idx="1"/>
          </p:cNvCxnSpPr>
          <p:nvPr/>
        </p:nvCxnSpPr>
        <p:spPr>
          <a:xfrm flipV="1">
            <a:off x="7583193" y="2451925"/>
            <a:ext cx="21363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カギ線コネクタ 309">
            <a:extLst>
              <a:ext uri="{FF2B5EF4-FFF2-40B4-BE49-F238E27FC236}">
                <a16:creationId xmlns:a16="http://schemas.microsoft.com/office/drawing/2014/main" id="{A682D334-7354-53CB-C450-34C201B1BAE8}"/>
              </a:ext>
            </a:extLst>
          </p:cNvPr>
          <p:cNvCxnSpPr/>
          <p:nvPr/>
        </p:nvCxnSpPr>
        <p:spPr>
          <a:xfrm rot="10800000" flipV="1">
            <a:off x="7790603" y="3139552"/>
            <a:ext cx="12700" cy="552596"/>
          </a:xfrm>
          <a:prstGeom prst="bentConnector3">
            <a:avLst>
              <a:gd name="adj1" fmla="val 1800000"/>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2EEFDF3E-4498-BD9F-7C09-304071BC1F7A}"/>
              </a:ext>
            </a:extLst>
          </p:cNvPr>
          <p:cNvCxnSpPr/>
          <p:nvPr/>
        </p:nvCxnSpPr>
        <p:spPr>
          <a:xfrm flipV="1">
            <a:off x="7576971" y="3426178"/>
            <a:ext cx="28800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7" name="正方形/長方形 46">
            <a:extLst>
              <a:ext uri="{FF2B5EF4-FFF2-40B4-BE49-F238E27FC236}">
                <a16:creationId xmlns:a16="http://schemas.microsoft.com/office/drawing/2014/main" id="{6EEA67A1-D340-F4FA-31B4-FC8E672C522D}"/>
              </a:ext>
            </a:extLst>
          </p:cNvPr>
          <p:cNvSpPr/>
          <p:nvPr/>
        </p:nvSpPr>
        <p:spPr>
          <a:xfrm>
            <a:off x="3485083" y="3664797"/>
            <a:ext cx="497650" cy="3936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ｱﾝﾓﾆｱ</a:t>
            </a:r>
            <a:endParaRPr kumimoji="1" lang="en-US" altLang="ja-JP" sz="8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発電</a:t>
            </a:r>
          </a:p>
        </p:txBody>
      </p:sp>
      <p:cxnSp>
        <p:nvCxnSpPr>
          <p:cNvPr id="48" name="カギ線コネクタ 318">
            <a:extLst>
              <a:ext uri="{FF2B5EF4-FFF2-40B4-BE49-F238E27FC236}">
                <a16:creationId xmlns:a16="http://schemas.microsoft.com/office/drawing/2014/main" id="{A65114A8-A6D1-ADDB-52EE-037E0046C03E}"/>
              </a:ext>
            </a:extLst>
          </p:cNvPr>
          <p:cNvCxnSpPr>
            <a:cxnSpLocks/>
            <a:stCxn id="54" idx="1"/>
            <a:endCxn id="32" idx="1"/>
          </p:cNvCxnSpPr>
          <p:nvPr/>
        </p:nvCxnSpPr>
        <p:spPr>
          <a:xfrm rot="10800000" flipH="1" flipV="1">
            <a:off x="3885079" y="2522628"/>
            <a:ext cx="32661" cy="702363"/>
          </a:xfrm>
          <a:prstGeom prst="bentConnector3">
            <a:avLst>
              <a:gd name="adj1" fmla="val -699917"/>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49" name="カギ線コネクタ 334">
            <a:extLst>
              <a:ext uri="{FF2B5EF4-FFF2-40B4-BE49-F238E27FC236}">
                <a16:creationId xmlns:a16="http://schemas.microsoft.com/office/drawing/2014/main" id="{F953732D-F324-1F1D-8A0F-0805BDED22FE}"/>
              </a:ext>
            </a:extLst>
          </p:cNvPr>
          <p:cNvCxnSpPr/>
          <p:nvPr/>
        </p:nvCxnSpPr>
        <p:spPr>
          <a:xfrm rot="5400000">
            <a:off x="6493458" y="3171223"/>
            <a:ext cx="1656000" cy="922056"/>
          </a:xfrm>
          <a:prstGeom prst="bentConnector3">
            <a:avLst>
              <a:gd name="adj1" fmla="val -736"/>
            </a:avLst>
          </a:prstGeom>
          <a:ln w="381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50" name="カギ線コネクタ 338">
            <a:extLst>
              <a:ext uri="{FF2B5EF4-FFF2-40B4-BE49-F238E27FC236}">
                <a16:creationId xmlns:a16="http://schemas.microsoft.com/office/drawing/2014/main" id="{6C587179-FD87-28A8-1973-9AB1379CFE26}"/>
              </a:ext>
            </a:extLst>
          </p:cNvPr>
          <p:cNvCxnSpPr/>
          <p:nvPr/>
        </p:nvCxnSpPr>
        <p:spPr>
          <a:xfrm rot="5400000">
            <a:off x="7214252" y="3835597"/>
            <a:ext cx="684000" cy="576000"/>
          </a:xfrm>
          <a:prstGeom prst="bentConnector3">
            <a:avLst>
              <a:gd name="adj1" fmla="val -736"/>
            </a:avLst>
          </a:prstGeom>
          <a:ln w="381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85CB341-9D8B-091A-1598-2BF6386B194D}"/>
              </a:ext>
            </a:extLst>
          </p:cNvPr>
          <p:cNvSpPr txBox="1"/>
          <p:nvPr/>
        </p:nvSpPr>
        <p:spPr>
          <a:xfrm>
            <a:off x="3143955" y="3901704"/>
            <a:ext cx="411802" cy="12311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ｱﾝﾓﾆｱ</a:t>
            </a:r>
          </a:p>
        </p:txBody>
      </p:sp>
      <p:cxnSp>
        <p:nvCxnSpPr>
          <p:cNvPr id="52" name="カギ線コネクタ 345">
            <a:extLst>
              <a:ext uri="{FF2B5EF4-FFF2-40B4-BE49-F238E27FC236}">
                <a16:creationId xmlns:a16="http://schemas.microsoft.com/office/drawing/2014/main" id="{8DE5B781-58CE-48E9-99D5-FF52F8513F68}"/>
              </a:ext>
            </a:extLst>
          </p:cNvPr>
          <p:cNvCxnSpPr>
            <a:cxnSpLocks/>
            <a:stCxn id="47" idx="3"/>
          </p:cNvCxnSpPr>
          <p:nvPr/>
        </p:nvCxnSpPr>
        <p:spPr>
          <a:xfrm>
            <a:off x="3982733" y="3861621"/>
            <a:ext cx="291656" cy="615287"/>
          </a:xfrm>
          <a:prstGeom prst="bentConnector2">
            <a:avLst/>
          </a:prstGeom>
          <a:ln w="381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45F6FD74-3EF2-98B8-6291-94D21868C2CE}"/>
              </a:ext>
            </a:extLst>
          </p:cNvPr>
          <p:cNvSpPr txBox="1"/>
          <p:nvPr/>
        </p:nvSpPr>
        <p:spPr>
          <a:xfrm>
            <a:off x="333019" y="3489422"/>
            <a:ext cx="2751979" cy="534368"/>
          </a:xfrm>
          <a:prstGeom prst="rect">
            <a:avLst/>
          </a:prstGeom>
          <a:solidFill>
            <a:schemeClr val="bg1"/>
          </a:solidFill>
          <a:ln>
            <a:solidFill>
              <a:schemeClr val="tx1"/>
            </a:solidFill>
          </a:ln>
        </p:spPr>
        <p:txBody>
          <a:bodyPr wrap="square" lIns="36000" tIns="36000" rIns="36000" bIns="36000" rtlCol="0">
            <a:spAutoFit/>
          </a:bodyPr>
          <a:lstStyle/>
          <a:p>
            <a:r>
              <a:rPr kumimoji="1" lang="ja-JP" altLang="en-US" sz="1000" dirty="0">
                <a:latin typeface="ＭＳ ゴシック" panose="020B0609070205080204" pitchFamily="49" charset="-128"/>
                <a:ea typeface="ＭＳ ゴシック" panose="020B0609070205080204" pitchFamily="49" charset="-128"/>
              </a:rPr>
              <a:t>各国が抱えるエネルギー問題は同じ</a:t>
            </a:r>
            <a:endParaRPr kumimoji="1" lang="en-US" altLang="ja-JP" sz="1000" dirty="0">
              <a:latin typeface="ＭＳ ゴシック" panose="020B0609070205080204" pitchFamily="49" charset="-128"/>
              <a:ea typeface="ＭＳ ゴシック" panose="020B0609070205080204" pitchFamily="49" charset="-128"/>
            </a:endParaRPr>
          </a:p>
          <a:p>
            <a:r>
              <a:rPr kumimoji="1" lang="ja-JP" altLang="en-US" sz="1000" dirty="0">
                <a:latin typeface="ＭＳ ゴシック" panose="020B0609070205080204" pitchFamily="49" charset="-128"/>
                <a:ea typeface="ＭＳ ゴシック" panose="020B0609070205080204" pitchFamily="49" charset="-128"/>
              </a:rPr>
              <a:t>世界平和のためにも自国でのエネルギー確保が重要で水素は国内製造できるエネルギー資源</a:t>
            </a:r>
          </a:p>
        </p:txBody>
      </p:sp>
      <p:sp>
        <p:nvSpPr>
          <p:cNvPr id="54" name="正方形/長方形 53">
            <a:extLst>
              <a:ext uri="{FF2B5EF4-FFF2-40B4-BE49-F238E27FC236}">
                <a16:creationId xmlns:a16="http://schemas.microsoft.com/office/drawing/2014/main" id="{E4935A17-2790-79A7-AC71-04E277641573}"/>
              </a:ext>
            </a:extLst>
          </p:cNvPr>
          <p:cNvSpPr/>
          <p:nvPr/>
        </p:nvSpPr>
        <p:spPr>
          <a:xfrm>
            <a:off x="3885080" y="2325805"/>
            <a:ext cx="497650" cy="3936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ﾒﾀﾝ製造</a:t>
            </a:r>
            <a:endParaRPr kumimoji="1" lang="en-US" altLang="ja-JP" sz="800" dirty="0">
              <a:solidFill>
                <a:schemeClr val="tx1"/>
              </a:solidFill>
              <a:latin typeface="ＭＳ ゴシック" panose="020B0609070205080204" pitchFamily="49" charset="-128"/>
              <a:ea typeface="ＭＳ ゴシック" panose="020B0609070205080204" pitchFamily="49" charset="-128"/>
            </a:endParaRPr>
          </a:p>
          <a:p>
            <a:pPr algn="ctr"/>
            <a:r>
              <a:rPr kumimoji="1" lang="en-US" altLang="ja-JP" sz="800" dirty="0">
                <a:solidFill>
                  <a:schemeClr val="tx1"/>
                </a:solidFill>
                <a:latin typeface="ＭＳ ゴシック" panose="020B0609070205080204" pitchFamily="49" charset="-128"/>
                <a:ea typeface="ＭＳ ゴシック" panose="020B0609070205080204" pitchFamily="49" charset="-128"/>
              </a:rPr>
              <a:t>(</a:t>
            </a:r>
            <a:r>
              <a:rPr kumimoji="1" lang="ja-JP" altLang="en-US" sz="800" dirty="0">
                <a:solidFill>
                  <a:schemeClr val="tx1"/>
                </a:solidFill>
                <a:latin typeface="ＭＳ ゴシック" panose="020B0609070205080204" pitchFamily="49" charset="-128"/>
                <a:ea typeface="ＭＳ ゴシック" panose="020B0609070205080204" pitchFamily="49" charset="-128"/>
              </a:rPr>
              <a:t>ﾒﾀﾈｰｼｮﾝ</a:t>
            </a:r>
            <a:r>
              <a:rPr kumimoji="1" lang="en-US" altLang="ja-JP" sz="800" dirty="0">
                <a:solidFill>
                  <a:schemeClr val="tx1"/>
                </a:solidFill>
                <a:latin typeface="ＭＳ ゴシック" panose="020B0609070205080204" pitchFamily="49" charset="-128"/>
                <a:ea typeface="ＭＳ ゴシック" panose="020B0609070205080204" pitchFamily="49" charset="-128"/>
              </a:rPr>
              <a:t>)</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61" name="正方形/長方形 60">
            <a:extLst>
              <a:ext uri="{FF2B5EF4-FFF2-40B4-BE49-F238E27FC236}">
                <a16:creationId xmlns:a16="http://schemas.microsoft.com/office/drawing/2014/main" id="{DB392DD5-31B9-BD99-05DC-9564A06043CD}"/>
              </a:ext>
            </a:extLst>
          </p:cNvPr>
          <p:cNvSpPr/>
          <p:nvPr/>
        </p:nvSpPr>
        <p:spPr>
          <a:xfrm>
            <a:off x="7796825" y="3015467"/>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ｶﾞｿﾘﾝｽﾀﾝﾄﾞ</a:t>
            </a:r>
          </a:p>
        </p:txBody>
      </p:sp>
      <p:sp>
        <p:nvSpPr>
          <p:cNvPr id="62" name="正方形/長方形 61">
            <a:extLst>
              <a:ext uri="{FF2B5EF4-FFF2-40B4-BE49-F238E27FC236}">
                <a16:creationId xmlns:a16="http://schemas.microsoft.com/office/drawing/2014/main" id="{27DD1469-E454-7203-AAEE-5C368FC4F6F1}"/>
              </a:ext>
            </a:extLst>
          </p:cNvPr>
          <p:cNvSpPr/>
          <p:nvPr/>
        </p:nvSpPr>
        <p:spPr>
          <a:xfrm>
            <a:off x="7796825" y="2063736"/>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家庭</a:t>
            </a:r>
          </a:p>
        </p:txBody>
      </p:sp>
      <p:sp>
        <p:nvSpPr>
          <p:cNvPr id="63" name="正方形/長方形 62">
            <a:extLst>
              <a:ext uri="{FF2B5EF4-FFF2-40B4-BE49-F238E27FC236}">
                <a16:creationId xmlns:a16="http://schemas.microsoft.com/office/drawing/2014/main" id="{D8027BE0-308E-89D0-6B15-B9C00DBB2051}"/>
              </a:ext>
            </a:extLst>
          </p:cNvPr>
          <p:cNvSpPr/>
          <p:nvPr/>
        </p:nvSpPr>
        <p:spPr>
          <a:xfrm>
            <a:off x="7796825" y="2616332"/>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発電所等</a:t>
            </a:r>
          </a:p>
        </p:txBody>
      </p:sp>
      <p:sp>
        <p:nvSpPr>
          <p:cNvPr id="64" name="正方形/長方形 63">
            <a:extLst>
              <a:ext uri="{FF2B5EF4-FFF2-40B4-BE49-F238E27FC236}">
                <a16:creationId xmlns:a16="http://schemas.microsoft.com/office/drawing/2014/main" id="{779E422D-E37A-AB2F-38D2-C6E19B6AE743}"/>
              </a:ext>
            </a:extLst>
          </p:cNvPr>
          <p:cNvSpPr/>
          <p:nvPr/>
        </p:nvSpPr>
        <p:spPr>
          <a:xfrm>
            <a:off x="7796825" y="2337865"/>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工場等</a:t>
            </a:r>
          </a:p>
        </p:txBody>
      </p:sp>
      <p:sp>
        <p:nvSpPr>
          <p:cNvPr id="65" name="正方形/長方形 64">
            <a:extLst>
              <a:ext uri="{FF2B5EF4-FFF2-40B4-BE49-F238E27FC236}">
                <a16:creationId xmlns:a16="http://schemas.microsoft.com/office/drawing/2014/main" id="{3654A8EB-EC3F-D94C-D4B7-62C4E8687840}"/>
              </a:ext>
            </a:extLst>
          </p:cNvPr>
          <p:cNvSpPr/>
          <p:nvPr/>
        </p:nvSpPr>
        <p:spPr>
          <a:xfrm>
            <a:off x="7796825" y="3579409"/>
            <a:ext cx="602730"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発電所等</a:t>
            </a:r>
          </a:p>
        </p:txBody>
      </p:sp>
      <p:sp>
        <p:nvSpPr>
          <p:cNvPr id="66" name="正方形/長方形 65">
            <a:extLst>
              <a:ext uri="{FF2B5EF4-FFF2-40B4-BE49-F238E27FC236}">
                <a16:creationId xmlns:a16="http://schemas.microsoft.com/office/drawing/2014/main" id="{D973457D-EF07-AC8A-C00C-3ED638DECC2B}"/>
              </a:ext>
            </a:extLst>
          </p:cNvPr>
          <p:cNvSpPr/>
          <p:nvPr/>
        </p:nvSpPr>
        <p:spPr>
          <a:xfrm>
            <a:off x="7790603" y="3300942"/>
            <a:ext cx="608952" cy="228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工場等</a:t>
            </a:r>
          </a:p>
        </p:txBody>
      </p:sp>
      <p:sp>
        <p:nvSpPr>
          <p:cNvPr id="68" name="正方形/長方形 67">
            <a:extLst>
              <a:ext uri="{FF2B5EF4-FFF2-40B4-BE49-F238E27FC236}">
                <a16:creationId xmlns:a16="http://schemas.microsoft.com/office/drawing/2014/main" id="{B9C1396A-AF92-2C8F-BDA6-8362A9D4A4A9}"/>
              </a:ext>
            </a:extLst>
          </p:cNvPr>
          <p:cNvSpPr/>
          <p:nvPr/>
        </p:nvSpPr>
        <p:spPr>
          <a:xfrm>
            <a:off x="105815" y="2170206"/>
            <a:ext cx="294468" cy="4720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油田</a:t>
            </a:r>
          </a:p>
        </p:txBody>
      </p:sp>
      <p:sp>
        <p:nvSpPr>
          <p:cNvPr id="69" name="テキスト ボックス 68">
            <a:extLst>
              <a:ext uri="{FF2B5EF4-FFF2-40B4-BE49-F238E27FC236}">
                <a16:creationId xmlns:a16="http://schemas.microsoft.com/office/drawing/2014/main" id="{EA833CBB-2BE8-F6F7-32D4-87699288C0DA}"/>
              </a:ext>
            </a:extLst>
          </p:cNvPr>
          <p:cNvSpPr txBox="1"/>
          <p:nvPr/>
        </p:nvSpPr>
        <p:spPr>
          <a:xfrm>
            <a:off x="1046076" y="2648868"/>
            <a:ext cx="943549" cy="12311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褐炭は輸送課題有</a:t>
            </a:r>
          </a:p>
        </p:txBody>
      </p:sp>
      <p:cxnSp>
        <p:nvCxnSpPr>
          <p:cNvPr id="70" name="直線コネクタ 69">
            <a:extLst>
              <a:ext uri="{FF2B5EF4-FFF2-40B4-BE49-F238E27FC236}">
                <a16:creationId xmlns:a16="http://schemas.microsoft.com/office/drawing/2014/main" id="{B4DF90CB-3243-DD0A-56C6-6797AFC661FE}"/>
              </a:ext>
            </a:extLst>
          </p:cNvPr>
          <p:cNvCxnSpPr/>
          <p:nvPr/>
        </p:nvCxnSpPr>
        <p:spPr>
          <a:xfrm flipH="1" flipV="1">
            <a:off x="7465238" y="2217450"/>
            <a:ext cx="0" cy="22594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CD996523-4238-20B9-9F9B-6045E346A0A5}"/>
              </a:ext>
            </a:extLst>
          </p:cNvPr>
          <p:cNvCxnSpPr/>
          <p:nvPr/>
        </p:nvCxnSpPr>
        <p:spPr>
          <a:xfrm flipV="1">
            <a:off x="7474163" y="3488691"/>
            <a:ext cx="324000" cy="1"/>
          </a:xfrm>
          <a:prstGeom prst="line">
            <a:avLst/>
          </a:prstGeom>
          <a:ln w="3492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142D16D7-18EB-4D24-7063-70EF4DA446E5}"/>
              </a:ext>
            </a:extLst>
          </p:cNvPr>
          <p:cNvCxnSpPr/>
          <p:nvPr/>
        </p:nvCxnSpPr>
        <p:spPr>
          <a:xfrm flipV="1">
            <a:off x="7474668" y="3063519"/>
            <a:ext cx="324000" cy="1"/>
          </a:xfrm>
          <a:prstGeom prst="line">
            <a:avLst/>
          </a:prstGeom>
          <a:ln w="3492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8CD047E0-1645-8748-234D-B724444DA6B4}"/>
              </a:ext>
            </a:extLst>
          </p:cNvPr>
          <p:cNvCxnSpPr/>
          <p:nvPr/>
        </p:nvCxnSpPr>
        <p:spPr>
          <a:xfrm flipV="1">
            <a:off x="7474163" y="2530816"/>
            <a:ext cx="324000" cy="1"/>
          </a:xfrm>
          <a:prstGeom prst="line">
            <a:avLst/>
          </a:prstGeom>
          <a:ln w="3492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2D5A6E31-F76C-277F-2E04-3758308112FA}"/>
              </a:ext>
            </a:extLst>
          </p:cNvPr>
          <p:cNvCxnSpPr/>
          <p:nvPr/>
        </p:nvCxnSpPr>
        <p:spPr>
          <a:xfrm flipV="1">
            <a:off x="7482762" y="2236138"/>
            <a:ext cx="324000" cy="1"/>
          </a:xfrm>
          <a:prstGeom prst="line">
            <a:avLst/>
          </a:prstGeom>
          <a:ln w="3492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75" name="カギ線コネクタ 116">
            <a:extLst>
              <a:ext uri="{FF2B5EF4-FFF2-40B4-BE49-F238E27FC236}">
                <a16:creationId xmlns:a16="http://schemas.microsoft.com/office/drawing/2014/main" id="{972ACFF9-CA22-7598-66FF-2750FABE2370}"/>
              </a:ext>
            </a:extLst>
          </p:cNvPr>
          <p:cNvCxnSpPr>
            <a:cxnSpLocks/>
          </p:cNvCxnSpPr>
          <p:nvPr/>
        </p:nvCxnSpPr>
        <p:spPr>
          <a:xfrm rot="10800000" flipV="1">
            <a:off x="4422174" y="2940816"/>
            <a:ext cx="2143923" cy="393647"/>
          </a:xfrm>
          <a:prstGeom prst="bentConnector3">
            <a:avLst>
              <a:gd name="adj1" fmla="val 114"/>
            </a:avLst>
          </a:prstGeom>
          <a:ln w="44450">
            <a:solidFill>
              <a:srgbClr val="FFC000"/>
            </a:solidFill>
            <a:headEnd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F39835AF-3902-AC9C-0E6B-3FD6417871EB}"/>
              </a:ext>
            </a:extLst>
          </p:cNvPr>
          <p:cNvCxnSpPr>
            <a:stCxn id="66" idx="3"/>
          </p:cNvCxnSpPr>
          <p:nvPr/>
        </p:nvCxnSpPr>
        <p:spPr>
          <a:xfrm>
            <a:off x="8399555" y="3415002"/>
            <a:ext cx="29433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AE13CE98-0E15-7438-8983-6F83CABA5537}"/>
              </a:ext>
            </a:extLst>
          </p:cNvPr>
          <p:cNvSpPr txBox="1"/>
          <p:nvPr/>
        </p:nvSpPr>
        <p:spPr>
          <a:xfrm>
            <a:off x="4533145" y="3211420"/>
            <a:ext cx="1435443" cy="123111"/>
          </a:xfrm>
          <a:prstGeom prst="rect">
            <a:avLst/>
          </a:prstGeom>
          <a:noFill/>
        </p:spPr>
        <p:txBody>
          <a:bodyPr wrap="square" lIns="0" tIns="0" rIns="0" bIns="0" rtlCol="0">
            <a:spAutoFit/>
          </a:bodyPr>
          <a:lstStyle/>
          <a:p>
            <a:pPr algn="ctr"/>
            <a:r>
              <a:rPr kumimoji="1" lang="en-US" altLang="ja-JP" sz="800" dirty="0">
                <a:latin typeface="ＭＳ ゴシック" panose="020B0609070205080204" pitchFamily="49" charset="-128"/>
                <a:ea typeface="ＭＳ ゴシック" panose="020B0609070205080204" pitchFamily="49" charset="-128"/>
              </a:rPr>
              <a:t>CO</a:t>
            </a:r>
            <a:r>
              <a:rPr kumimoji="1" lang="ja-JP" altLang="en-US" sz="800" dirty="0">
                <a:latin typeface="ＭＳ ゴシック" panose="020B0609070205080204" pitchFamily="49" charset="-128"/>
                <a:ea typeface="ＭＳ ゴシック" panose="020B0609070205080204" pitchFamily="49" charset="-128"/>
              </a:rPr>
              <a:t>←</a:t>
            </a:r>
            <a:r>
              <a:rPr kumimoji="1" lang="en-US" altLang="ja-JP" sz="800" dirty="0">
                <a:latin typeface="ＭＳ ゴシック" panose="020B0609070205080204" pitchFamily="49" charset="-128"/>
                <a:ea typeface="ＭＳ ゴシック" panose="020B0609070205080204" pitchFamily="49" charset="-128"/>
              </a:rPr>
              <a:t>CO2</a:t>
            </a:r>
            <a:r>
              <a:rPr kumimoji="1" lang="ja-JP" altLang="en-US" sz="800" dirty="0">
                <a:latin typeface="ＭＳ ゴシック" panose="020B0609070205080204" pitchFamily="49" charset="-128"/>
                <a:ea typeface="ＭＳ ゴシック" panose="020B0609070205080204" pitchFamily="49" charset="-128"/>
              </a:rPr>
              <a:t>　カーボンリサイクル</a:t>
            </a:r>
          </a:p>
        </p:txBody>
      </p:sp>
      <p:sp>
        <p:nvSpPr>
          <p:cNvPr id="82" name="テキスト ボックス 81">
            <a:extLst>
              <a:ext uri="{FF2B5EF4-FFF2-40B4-BE49-F238E27FC236}">
                <a16:creationId xmlns:a16="http://schemas.microsoft.com/office/drawing/2014/main" id="{73A8AF0C-74EA-D873-8E76-5F6C0796A466}"/>
              </a:ext>
            </a:extLst>
          </p:cNvPr>
          <p:cNvSpPr txBox="1"/>
          <p:nvPr/>
        </p:nvSpPr>
        <p:spPr>
          <a:xfrm>
            <a:off x="849032" y="139311"/>
            <a:ext cx="7192398" cy="830997"/>
          </a:xfrm>
          <a:prstGeom prst="rect">
            <a:avLst/>
          </a:prstGeom>
          <a:noFill/>
        </p:spPr>
        <p:txBody>
          <a:bodyPr wrap="square" rtlCol="0">
            <a:spAutoFit/>
          </a:bodyPr>
          <a:lstStyle/>
          <a:p>
            <a:pPr algn="ctr"/>
            <a:r>
              <a:rPr kumimoji="1" lang="ja-JP" altLang="en-US" sz="2400" dirty="0">
                <a:latin typeface="ＭＳ ゴシック" panose="020B0609070205080204" pitchFamily="49" charset="-128"/>
                <a:ea typeface="ＭＳ ゴシック" panose="020B0609070205080204" pitchFamily="49" charset="-128"/>
              </a:rPr>
              <a:t>簡単に描くと下記のような状態を推進するための一連の施策の推進法令</a:t>
            </a:r>
          </a:p>
        </p:txBody>
      </p:sp>
      <p:sp>
        <p:nvSpPr>
          <p:cNvPr id="2" name="テキスト ボックス 1">
            <a:extLst>
              <a:ext uri="{FF2B5EF4-FFF2-40B4-BE49-F238E27FC236}">
                <a16:creationId xmlns:a16="http://schemas.microsoft.com/office/drawing/2014/main" id="{29229C15-CB0C-E261-EC4B-46C57552C165}"/>
              </a:ext>
            </a:extLst>
          </p:cNvPr>
          <p:cNvSpPr txBox="1"/>
          <p:nvPr/>
        </p:nvSpPr>
        <p:spPr>
          <a:xfrm>
            <a:off x="141328" y="4633601"/>
            <a:ext cx="4266137" cy="1292662"/>
          </a:xfrm>
          <a:prstGeom prst="rect">
            <a:avLst/>
          </a:prstGeom>
          <a:noFill/>
        </p:spPr>
        <p:txBody>
          <a:bodyPr wrap="square" rtlCol="0">
            <a:spAutoFit/>
          </a:bodyPr>
          <a:lstStyle/>
          <a:p>
            <a:r>
              <a:rPr kumimoji="1" lang="ja-JP" altLang="en-US" sz="2400" dirty="0">
                <a:latin typeface="ＭＳ ゴシック" panose="020B0609070205080204" pitchFamily="49" charset="-128"/>
                <a:ea typeface="ＭＳ ゴシック" panose="020B0609070205080204" pitchFamily="49" charset="-128"/>
              </a:rPr>
              <a:t>特例措置が取られる法令など</a:t>
            </a:r>
            <a:endParaRPr kumimoji="1" lang="en-US" altLang="ja-JP" sz="2400"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・高圧ガス保安法の特例</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・港湾法の特例</a:t>
            </a:r>
            <a:endParaRPr kumimoji="1" lang="en-US" altLang="ja-JP" dirty="0">
              <a:latin typeface="ＭＳ ゴシック" panose="020B0609070205080204" pitchFamily="49" charset="-128"/>
              <a:ea typeface="ＭＳ ゴシック" panose="020B0609070205080204" pitchFamily="49" charset="-128"/>
            </a:endParaRPr>
          </a:p>
          <a:p>
            <a:r>
              <a:rPr lang="ja-JP" altLang="en-US" i="0" u="none" strike="noStrike" baseline="0" dirty="0">
                <a:latin typeface="ＭＳ ゴシック" panose="020B0609070205080204" pitchFamily="49" charset="-128"/>
                <a:ea typeface="ＭＳ ゴシック" panose="020B0609070205080204" pitchFamily="49" charset="-128"/>
              </a:rPr>
              <a:t>・道路占用の特例</a:t>
            </a:r>
            <a:endParaRPr kumimoji="1" lang="en-US" altLang="ja-JP" dirty="0">
              <a:latin typeface="ＭＳ ゴシック" panose="020B0609070205080204" pitchFamily="49" charset="-128"/>
              <a:ea typeface="ＭＳ ゴシック" panose="020B0609070205080204" pitchFamily="49" charset="-128"/>
            </a:endParaRPr>
          </a:p>
        </p:txBody>
      </p:sp>
      <p:sp>
        <p:nvSpPr>
          <p:cNvPr id="32" name="正方形/長方形 31">
            <a:extLst>
              <a:ext uri="{FF2B5EF4-FFF2-40B4-BE49-F238E27FC236}">
                <a16:creationId xmlns:a16="http://schemas.microsoft.com/office/drawing/2014/main" id="{B05AE3A5-CB19-197D-4538-30B2B5720B44}"/>
              </a:ext>
            </a:extLst>
          </p:cNvPr>
          <p:cNvSpPr/>
          <p:nvPr/>
        </p:nvSpPr>
        <p:spPr>
          <a:xfrm>
            <a:off x="3917741" y="3028168"/>
            <a:ext cx="497650" cy="3936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合成燃料製造</a:t>
            </a:r>
            <a:endParaRPr kumimoji="1" lang="en-US" altLang="ja-JP" sz="8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a:t>
            </a:r>
            <a:r>
              <a:rPr kumimoji="1" lang="en-US" altLang="ja-JP" sz="800" dirty="0">
                <a:solidFill>
                  <a:schemeClr val="tx1"/>
                </a:solidFill>
                <a:latin typeface="ＭＳ ゴシック" panose="020B0609070205080204" pitchFamily="49" charset="-128"/>
                <a:ea typeface="ＭＳ ゴシック" panose="020B0609070205080204" pitchFamily="49" charset="-128"/>
              </a:rPr>
              <a:t>FT</a:t>
            </a:r>
            <a:r>
              <a:rPr kumimoji="1" lang="ja-JP" altLang="en-US" sz="800" dirty="0">
                <a:solidFill>
                  <a:schemeClr val="tx1"/>
                </a:solidFill>
                <a:latin typeface="ＭＳ ゴシック" panose="020B0609070205080204" pitchFamily="49" charset="-128"/>
                <a:ea typeface="ＭＳ ゴシック" panose="020B0609070205080204" pitchFamily="49" charset="-128"/>
              </a:rPr>
              <a:t>法）</a:t>
            </a:r>
          </a:p>
        </p:txBody>
      </p:sp>
      <p:cxnSp>
        <p:nvCxnSpPr>
          <p:cNvPr id="89" name="カギ線コネクタ 345">
            <a:extLst>
              <a:ext uri="{FF2B5EF4-FFF2-40B4-BE49-F238E27FC236}">
                <a16:creationId xmlns:a16="http://schemas.microsoft.com/office/drawing/2014/main" id="{E25B4DC9-8327-A0E8-E691-49DEAFD2FBC6}"/>
              </a:ext>
            </a:extLst>
          </p:cNvPr>
          <p:cNvCxnSpPr>
            <a:cxnSpLocks/>
          </p:cNvCxnSpPr>
          <p:nvPr/>
        </p:nvCxnSpPr>
        <p:spPr>
          <a:xfrm rot="5400000">
            <a:off x="3183116" y="2015191"/>
            <a:ext cx="648000" cy="0"/>
          </a:xfrm>
          <a:prstGeom prst="bentConnector3">
            <a:avLst>
              <a:gd name="adj1" fmla="val 50000"/>
            </a:avLst>
          </a:prstGeom>
          <a:ln w="381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93" name="カギ線コネクタ 318">
            <a:extLst>
              <a:ext uri="{FF2B5EF4-FFF2-40B4-BE49-F238E27FC236}">
                <a16:creationId xmlns:a16="http://schemas.microsoft.com/office/drawing/2014/main" id="{D5027E87-F53C-AA79-20F6-D286372E200A}"/>
              </a:ext>
            </a:extLst>
          </p:cNvPr>
          <p:cNvCxnSpPr>
            <a:cxnSpLocks/>
          </p:cNvCxnSpPr>
          <p:nvPr/>
        </p:nvCxnSpPr>
        <p:spPr>
          <a:xfrm flipV="1">
            <a:off x="3692332" y="1835495"/>
            <a:ext cx="3888000" cy="510523"/>
          </a:xfrm>
          <a:prstGeom prst="bentConnector3">
            <a:avLst>
              <a:gd name="adj1" fmla="val 731"/>
            </a:avLst>
          </a:prstGeom>
          <a:ln w="38100">
            <a:solidFill>
              <a:srgbClr val="0066FF"/>
            </a:solidFill>
            <a:prstDash val="sysDash"/>
            <a:headEnd w="med" len="lg"/>
            <a:tailEnd type="triangle" w="sm" len="lg"/>
          </a:ln>
        </p:spPr>
        <p:style>
          <a:lnRef idx="1">
            <a:schemeClr val="accent1"/>
          </a:lnRef>
          <a:fillRef idx="0">
            <a:schemeClr val="accent1"/>
          </a:fillRef>
          <a:effectRef idx="0">
            <a:schemeClr val="accent1"/>
          </a:effectRef>
          <a:fontRef idx="minor">
            <a:schemeClr val="tx1"/>
          </a:fontRef>
        </p:style>
      </p:cxnSp>
      <p:sp>
        <p:nvSpPr>
          <p:cNvPr id="88" name="正方形/長方形 87">
            <a:extLst>
              <a:ext uri="{FF2B5EF4-FFF2-40B4-BE49-F238E27FC236}">
                <a16:creationId xmlns:a16="http://schemas.microsoft.com/office/drawing/2014/main" id="{EFB06CC4-B888-85AE-64C1-5F89183B09A8}"/>
              </a:ext>
            </a:extLst>
          </p:cNvPr>
          <p:cNvSpPr/>
          <p:nvPr/>
        </p:nvSpPr>
        <p:spPr>
          <a:xfrm>
            <a:off x="3258291" y="1363657"/>
            <a:ext cx="497650" cy="3936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再エネ</a:t>
            </a:r>
            <a:endParaRPr kumimoji="1" lang="en-US" altLang="ja-JP" sz="800" dirty="0">
              <a:solidFill>
                <a:schemeClr val="tx1"/>
              </a:solidFill>
              <a:latin typeface="ＭＳ ゴシック" panose="020B0609070205080204" pitchFamily="49" charset="-128"/>
              <a:ea typeface="ＭＳ ゴシック" panose="020B0609070205080204" pitchFamily="49" charset="-128"/>
            </a:endParaRPr>
          </a:p>
          <a:p>
            <a:pPr algn="ctr"/>
            <a:r>
              <a:rPr kumimoji="1" lang="en-US" altLang="ja-JP" sz="800" dirty="0">
                <a:solidFill>
                  <a:schemeClr val="tx1"/>
                </a:solidFill>
                <a:latin typeface="ＭＳ ゴシック" panose="020B0609070205080204" pitchFamily="49" charset="-128"/>
                <a:ea typeface="ＭＳ ゴシック" panose="020B0609070205080204" pitchFamily="49" charset="-128"/>
              </a:rPr>
              <a:t>(PV</a:t>
            </a:r>
            <a:r>
              <a:rPr kumimoji="1" lang="ja-JP" altLang="en-US" sz="800" dirty="0">
                <a:solidFill>
                  <a:schemeClr val="tx1"/>
                </a:solidFill>
                <a:latin typeface="ＭＳ ゴシック" panose="020B0609070205080204" pitchFamily="49" charset="-128"/>
                <a:ea typeface="ＭＳ ゴシック" panose="020B0609070205080204" pitchFamily="49" charset="-128"/>
              </a:rPr>
              <a:t>など</a:t>
            </a:r>
            <a:r>
              <a:rPr kumimoji="1" lang="en-US" altLang="ja-JP" sz="800" dirty="0">
                <a:solidFill>
                  <a:schemeClr val="tx1"/>
                </a:solidFill>
                <a:latin typeface="ＭＳ ゴシック" panose="020B0609070205080204" pitchFamily="49" charset="-128"/>
                <a:ea typeface="ＭＳ ゴシック" panose="020B0609070205080204" pitchFamily="49" charset="-128"/>
              </a:rPr>
              <a:t>)</a:t>
            </a:r>
            <a:endParaRPr kumimoji="1" lang="ja-JP" altLang="en-US" sz="800" dirty="0">
              <a:solidFill>
                <a:schemeClr val="tx1"/>
              </a:solidFill>
              <a:latin typeface="ＭＳ ゴシック" panose="020B0609070205080204" pitchFamily="49" charset="-128"/>
              <a:ea typeface="ＭＳ ゴシック" panose="020B0609070205080204" pitchFamily="49" charset="-128"/>
            </a:endParaRPr>
          </a:p>
        </p:txBody>
      </p:sp>
      <p:sp>
        <p:nvSpPr>
          <p:cNvPr id="60" name="正方形/長方形 59">
            <a:extLst>
              <a:ext uri="{FF2B5EF4-FFF2-40B4-BE49-F238E27FC236}">
                <a16:creationId xmlns:a16="http://schemas.microsoft.com/office/drawing/2014/main" id="{D00B26C1-0213-50CE-2FAB-E3AA434D40B5}"/>
              </a:ext>
            </a:extLst>
          </p:cNvPr>
          <p:cNvSpPr/>
          <p:nvPr/>
        </p:nvSpPr>
        <p:spPr>
          <a:xfrm>
            <a:off x="3213072" y="2315964"/>
            <a:ext cx="544349" cy="5279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水素分離</a:t>
            </a:r>
            <a:endParaRPr kumimoji="1" lang="en-US" altLang="ja-JP" sz="8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製造</a:t>
            </a:r>
            <a:endParaRPr kumimoji="1" lang="en-US" altLang="ja-JP" sz="8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貯蔵</a:t>
            </a:r>
          </a:p>
        </p:txBody>
      </p:sp>
      <p:pic>
        <p:nvPicPr>
          <p:cNvPr id="101" name="図 350">
            <a:extLst>
              <a:ext uri="{FF2B5EF4-FFF2-40B4-BE49-F238E27FC236}">
                <a16:creationId xmlns:a16="http://schemas.microsoft.com/office/drawing/2014/main" id="{E84C1D65-6C67-BC5D-90A1-C9BDD40A1597}"/>
              </a:ext>
            </a:extLst>
          </p:cNvPr>
          <p:cNvPicPr>
            <a:picLocks noChangeAspect="1"/>
          </p:cNvPicPr>
          <p:nvPr/>
        </p:nvPicPr>
        <p:blipFill>
          <a:blip r:embed="rId4" cstate="print">
            <a:extLst>
              <a:ext uri="{28A0092B-C50C-407E-A947-70E740481C1C}">
                <a14:useLocalDpi xmlns:a14="http://schemas.microsoft.com/office/drawing/2010/main" val="0"/>
              </a:ext>
            </a:extLst>
          </a:blip>
          <a:srcRect t="16315" b="17229"/>
          <a:stretch>
            <a:fillRect/>
          </a:stretch>
        </p:blipFill>
        <p:spPr bwMode="auto">
          <a:xfrm>
            <a:off x="4004766" y="1646194"/>
            <a:ext cx="4651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テキスト ボックス 101">
            <a:extLst>
              <a:ext uri="{FF2B5EF4-FFF2-40B4-BE49-F238E27FC236}">
                <a16:creationId xmlns:a16="http://schemas.microsoft.com/office/drawing/2014/main" id="{8579B9C0-BD40-46A6-B06D-25BE9C07FB06}"/>
              </a:ext>
            </a:extLst>
          </p:cNvPr>
          <p:cNvSpPr txBox="1"/>
          <p:nvPr/>
        </p:nvSpPr>
        <p:spPr>
          <a:xfrm>
            <a:off x="4274389" y="1692383"/>
            <a:ext cx="2934678" cy="123111"/>
          </a:xfrm>
          <a:prstGeom prst="rect">
            <a:avLst/>
          </a:prstGeom>
          <a:noFill/>
        </p:spPr>
        <p:txBody>
          <a:bodyPr wrap="square" lIns="0" tIns="0" rIns="0" bIns="0"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水素供給網（未発達・車・パイプラインなど）</a:t>
            </a:r>
          </a:p>
        </p:txBody>
      </p:sp>
      <p:sp>
        <p:nvSpPr>
          <p:cNvPr id="103" name="正方形/長方形 102">
            <a:extLst>
              <a:ext uri="{FF2B5EF4-FFF2-40B4-BE49-F238E27FC236}">
                <a16:creationId xmlns:a16="http://schemas.microsoft.com/office/drawing/2014/main" id="{8061DBA5-2984-92D9-0697-4F54D8424D0A}"/>
              </a:ext>
            </a:extLst>
          </p:cNvPr>
          <p:cNvSpPr/>
          <p:nvPr/>
        </p:nvSpPr>
        <p:spPr>
          <a:xfrm>
            <a:off x="7563606" y="1672409"/>
            <a:ext cx="744488" cy="2899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水素供給</a:t>
            </a:r>
            <a:endParaRPr kumimoji="1" lang="en-US" altLang="ja-JP" sz="800"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sz="800" dirty="0">
                <a:solidFill>
                  <a:schemeClr val="tx1"/>
                </a:solidFill>
                <a:latin typeface="ＭＳ ゴシック" panose="020B0609070205080204" pitchFamily="49" charset="-128"/>
                <a:ea typeface="ＭＳ ゴシック" panose="020B0609070205080204" pitchFamily="49" charset="-128"/>
              </a:rPr>
              <a:t>（水素</a:t>
            </a:r>
            <a:r>
              <a:rPr kumimoji="1" lang="en-US" altLang="ja-JP" sz="800" dirty="0">
                <a:solidFill>
                  <a:schemeClr val="tx1"/>
                </a:solidFill>
                <a:latin typeface="ＭＳ ゴシック" panose="020B0609070205080204" pitchFamily="49" charset="-128"/>
                <a:ea typeface="ＭＳ ゴシック" panose="020B0609070205080204" pitchFamily="49" charset="-128"/>
              </a:rPr>
              <a:t>ST</a:t>
            </a:r>
            <a:r>
              <a:rPr kumimoji="1" lang="ja-JP" altLang="en-US" sz="800" dirty="0">
                <a:solidFill>
                  <a:schemeClr val="tx1"/>
                </a:solidFill>
                <a:latin typeface="ＭＳ ゴシック" panose="020B0609070205080204" pitchFamily="49" charset="-128"/>
                <a:ea typeface="ＭＳ ゴシック" panose="020B0609070205080204" pitchFamily="49" charset="-128"/>
              </a:rPr>
              <a:t>など）</a:t>
            </a:r>
          </a:p>
        </p:txBody>
      </p:sp>
      <p:sp>
        <p:nvSpPr>
          <p:cNvPr id="3" name="思考の吹き出し: 雲形 2">
            <a:extLst>
              <a:ext uri="{FF2B5EF4-FFF2-40B4-BE49-F238E27FC236}">
                <a16:creationId xmlns:a16="http://schemas.microsoft.com/office/drawing/2014/main" id="{84D251FB-FA06-7B57-A73C-375452D848BE}"/>
              </a:ext>
            </a:extLst>
          </p:cNvPr>
          <p:cNvSpPr/>
          <p:nvPr/>
        </p:nvSpPr>
        <p:spPr>
          <a:xfrm>
            <a:off x="8370557" y="1628663"/>
            <a:ext cx="756626" cy="483964"/>
          </a:xfrm>
          <a:prstGeom prst="cloudCallout">
            <a:avLst>
              <a:gd name="adj1" fmla="val -10223"/>
              <a:gd name="adj2" fmla="val 117019"/>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rPr>
              <a:t>大気中</a:t>
            </a:r>
            <a:r>
              <a:rPr kumimoji="1" lang="en-US" altLang="ja-JP" sz="800" dirty="0">
                <a:solidFill>
                  <a:schemeClr val="tx1"/>
                </a:solidFill>
              </a:rPr>
              <a:t>CO2</a:t>
            </a:r>
            <a:r>
              <a:rPr kumimoji="1" lang="ja-JP" altLang="en-US" sz="800" dirty="0">
                <a:solidFill>
                  <a:schemeClr val="tx1"/>
                </a:solidFill>
              </a:rPr>
              <a:t>捕集</a:t>
            </a:r>
            <a:endParaRPr kumimoji="1" lang="en-US" altLang="ja-JP" sz="800" dirty="0">
              <a:solidFill>
                <a:schemeClr val="tx1"/>
              </a:solidFill>
            </a:endParaRPr>
          </a:p>
          <a:p>
            <a:pPr algn="ctr"/>
            <a:r>
              <a:rPr kumimoji="1" lang="ja-JP" altLang="en-US" sz="800" dirty="0">
                <a:solidFill>
                  <a:schemeClr val="tx1"/>
                </a:solidFill>
              </a:rPr>
              <a:t>（</a:t>
            </a:r>
            <a:r>
              <a:rPr kumimoji="1" lang="en-US" altLang="ja-JP" sz="800" dirty="0">
                <a:solidFill>
                  <a:schemeClr val="tx1"/>
                </a:solidFill>
              </a:rPr>
              <a:t>DAC)</a:t>
            </a:r>
          </a:p>
        </p:txBody>
      </p:sp>
      <p:sp>
        <p:nvSpPr>
          <p:cNvPr id="55" name="テキスト ボックス 54">
            <a:extLst>
              <a:ext uri="{FF2B5EF4-FFF2-40B4-BE49-F238E27FC236}">
                <a16:creationId xmlns:a16="http://schemas.microsoft.com/office/drawing/2014/main" id="{4F143EB6-B5D6-06A1-34D5-6E9EE933BA4C}"/>
              </a:ext>
            </a:extLst>
          </p:cNvPr>
          <p:cNvSpPr txBox="1"/>
          <p:nvPr/>
        </p:nvSpPr>
        <p:spPr>
          <a:xfrm>
            <a:off x="124513" y="6222584"/>
            <a:ext cx="8862835" cy="646331"/>
          </a:xfrm>
          <a:prstGeom prst="rect">
            <a:avLst/>
          </a:prstGeom>
          <a:noFill/>
        </p:spPr>
        <p:txBody>
          <a:bodyPr wrap="square">
            <a:spAutoFit/>
          </a:bodyPr>
          <a:lstStyle/>
          <a:p>
            <a:r>
              <a:rPr lang="ja-JP" altLang="en-US"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水素社会とは：</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「エネルギー白書</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2023</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節　水素社会の実現に向けた取組の加速」</a:t>
            </a:r>
            <a:r>
              <a:rPr lang="ja-JP" altLang="en-US"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の一節</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077913"/>
            <a:r>
              <a:rPr lang="ja-JP"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「水素が日常生活や</a:t>
            </a:r>
            <a:r>
              <a:rPr lang="ja-JP" altLang="ja-JP" sz="1200" b="1" u="sng"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産業活動</a:t>
            </a:r>
            <a:r>
              <a:rPr lang="ja-JP"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で普遍的に利用される“水素社会”を実現する」</a:t>
            </a:r>
            <a:endParaRPr lang="en-US" altLang="ja-JP" sz="12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1077913" indent="-1077913"/>
            <a:r>
              <a:rPr lang="ja-JP" altLang="en-US" sz="12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水素社会推進法：産業界に深く関与することから産業活動を活発にする。一方、日常生活への関連はみえにくい</a:t>
            </a:r>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06476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FE08A-4080-CD23-24B6-89C78792A5C2}"/>
              </a:ext>
            </a:extLst>
          </p:cNvPr>
          <p:cNvSpPr>
            <a:spLocks noGrp="1"/>
          </p:cNvSpPr>
          <p:nvPr>
            <p:ph type="title"/>
          </p:nvPr>
        </p:nvSpPr>
        <p:spPr/>
        <p:txBody>
          <a:bodyPr/>
          <a:lstStyle/>
          <a:p>
            <a:r>
              <a:rPr lang="ja-JP" altLang="en-US" dirty="0"/>
              <a:t>大気中の</a:t>
            </a:r>
            <a:r>
              <a:rPr lang="en-US" altLang="ja-JP" dirty="0"/>
              <a:t>CO</a:t>
            </a:r>
            <a:r>
              <a:rPr lang="en-US" altLang="ja-JP" sz="2400" dirty="0"/>
              <a:t>2</a:t>
            </a:r>
            <a:r>
              <a:rPr lang="en-US" altLang="ja-JP" dirty="0"/>
              <a:t>,</a:t>
            </a:r>
            <a:r>
              <a:rPr lang="ja-JP" altLang="en-US" dirty="0"/>
              <a:t>炭素循環</a:t>
            </a:r>
            <a:endParaRPr kumimoji="1" lang="ja-JP" altLang="en-US" dirty="0"/>
          </a:p>
        </p:txBody>
      </p:sp>
      <p:pic>
        <p:nvPicPr>
          <p:cNvPr id="8" name="図 7">
            <a:extLst>
              <a:ext uri="{FF2B5EF4-FFF2-40B4-BE49-F238E27FC236}">
                <a16:creationId xmlns:a16="http://schemas.microsoft.com/office/drawing/2014/main" id="{9338EF3A-74CD-469A-E5B0-A5AD9FF399E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1563" y="1268760"/>
            <a:ext cx="4032448" cy="2952328"/>
          </a:xfrm>
          <a:prstGeom prst="rect">
            <a:avLst/>
          </a:prstGeom>
        </p:spPr>
      </p:pic>
      <p:pic>
        <p:nvPicPr>
          <p:cNvPr id="10" name="図 9">
            <a:extLst>
              <a:ext uri="{FF2B5EF4-FFF2-40B4-BE49-F238E27FC236}">
                <a16:creationId xmlns:a16="http://schemas.microsoft.com/office/drawing/2014/main" id="{8490FD7B-E4DD-B70E-2C8F-0400ABF87DA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88024" y="1276760"/>
            <a:ext cx="3600400" cy="2960328"/>
          </a:xfrm>
          <a:prstGeom prst="rect">
            <a:avLst/>
          </a:prstGeom>
        </p:spPr>
      </p:pic>
      <p:sp>
        <p:nvSpPr>
          <p:cNvPr id="12" name="テキスト ボックス 11">
            <a:extLst>
              <a:ext uri="{FF2B5EF4-FFF2-40B4-BE49-F238E27FC236}">
                <a16:creationId xmlns:a16="http://schemas.microsoft.com/office/drawing/2014/main" id="{7C663A11-59E1-E70B-4D80-D4CA0969B63B}"/>
              </a:ext>
            </a:extLst>
          </p:cNvPr>
          <p:cNvSpPr txBox="1"/>
          <p:nvPr/>
        </p:nvSpPr>
        <p:spPr>
          <a:xfrm>
            <a:off x="2906446" y="6237312"/>
            <a:ext cx="6280283" cy="246221"/>
          </a:xfrm>
          <a:prstGeom prst="rect">
            <a:avLst/>
          </a:prstGeom>
          <a:noFill/>
        </p:spPr>
        <p:txBody>
          <a:bodyPr wrap="square">
            <a:spAutoFit/>
          </a:bodyPr>
          <a:lstStyle/>
          <a:p>
            <a:pPr algn="l"/>
            <a:r>
              <a:rPr lang="ja-JP" altLang="en-US" sz="1000" b="0" i="0" u="none" strike="noStrike" baseline="0" dirty="0">
                <a:solidFill>
                  <a:srgbClr val="000000"/>
                </a:solidFill>
                <a:latin typeface="ＭＳ 明朝" panose="02020609040205080304" pitchFamily="17" charset="-128"/>
                <a:ea typeface="ＭＳ 明朝" panose="02020609040205080304" pitchFamily="17" charset="-128"/>
              </a:rPr>
              <a:t>*</a:t>
            </a:r>
            <a:r>
              <a:rPr lang="en-US" altLang="ja-JP" sz="1000" b="0" i="0" u="none" strike="noStrike" baseline="0" dirty="0">
                <a:solidFill>
                  <a:srgbClr val="000000"/>
                </a:solidFill>
                <a:latin typeface="ＭＳ 明朝" panose="02020609040205080304" pitchFamily="17" charset="-128"/>
                <a:ea typeface="ＭＳ 明朝" panose="02020609040205080304" pitchFamily="17" charset="-128"/>
              </a:rPr>
              <a:t>)</a:t>
            </a:r>
            <a:r>
              <a:rPr lang="ja-JP" altLang="en-US" sz="1000" b="0" i="0" u="none" strike="noStrike" baseline="0" dirty="0">
                <a:solidFill>
                  <a:srgbClr val="000000"/>
                </a:solidFill>
                <a:latin typeface="ＭＳ 明朝" panose="02020609040205080304" pitchFamily="17" charset="-128"/>
                <a:ea typeface="ＭＳ 明朝" panose="02020609040205080304" pitchFamily="17" charset="-128"/>
              </a:rPr>
              <a:t>藤井光貴</a:t>
            </a:r>
            <a:r>
              <a:rPr lang="en-US" altLang="ja-JP" sz="1000" b="0" i="0" u="none" strike="noStrike" baseline="0" dirty="0">
                <a:solidFill>
                  <a:srgbClr val="000000"/>
                </a:solidFill>
                <a:latin typeface="ＭＳ 明朝" panose="02020609040205080304" pitchFamily="17" charset="-128"/>
                <a:ea typeface="ＭＳ 明朝" panose="02020609040205080304" pitchFamily="17" charset="-128"/>
              </a:rPr>
              <a:t>,</a:t>
            </a:r>
            <a:r>
              <a:rPr lang="ja-JP" altLang="en-US" sz="1000" b="0" i="0" u="none" strike="noStrike" baseline="0" dirty="0">
                <a:solidFill>
                  <a:srgbClr val="000000"/>
                </a:solidFill>
                <a:latin typeface="ＭＳ 明朝" panose="02020609040205080304" pitchFamily="17" charset="-128"/>
                <a:ea typeface="ＭＳ 明朝" panose="02020609040205080304" pitchFamily="17" charset="-128"/>
              </a:rPr>
              <a:t> 物質循環から考える水素エネルギーシステム</a:t>
            </a:r>
            <a:r>
              <a:rPr lang="en-US" altLang="ja-JP" sz="1000" b="0" i="0" u="none" strike="noStrike" baseline="0" dirty="0">
                <a:solidFill>
                  <a:srgbClr val="000000"/>
                </a:solidFill>
                <a:latin typeface="ＭＳ 明朝" panose="02020609040205080304" pitchFamily="17" charset="-128"/>
                <a:ea typeface="ＭＳ 明朝" panose="02020609040205080304" pitchFamily="17" charset="-128"/>
              </a:rPr>
              <a:t>,</a:t>
            </a:r>
            <a:r>
              <a:rPr lang="ja-JP" altLang="en-US" sz="1000" b="0" i="0" u="none" strike="noStrike" baseline="0" dirty="0">
                <a:solidFill>
                  <a:srgbClr val="000000"/>
                </a:solidFill>
                <a:latin typeface="ＭＳ 明朝" panose="02020609040205080304" pitchFamily="17" charset="-128"/>
                <a:ea typeface="ＭＳ 明朝" panose="02020609040205080304" pitchFamily="17" charset="-128"/>
              </a:rPr>
              <a:t>水素エネルギーシステム </a:t>
            </a:r>
            <a:r>
              <a:rPr lang="en-US" altLang="ja-JP" sz="1000" b="0" i="0" u="none" strike="noStrike" baseline="0" dirty="0">
                <a:solidFill>
                  <a:srgbClr val="000000"/>
                </a:solidFill>
                <a:latin typeface="Century" panose="02040604050505020304" pitchFamily="18" charset="0"/>
                <a:ea typeface="ＭＳ 明朝" panose="02020609040205080304" pitchFamily="17" charset="-128"/>
              </a:rPr>
              <a:t>Vol.28,No.2(2003) </a:t>
            </a:r>
            <a:r>
              <a:rPr lang="ja-JP" altLang="en-US" sz="1000" b="0" i="0" u="none" strike="noStrike" baseline="0" dirty="0">
                <a:solidFill>
                  <a:srgbClr val="000000"/>
                </a:solidFill>
                <a:latin typeface="ＭＳ 明朝" panose="02020609040205080304" pitchFamily="17" charset="-128"/>
                <a:ea typeface="ＭＳ 明朝" panose="02020609040205080304" pitchFamily="17" charset="-128"/>
              </a:rPr>
              <a:t> </a:t>
            </a:r>
            <a:endParaRPr lang="ja-JP" altLang="en-US" sz="1000" dirty="0"/>
          </a:p>
        </p:txBody>
      </p:sp>
      <p:sp>
        <p:nvSpPr>
          <p:cNvPr id="14" name="テキスト ボックス 13">
            <a:extLst>
              <a:ext uri="{FF2B5EF4-FFF2-40B4-BE49-F238E27FC236}">
                <a16:creationId xmlns:a16="http://schemas.microsoft.com/office/drawing/2014/main" id="{0A5F4784-5FDB-A2C1-5049-4B4C4B76214B}"/>
              </a:ext>
            </a:extLst>
          </p:cNvPr>
          <p:cNvSpPr txBox="1"/>
          <p:nvPr/>
        </p:nvSpPr>
        <p:spPr>
          <a:xfrm>
            <a:off x="5640201" y="4221088"/>
            <a:ext cx="1914646" cy="369332"/>
          </a:xfrm>
          <a:prstGeom prst="rect">
            <a:avLst/>
          </a:prstGeom>
          <a:noFill/>
        </p:spPr>
        <p:txBody>
          <a:bodyPr wrap="square">
            <a:spAutoFit/>
          </a:bodyPr>
          <a:lstStyle/>
          <a:p>
            <a:pPr algn="ctr"/>
            <a:r>
              <a:rPr lang="ja-JP" altLang="en-US" sz="1800" b="0" i="0" u="none" strike="noStrike" baseline="0" dirty="0">
                <a:solidFill>
                  <a:srgbClr val="000000"/>
                </a:solidFill>
                <a:latin typeface="ＭＳ ゴシック" panose="020B0609070205080204" pitchFamily="49" charset="-128"/>
                <a:ea typeface="ＭＳ ゴシック" panose="020B0609070205080204" pitchFamily="49" charset="-128"/>
              </a:rPr>
              <a:t>炭素循環</a:t>
            </a:r>
            <a:r>
              <a:rPr lang="ja-JP" altLang="en-US" sz="1800" b="0" i="0" u="none" strike="noStrike" baseline="30000" dirty="0">
                <a:solidFill>
                  <a:srgbClr val="000000"/>
                </a:solidFill>
                <a:latin typeface="ＭＳ 明朝" panose="02020609040205080304" pitchFamily="17" charset="-128"/>
                <a:ea typeface="ＭＳ 明朝" panose="02020609040205080304" pitchFamily="17" charset="-128"/>
              </a:rPr>
              <a:t>*</a:t>
            </a:r>
            <a:r>
              <a:rPr lang="en-US" altLang="ja-JP" sz="1800" b="0" i="0" u="none" strike="noStrike" baseline="30000" dirty="0">
                <a:solidFill>
                  <a:srgbClr val="000000"/>
                </a:solidFill>
                <a:latin typeface="ＭＳ 明朝" panose="02020609040205080304" pitchFamily="17" charset="-128"/>
                <a:ea typeface="ＭＳ 明朝" panose="02020609040205080304" pitchFamily="17" charset="-128"/>
              </a:rPr>
              <a:t>)</a:t>
            </a:r>
            <a:endParaRPr lang="ja-JP" altLang="en-US" baseline="30000" dirty="0"/>
          </a:p>
        </p:txBody>
      </p:sp>
      <p:sp>
        <p:nvSpPr>
          <p:cNvPr id="16" name="テキスト ボックス 15">
            <a:extLst>
              <a:ext uri="{FF2B5EF4-FFF2-40B4-BE49-F238E27FC236}">
                <a16:creationId xmlns:a16="http://schemas.microsoft.com/office/drawing/2014/main" id="{6C790466-E10E-63D3-213A-90B2E93E9339}"/>
              </a:ext>
            </a:extLst>
          </p:cNvPr>
          <p:cNvSpPr txBox="1"/>
          <p:nvPr/>
        </p:nvSpPr>
        <p:spPr>
          <a:xfrm>
            <a:off x="571623" y="4237088"/>
            <a:ext cx="2952328" cy="369332"/>
          </a:xfrm>
          <a:prstGeom prst="rect">
            <a:avLst/>
          </a:prstGeom>
          <a:noFill/>
        </p:spPr>
        <p:txBody>
          <a:bodyPr wrap="square">
            <a:spAutoFit/>
          </a:bodyPr>
          <a:lstStyle/>
          <a:p>
            <a:r>
              <a:rPr lang="ja-JP" altLang="en-US" sz="1800" b="0" i="0" u="none" strike="noStrike" baseline="0" dirty="0">
                <a:solidFill>
                  <a:srgbClr val="000000"/>
                </a:solidFill>
                <a:latin typeface="ＭＳ ゴシック" panose="020B0609070205080204" pitchFamily="49" charset="-128"/>
                <a:ea typeface="ＭＳ ゴシック" panose="020B0609070205080204" pitchFamily="49" charset="-128"/>
              </a:rPr>
              <a:t>地球上の二酸化炭素の循環</a:t>
            </a:r>
            <a:endParaRPr lang="ja-JP" altLang="en-US" dirty="0">
              <a:latin typeface="ＭＳ ゴシック" panose="020B0609070205080204" pitchFamily="49" charset="-128"/>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A9017D6F-7A44-E9FA-0EBE-C6815418C320}"/>
              </a:ext>
            </a:extLst>
          </p:cNvPr>
          <p:cNvSpPr txBox="1"/>
          <p:nvPr/>
        </p:nvSpPr>
        <p:spPr>
          <a:xfrm>
            <a:off x="971600" y="4499309"/>
            <a:ext cx="2664296" cy="246221"/>
          </a:xfrm>
          <a:prstGeom prst="rect">
            <a:avLst/>
          </a:prstGeom>
          <a:noFill/>
        </p:spPr>
        <p:txBody>
          <a:bodyPr wrap="square">
            <a:spAutoFit/>
          </a:bodyPr>
          <a:lstStyle/>
          <a:p>
            <a:r>
              <a:rPr lang="en-US" altLang="ja-JP" sz="1000" b="0" i="0" u="none" strike="noStrike" baseline="0" dirty="0">
                <a:solidFill>
                  <a:srgbClr val="000000"/>
                </a:solidFill>
                <a:latin typeface="Noto Sans JP Thin"/>
              </a:rPr>
              <a:t>(NTT</a:t>
            </a:r>
            <a:r>
              <a:rPr lang="ja-JP" altLang="en-US" sz="1000" b="0" i="0" u="none" strike="noStrike" baseline="0" dirty="0">
                <a:solidFill>
                  <a:srgbClr val="000000"/>
                </a:solidFill>
                <a:latin typeface="Noto Sans JP Thin"/>
              </a:rPr>
              <a:t>宇宙環境エネルギー研究所のサイト</a:t>
            </a:r>
            <a:r>
              <a:rPr lang="en-US" altLang="ja-JP" sz="1000" b="0" i="0" u="none" strike="noStrike" baseline="0" dirty="0">
                <a:solidFill>
                  <a:srgbClr val="000000"/>
                </a:solidFill>
                <a:latin typeface="Noto Sans JP Thin"/>
              </a:rPr>
              <a:t>)</a:t>
            </a:r>
            <a:endParaRPr lang="ja-JP" altLang="en-US" sz="1000" dirty="0"/>
          </a:p>
        </p:txBody>
      </p:sp>
      <p:sp>
        <p:nvSpPr>
          <p:cNvPr id="19" name="正方形/長方形 18">
            <a:extLst>
              <a:ext uri="{FF2B5EF4-FFF2-40B4-BE49-F238E27FC236}">
                <a16:creationId xmlns:a16="http://schemas.microsoft.com/office/drawing/2014/main" id="{9C158F34-19EF-A38D-B993-A20D766D2A72}"/>
              </a:ext>
            </a:extLst>
          </p:cNvPr>
          <p:cNvSpPr/>
          <p:nvPr/>
        </p:nvSpPr>
        <p:spPr>
          <a:xfrm>
            <a:off x="5862415" y="1666623"/>
            <a:ext cx="509785" cy="118767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84C195A-ADBF-2676-5AFF-C0C6C9859F51}"/>
              </a:ext>
            </a:extLst>
          </p:cNvPr>
          <p:cNvSpPr/>
          <p:nvPr/>
        </p:nvSpPr>
        <p:spPr>
          <a:xfrm>
            <a:off x="1193353" y="1897165"/>
            <a:ext cx="786360" cy="181986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984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a:extLst>
              <a:ext uri="{FF2B5EF4-FFF2-40B4-BE49-F238E27FC236}">
                <a16:creationId xmlns:a16="http://schemas.microsoft.com/office/drawing/2014/main" id="{E9430203-DD7A-6FA8-BBAC-81607CCC71EE}"/>
              </a:ext>
            </a:extLst>
          </p:cNvPr>
          <p:cNvSpPr>
            <a:spLocks noGrp="1"/>
          </p:cNvSpPr>
          <p:nvPr>
            <p:ph type="title"/>
          </p:nvPr>
        </p:nvSpPr>
        <p:spPr>
          <a:xfrm>
            <a:off x="0" y="31750"/>
            <a:ext cx="9144000" cy="620713"/>
          </a:xfrm>
        </p:spPr>
        <p:txBody>
          <a:bodyPr/>
          <a:lstStyle/>
          <a:p>
            <a:r>
              <a:rPr lang="ja-JP" altLang="en-US" dirty="0"/>
              <a:t>世界の</a:t>
            </a:r>
            <a:r>
              <a:rPr lang="en-US" altLang="ja-JP" dirty="0"/>
              <a:t>GHG</a:t>
            </a:r>
            <a:r>
              <a:rPr lang="ja-JP" altLang="en-US" dirty="0"/>
              <a:t>排出および</a:t>
            </a:r>
            <a:r>
              <a:rPr lang="en-US" altLang="ja-JP" dirty="0"/>
              <a:t>COP</a:t>
            </a:r>
            <a:endParaRPr lang="ja-JP" altLang="en-US" dirty="0"/>
          </a:p>
        </p:txBody>
      </p:sp>
      <p:pic>
        <p:nvPicPr>
          <p:cNvPr id="8195" name="Picture 4">
            <a:extLst>
              <a:ext uri="{FF2B5EF4-FFF2-40B4-BE49-F238E27FC236}">
                <a16:creationId xmlns:a16="http://schemas.microsoft.com/office/drawing/2014/main" id="{7FC41AE1-5319-1606-DD54-5CDA08E205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0" y="826400"/>
            <a:ext cx="44640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a:extLst>
              <a:ext uri="{FF2B5EF4-FFF2-40B4-BE49-F238E27FC236}">
                <a16:creationId xmlns:a16="http://schemas.microsoft.com/office/drawing/2014/main" id="{E8622F03-16A3-9EAB-F9C2-1EE14F68DA20}"/>
              </a:ext>
            </a:extLst>
          </p:cNvPr>
          <p:cNvSpPr txBox="1"/>
          <p:nvPr/>
        </p:nvSpPr>
        <p:spPr>
          <a:xfrm>
            <a:off x="0" y="6165304"/>
            <a:ext cx="4631436" cy="369332"/>
          </a:xfrm>
          <a:prstGeom prst="rect">
            <a:avLst/>
          </a:prstGeom>
          <a:noFill/>
        </p:spPr>
        <p:txBody>
          <a:bodyPr wrap="square">
            <a:spAutoFit/>
          </a:bodyPr>
          <a:lstStyle/>
          <a:p>
            <a:r>
              <a:rPr lang="en-US" altLang="ja-JP" sz="1200" dirty="0">
                <a:latin typeface="ＭＳ ゴシック" panose="020B0609070205080204" pitchFamily="49" charset="-128"/>
                <a:ea typeface="ＭＳ ゴシック" panose="020B0609070205080204" pitchFamily="49" charset="-128"/>
              </a:rPr>
              <a:t>GHG(</a:t>
            </a:r>
            <a:r>
              <a:rPr lang="en-US" altLang="ja-JP" sz="1200" dirty="0" err="1">
                <a:latin typeface="ＭＳ ゴシック" panose="020B0609070205080204" pitchFamily="49" charset="-128"/>
                <a:ea typeface="ＭＳ ゴシック" panose="020B0609070205080204" pitchFamily="49" charset="-128"/>
              </a:rPr>
              <a:t>GreenHouse</a:t>
            </a:r>
            <a:r>
              <a:rPr lang="ja-JP" altLang="en-US" sz="1200"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gas:</a:t>
            </a:r>
            <a:r>
              <a:rPr lang="ja-JP" altLang="en-US" sz="1200" dirty="0">
                <a:latin typeface="ＭＳ ゴシック" panose="020B0609070205080204" pitchFamily="49" charset="-128"/>
                <a:ea typeface="ＭＳ ゴシック" panose="020B0609070205080204" pitchFamily="49" charset="-128"/>
              </a:rPr>
              <a:t> </a:t>
            </a:r>
            <a:r>
              <a:rPr lang="en-US" altLang="ja-JP" sz="1200" dirty="0">
                <a:latin typeface="ＭＳ ゴシック" panose="020B0609070205080204" pitchFamily="49" charset="-128"/>
                <a:ea typeface="ＭＳ ゴシック" panose="020B0609070205080204" pitchFamily="49" charset="-128"/>
              </a:rPr>
              <a:t>CO</a:t>
            </a:r>
            <a:r>
              <a:rPr lang="en-US" altLang="ja-JP" sz="1200" baseline="-25000" dirty="0">
                <a:latin typeface="ＭＳ ゴシック" panose="020B0609070205080204" pitchFamily="49" charset="-128"/>
                <a:ea typeface="ＭＳ ゴシック" panose="020B0609070205080204" pitchFamily="49" charset="-128"/>
              </a:rPr>
              <a:t>2</a:t>
            </a:r>
            <a:r>
              <a:rPr lang="ja-JP" altLang="en-US" sz="1200" dirty="0">
                <a:latin typeface="ＭＳ ゴシック" panose="020B0609070205080204" pitchFamily="49" charset="-128"/>
                <a:ea typeface="ＭＳ ゴシック" panose="020B0609070205080204" pitchFamily="49" charset="-128"/>
              </a:rPr>
              <a:t>等温暖効果ガス</a:t>
            </a:r>
            <a:r>
              <a:rPr lang="ja-JP" altLang="en-US" sz="1800" dirty="0">
                <a:latin typeface="ＭＳ ゴシック" panose="020B0609070205080204" pitchFamily="49" charset="-128"/>
                <a:ea typeface="ＭＳ ゴシック" panose="020B0609070205080204" pitchFamily="49" charset="-128"/>
              </a:rPr>
              <a:t>）</a:t>
            </a:r>
            <a:endParaRPr lang="ja-JP" altLang="en-US" dirty="0"/>
          </a:p>
        </p:txBody>
      </p:sp>
      <p:sp>
        <p:nvSpPr>
          <p:cNvPr id="2" name="コンテンツ プレースホルダー 2">
            <a:extLst>
              <a:ext uri="{FF2B5EF4-FFF2-40B4-BE49-F238E27FC236}">
                <a16:creationId xmlns:a16="http://schemas.microsoft.com/office/drawing/2014/main" id="{DF1F1B54-C939-0256-5FE3-D6EE1B87D309}"/>
              </a:ext>
            </a:extLst>
          </p:cNvPr>
          <p:cNvSpPr txBox="1">
            <a:spLocks/>
          </p:cNvSpPr>
          <p:nvPr/>
        </p:nvSpPr>
        <p:spPr>
          <a:xfrm>
            <a:off x="277194" y="5315586"/>
            <a:ext cx="4498346" cy="495025"/>
          </a:xfrm>
          <a:prstGeom prst="rect">
            <a:avLst/>
          </a:prstGeom>
        </p:spPr>
        <p:txBody>
          <a:bodyPr>
            <a:noAutofit/>
          </a:bodyPr>
          <a:lstStyle>
            <a:lvl1pPr marL="342900" indent="-342900" algn="l" defTabSz="914400" rtl="0" eaLnBrk="1" latinLnBrk="0" hangingPunct="1">
              <a:spcBef>
                <a:spcPct val="20000"/>
              </a:spcBef>
              <a:buClrTx/>
              <a:buFont typeface="Wingdings" pitchFamily="2" charset="2"/>
              <a:buChar char="u"/>
              <a:defRPr kumimoji="1" sz="2400" b="1" kern="1200">
                <a:solidFill>
                  <a:schemeClr val="tx1"/>
                </a:solidFill>
                <a:latin typeface="+mn-lt"/>
                <a:ea typeface="+mn-ea"/>
                <a:cs typeface="+mn-cs"/>
              </a:defRPr>
            </a:lvl1pPr>
            <a:lvl2pPr marL="576000" indent="-285750" algn="l" defTabSz="914400" rtl="0" eaLnBrk="1" latinLnBrk="0" hangingPunct="1">
              <a:spcBef>
                <a:spcPct val="20000"/>
              </a:spcBef>
              <a:buClrTx/>
              <a:buFont typeface="Wingdings" pitchFamily="2" charset="2"/>
              <a:buChar char="Ø"/>
              <a:defRPr kumimoji="1" sz="2000" b="1" kern="1200">
                <a:solidFill>
                  <a:schemeClr val="tx1"/>
                </a:solidFill>
                <a:latin typeface="+mn-lt"/>
                <a:ea typeface="+mn-ea"/>
                <a:cs typeface="+mn-cs"/>
              </a:defRPr>
            </a:lvl2pPr>
            <a:lvl3pPr marL="792000" indent="-228600" algn="l" defTabSz="914400" rtl="0" eaLnBrk="1" latinLnBrk="0" hangingPunct="1">
              <a:spcBef>
                <a:spcPct val="20000"/>
              </a:spcBef>
              <a:buClrTx/>
              <a:buFont typeface="Wingdings" pitchFamily="2" charset="2"/>
              <a:buChar char="ü"/>
              <a:defRPr kumimoji="1" sz="1800" b="1" kern="1200">
                <a:solidFill>
                  <a:schemeClr val="tx1"/>
                </a:solidFill>
                <a:latin typeface="+mn-lt"/>
                <a:ea typeface="+mn-ea"/>
                <a:cs typeface="+mn-cs"/>
              </a:defRPr>
            </a:lvl3pPr>
            <a:lvl4pPr marL="1080000" indent="-228600" algn="l" defTabSz="914400" rtl="0" eaLnBrk="1" latinLnBrk="0" hangingPunct="1">
              <a:spcBef>
                <a:spcPct val="20000"/>
              </a:spcBef>
              <a:buClrTx/>
              <a:buFont typeface="Meiryo UI" pitchFamily="50" charset="-128"/>
              <a:buChar char="⁃"/>
              <a:defRPr kumimoji="1"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Aft>
                <a:spcPts val="0"/>
              </a:spcAft>
              <a:buFont typeface="Wingdings" pitchFamily="2" charset="2"/>
              <a:buNone/>
              <a:defRPr/>
            </a:pPr>
            <a:r>
              <a:rPr lang="ja-JP" altLang="en-US" b="0" dirty="0">
                <a:latin typeface="ＭＳ ゴシック" panose="020B0609070205080204" pitchFamily="49" charset="-128"/>
                <a:ea typeface="ＭＳ ゴシック" panose="020B0609070205080204" pitchFamily="49" charset="-128"/>
              </a:rPr>
              <a:t>国別</a:t>
            </a:r>
            <a:r>
              <a:rPr lang="en-US" altLang="ja-JP" b="0" dirty="0">
                <a:latin typeface="ＭＳ ゴシック" panose="020B0609070205080204" pitchFamily="49" charset="-128"/>
                <a:ea typeface="ＭＳ ゴシック" panose="020B0609070205080204" pitchFamily="49" charset="-128"/>
              </a:rPr>
              <a:t>GHG</a:t>
            </a:r>
            <a:r>
              <a:rPr lang="ja-JP" altLang="en-US" b="0" dirty="0">
                <a:latin typeface="ＭＳ ゴシック" panose="020B0609070205080204" pitchFamily="49" charset="-128"/>
                <a:ea typeface="ＭＳ ゴシック" panose="020B0609070205080204" pitchFamily="49" charset="-128"/>
              </a:rPr>
              <a:t>排出量</a:t>
            </a:r>
            <a:r>
              <a:rPr lang="ja-JP" altLang="en-US" sz="1800" b="0" dirty="0">
                <a:latin typeface="ＭＳ ゴシック" panose="020B0609070205080204" pitchFamily="49" charset="-128"/>
                <a:ea typeface="ＭＳ ゴシック" panose="020B0609070205080204" pitchFamily="49" charset="-128"/>
              </a:rPr>
              <a:t>（</a:t>
            </a:r>
            <a:r>
              <a:rPr lang="en-US" altLang="ja-JP" sz="1800" b="0" dirty="0">
                <a:latin typeface="ＭＳ ゴシック" panose="020B0609070205080204" pitchFamily="49" charset="-128"/>
                <a:ea typeface="ＭＳ ゴシック" panose="020B0609070205080204" pitchFamily="49" charset="-128"/>
              </a:rPr>
              <a:t>2021</a:t>
            </a:r>
            <a:r>
              <a:rPr lang="ja-JP" altLang="en-US" sz="1800" b="0" dirty="0">
                <a:latin typeface="ＭＳ ゴシック" panose="020B0609070205080204" pitchFamily="49" charset="-128"/>
                <a:ea typeface="ＭＳ ゴシック" panose="020B0609070205080204" pitchFamily="49" charset="-128"/>
              </a:rPr>
              <a:t>年）</a:t>
            </a:r>
          </a:p>
        </p:txBody>
      </p:sp>
      <p:sp>
        <p:nvSpPr>
          <p:cNvPr id="4" name="コンテンツ プレースホルダー 2">
            <a:extLst>
              <a:ext uri="{FF2B5EF4-FFF2-40B4-BE49-F238E27FC236}">
                <a16:creationId xmlns:a16="http://schemas.microsoft.com/office/drawing/2014/main" id="{567DF5AF-7539-A93A-9D74-F2D37645A713}"/>
              </a:ext>
            </a:extLst>
          </p:cNvPr>
          <p:cNvSpPr txBox="1">
            <a:spLocks/>
          </p:cNvSpPr>
          <p:nvPr/>
        </p:nvSpPr>
        <p:spPr>
          <a:xfrm>
            <a:off x="4738940" y="958251"/>
            <a:ext cx="4394732" cy="1296325"/>
          </a:xfrm>
          <a:prstGeom prst="rect">
            <a:avLst/>
          </a:prstGeom>
        </p:spPr>
        <p:txBody>
          <a:bodyPr lIns="0" tIns="0" rIns="0" bIns="0">
            <a:noAutofit/>
          </a:bodyPr>
          <a:lstStyle>
            <a:lvl1pPr marL="342900" indent="-342900" algn="l" defTabSz="914400" rtl="0" eaLnBrk="1" latinLnBrk="0" hangingPunct="1">
              <a:spcBef>
                <a:spcPct val="20000"/>
              </a:spcBef>
              <a:buClrTx/>
              <a:buFont typeface="Wingdings" pitchFamily="2" charset="2"/>
              <a:buChar char="u"/>
              <a:defRPr kumimoji="1" sz="2400" b="1" kern="1200">
                <a:solidFill>
                  <a:schemeClr val="tx1"/>
                </a:solidFill>
                <a:latin typeface="+mn-lt"/>
                <a:ea typeface="+mn-ea"/>
                <a:cs typeface="+mn-cs"/>
              </a:defRPr>
            </a:lvl1pPr>
            <a:lvl2pPr marL="576000" indent="-285750" algn="l" defTabSz="914400" rtl="0" eaLnBrk="1" latinLnBrk="0" hangingPunct="1">
              <a:spcBef>
                <a:spcPct val="20000"/>
              </a:spcBef>
              <a:buClrTx/>
              <a:buFont typeface="Wingdings" pitchFamily="2" charset="2"/>
              <a:buChar char="Ø"/>
              <a:defRPr kumimoji="1" sz="2000" b="1" kern="1200">
                <a:solidFill>
                  <a:schemeClr val="tx1"/>
                </a:solidFill>
                <a:latin typeface="+mn-lt"/>
                <a:ea typeface="+mn-ea"/>
                <a:cs typeface="+mn-cs"/>
              </a:defRPr>
            </a:lvl2pPr>
            <a:lvl3pPr marL="792000" indent="-228600" algn="l" defTabSz="914400" rtl="0" eaLnBrk="1" latinLnBrk="0" hangingPunct="1">
              <a:spcBef>
                <a:spcPct val="20000"/>
              </a:spcBef>
              <a:buClrTx/>
              <a:buFont typeface="Wingdings" pitchFamily="2" charset="2"/>
              <a:buChar char="ü"/>
              <a:defRPr kumimoji="1" sz="1800" b="1" kern="1200">
                <a:solidFill>
                  <a:schemeClr val="tx1"/>
                </a:solidFill>
                <a:latin typeface="+mn-lt"/>
                <a:ea typeface="+mn-ea"/>
                <a:cs typeface="+mn-cs"/>
              </a:defRPr>
            </a:lvl3pPr>
            <a:lvl4pPr marL="1080000" indent="-228600" algn="l" defTabSz="914400" rtl="0" eaLnBrk="1" latinLnBrk="0" hangingPunct="1">
              <a:spcBef>
                <a:spcPct val="20000"/>
              </a:spcBef>
              <a:buClrTx/>
              <a:buFont typeface="Meiryo UI" pitchFamily="50" charset="-128"/>
              <a:buChar char="⁃"/>
              <a:defRPr kumimoji="1"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Wingdings" pitchFamily="2" charset="2"/>
              <a:buNone/>
              <a:defRPr/>
            </a:pPr>
            <a:r>
              <a:rPr lang="ja-JP" altLang="en-US" sz="1800" b="0" dirty="0">
                <a:latin typeface="ＭＳ ゴシック" panose="020B0609070205080204" pitchFamily="49" charset="-128"/>
                <a:ea typeface="ＭＳ ゴシック" panose="020B0609070205080204" pitchFamily="49" charset="-128"/>
              </a:rPr>
              <a:t>国別排出量：台</a:t>
            </a:r>
            <a:r>
              <a:rPr lang="en-US" altLang="ja-JP" sz="1800" b="0" dirty="0">
                <a:latin typeface="ＭＳ ゴシック" panose="020B0609070205080204" pitchFamily="49" charset="-128"/>
                <a:ea typeface="ＭＳ ゴシック" panose="020B0609070205080204" pitchFamily="49" charset="-128"/>
              </a:rPr>
              <a:t>4</a:t>
            </a:r>
            <a:r>
              <a:rPr lang="ja-JP" altLang="en-US" sz="1800" b="0" dirty="0">
                <a:latin typeface="ＭＳ ゴシック" panose="020B0609070205080204" pitchFamily="49" charset="-128"/>
                <a:ea typeface="ＭＳ ゴシック" panose="020B0609070205080204" pitchFamily="49" charset="-128"/>
              </a:rPr>
              <a:t>位までで半分以上を排出</a:t>
            </a:r>
            <a:endParaRPr lang="en-US" altLang="ja-JP" sz="18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r>
              <a:rPr lang="ja-JP" altLang="en-US" sz="1800" b="0" dirty="0">
                <a:latin typeface="ＭＳ ゴシック" panose="020B0609070205080204" pitchFamily="49" charset="-128"/>
                <a:ea typeface="ＭＳ ゴシック" panose="020B0609070205080204" pitchFamily="49" charset="-128"/>
              </a:rPr>
              <a:t>日本：第</a:t>
            </a:r>
            <a:r>
              <a:rPr lang="en-US" altLang="ja-JP" sz="1800" b="0" dirty="0">
                <a:latin typeface="ＭＳ ゴシック" panose="020B0609070205080204" pitchFamily="49" charset="-128"/>
                <a:ea typeface="ＭＳ ゴシック" panose="020B0609070205080204" pitchFamily="49" charset="-128"/>
              </a:rPr>
              <a:t>5</a:t>
            </a:r>
            <a:r>
              <a:rPr lang="ja-JP" altLang="en-US" sz="1800" b="0" dirty="0">
                <a:latin typeface="ＭＳ ゴシック" panose="020B0609070205080204" pitchFamily="49" charset="-128"/>
                <a:ea typeface="ＭＳ ゴシック" panose="020B0609070205080204" pitchFamily="49" charset="-128"/>
              </a:rPr>
              <a:t>位（全体の</a:t>
            </a:r>
            <a:r>
              <a:rPr lang="en-US" altLang="ja-JP" sz="1800" b="0" dirty="0">
                <a:latin typeface="ＭＳ ゴシック" panose="020B0609070205080204" pitchFamily="49" charset="-128"/>
                <a:ea typeface="ＭＳ ゴシック" panose="020B0609070205080204" pitchFamily="49" charset="-128"/>
              </a:rPr>
              <a:t>3.0</a:t>
            </a:r>
            <a:r>
              <a:rPr lang="ja-JP" altLang="en-US" sz="1800" b="0" dirty="0">
                <a:latin typeface="ＭＳ ゴシック" panose="020B0609070205080204" pitchFamily="49" charset="-128"/>
                <a:ea typeface="ＭＳ ゴシック" panose="020B0609070205080204" pitchFamily="49" charset="-128"/>
              </a:rPr>
              <a:t>％）</a:t>
            </a:r>
            <a:endParaRPr lang="en-US" altLang="ja-JP" sz="18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endParaRPr lang="en-US" altLang="ja-JP" sz="18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r>
              <a:rPr lang="ja-JP" altLang="en-US" sz="1800" b="0" dirty="0">
                <a:latin typeface="ＭＳ ゴシック" panose="020B0609070205080204" pitchFamily="49" charset="-128"/>
                <a:ea typeface="ＭＳ ゴシック" panose="020B0609070205080204" pitchFamily="49" charset="-128"/>
              </a:rPr>
              <a:t>世界が一丸となって取り組む必要がある</a:t>
            </a:r>
            <a:endParaRPr lang="en-US" altLang="ja-JP" sz="18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endParaRPr lang="en-US" altLang="ja-JP" sz="18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endParaRPr lang="ja-JP" altLang="en-US" sz="1800" b="0" dirty="0">
              <a:latin typeface="ＭＳ ゴシック" panose="020B0609070205080204" pitchFamily="49" charset="-128"/>
              <a:ea typeface="ＭＳ ゴシック" panose="020B0609070205080204" pitchFamily="49" charset="-128"/>
            </a:endParaRPr>
          </a:p>
        </p:txBody>
      </p:sp>
      <p:sp>
        <p:nvSpPr>
          <p:cNvPr id="5" name="矢印: 下 4">
            <a:extLst>
              <a:ext uri="{FF2B5EF4-FFF2-40B4-BE49-F238E27FC236}">
                <a16:creationId xmlns:a16="http://schemas.microsoft.com/office/drawing/2014/main" id="{67FB2AB7-DE9D-3F8D-A02C-23D900460CA8}"/>
              </a:ext>
            </a:extLst>
          </p:cNvPr>
          <p:cNvSpPr/>
          <p:nvPr/>
        </p:nvSpPr>
        <p:spPr>
          <a:xfrm>
            <a:off x="6228184" y="1700808"/>
            <a:ext cx="432048" cy="2160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a:extLst>
              <a:ext uri="{FF2B5EF4-FFF2-40B4-BE49-F238E27FC236}">
                <a16:creationId xmlns:a16="http://schemas.microsoft.com/office/drawing/2014/main" id="{1432745B-219C-A8D4-B552-C832D05C772A}"/>
              </a:ext>
            </a:extLst>
          </p:cNvPr>
          <p:cNvSpPr txBox="1">
            <a:spLocks/>
          </p:cNvSpPr>
          <p:nvPr/>
        </p:nvSpPr>
        <p:spPr>
          <a:xfrm>
            <a:off x="4749844" y="3018565"/>
            <a:ext cx="4394732" cy="3362763"/>
          </a:xfrm>
          <a:prstGeom prst="rect">
            <a:avLst/>
          </a:prstGeom>
        </p:spPr>
        <p:txBody>
          <a:bodyPr lIns="0" tIns="0" rIns="0" bIns="0">
            <a:noAutofit/>
          </a:bodyPr>
          <a:lstStyle>
            <a:lvl1pPr marL="342900" indent="-342900" algn="l" defTabSz="914400" rtl="0" eaLnBrk="1" latinLnBrk="0" hangingPunct="1">
              <a:spcBef>
                <a:spcPct val="20000"/>
              </a:spcBef>
              <a:buClrTx/>
              <a:buFont typeface="Wingdings" pitchFamily="2" charset="2"/>
              <a:buChar char="u"/>
              <a:defRPr kumimoji="1" sz="2400" b="1" kern="1200">
                <a:solidFill>
                  <a:schemeClr val="tx1"/>
                </a:solidFill>
                <a:latin typeface="+mn-lt"/>
                <a:ea typeface="+mn-ea"/>
                <a:cs typeface="+mn-cs"/>
              </a:defRPr>
            </a:lvl1pPr>
            <a:lvl2pPr marL="576000" indent="-285750" algn="l" defTabSz="914400" rtl="0" eaLnBrk="1" latinLnBrk="0" hangingPunct="1">
              <a:spcBef>
                <a:spcPct val="20000"/>
              </a:spcBef>
              <a:buClrTx/>
              <a:buFont typeface="Wingdings" pitchFamily="2" charset="2"/>
              <a:buChar char="Ø"/>
              <a:defRPr kumimoji="1" sz="2000" b="1" kern="1200">
                <a:solidFill>
                  <a:schemeClr val="tx1"/>
                </a:solidFill>
                <a:latin typeface="+mn-lt"/>
                <a:ea typeface="+mn-ea"/>
                <a:cs typeface="+mn-cs"/>
              </a:defRPr>
            </a:lvl2pPr>
            <a:lvl3pPr marL="792000" indent="-228600" algn="l" defTabSz="914400" rtl="0" eaLnBrk="1" latinLnBrk="0" hangingPunct="1">
              <a:spcBef>
                <a:spcPct val="20000"/>
              </a:spcBef>
              <a:buClrTx/>
              <a:buFont typeface="Wingdings" pitchFamily="2" charset="2"/>
              <a:buChar char="ü"/>
              <a:defRPr kumimoji="1" sz="1800" b="1" kern="1200">
                <a:solidFill>
                  <a:schemeClr val="tx1"/>
                </a:solidFill>
                <a:latin typeface="+mn-lt"/>
                <a:ea typeface="+mn-ea"/>
                <a:cs typeface="+mn-cs"/>
              </a:defRPr>
            </a:lvl3pPr>
            <a:lvl4pPr marL="1080000" indent="-228600" algn="l" defTabSz="914400" rtl="0" eaLnBrk="1" latinLnBrk="0" hangingPunct="1">
              <a:spcBef>
                <a:spcPct val="20000"/>
              </a:spcBef>
              <a:buClrTx/>
              <a:buFont typeface="Meiryo UI" pitchFamily="50" charset="-128"/>
              <a:buChar char="⁃"/>
              <a:defRPr kumimoji="1"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Wingdings" pitchFamily="2" charset="2"/>
              <a:buNone/>
              <a:defRPr/>
            </a:pPr>
            <a:r>
              <a:rPr lang="ja-JP" altLang="en-US" sz="1800" b="0" dirty="0">
                <a:latin typeface="ＭＳ ゴシック" panose="020B0609070205080204" pitchFamily="49" charset="-128"/>
                <a:ea typeface="ＭＳ ゴシック" panose="020B0609070205080204" pitchFamily="49" charset="-128"/>
              </a:rPr>
              <a:t>国連の活動</a:t>
            </a:r>
            <a:endParaRPr lang="en-US" altLang="ja-JP" sz="18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r>
              <a:rPr lang="en-US" altLang="ja-JP" sz="1800" b="0" dirty="0">
                <a:latin typeface="ＭＳ ゴシック" panose="020B0609070205080204" pitchFamily="49" charset="-128"/>
                <a:ea typeface="ＭＳ ゴシック" panose="020B0609070205080204" pitchFamily="49" charset="-128"/>
              </a:rPr>
              <a:t>1997</a:t>
            </a:r>
            <a:r>
              <a:rPr lang="ja-JP" altLang="en-US" sz="1800" b="0" dirty="0">
                <a:latin typeface="ＭＳ ゴシック" panose="020B0609070205080204" pitchFamily="49" charset="-128"/>
                <a:ea typeface="ＭＳ ゴシック" panose="020B0609070205080204" pitchFamily="49" charset="-128"/>
              </a:rPr>
              <a:t>年：</a:t>
            </a:r>
            <a:r>
              <a:rPr lang="en-US" altLang="ja-JP" sz="1800" b="0" dirty="0">
                <a:latin typeface="ＭＳ ゴシック" panose="020B0609070205080204" pitchFamily="49" charset="-128"/>
                <a:ea typeface="ＭＳ ゴシック" panose="020B0609070205080204" pitchFamily="49" charset="-128"/>
              </a:rPr>
              <a:t>COP3</a:t>
            </a:r>
            <a:r>
              <a:rPr lang="ja-JP" altLang="en-US" sz="1800" b="0" dirty="0">
                <a:latin typeface="ＭＳ ゴシック" panose="020B0609070205080204" pitchFamily="49" charset="-128"/>
                <a:ea typeface="ＭＳ ゴシック" panose="020B0609070205080204" pitchFamily="49" charset="-128"/>
              </a:rPr>
              <a:t>（京都会議）</a:t>
            </a:r>
            <a:endParaRPr lang="en-US" altLang="ja-JP" sz="18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r>
              <a:rPr lang="ja-JP" altLang="en-US" sz="1800" b="0" dirty="0">
                <a:latin typeface="ＭＳ ゴシック" panose="020B0609070205080204" pitchFamily="49" charset="-128"/>
                <a:ea typeface="ＭＳ ゴシック" panose="020B0609070205080204" pitchFamily="49" charset="-128"/>
              </a:rPr>
              <a:t>　　　　京都議定書採択</a:t>
            </a:r>
            <a:endParaRPr lang="en-US" altLang="ja-JP" sz="1800" b="0" dirty="0">
              <a:latin typeface="ＭＳ ゴシック" panose="020B0609070205080204" pitchFamily="49" charset="-128"/>
              <a:ea typeface="ＭＳ ゴシック" panose="020B0609070205080204" pitchFamily="49" charset="-128"/>
            </a:endParaRPr>
          </a:p>
          <a:p>
            <a:pPr marL="895350" indent="-895350" fontAlgn="auto">
              <a:spcAft>
                <a:spcPts val="0"/>
              </a:spcAft>
              <a:buFont typeface="Wingdings" pitchFamily="2" charset="2"/>
              <a:buNone/>
              <a:defRPr/>
            </a:pPr>
            <a:r>
              <a:rPr lang="ja-JP" altLang="en-US" sz="1800" b="0" dirty="0">
                <a:latin typeface="ＭＳ ゴシック" panose="020B0609070205080204" pitchFamily="49" charset="-128"/>
                <a:ea typeface="ＭＳ ゴシック" panose="020B0609070205080204" pitchFamily="49" charset="-128"/>
              </a:rPr>
              <a:t>　　　　</a:t>
            </a:r>
            <a:r>
              <a:rPr lang="en-US" altLang="ja-JP" sz="1800" b="0" dirty="0">
                <a:latin typeface="ＭＳ ゴシック" panose="020B0609070205080204" pitchFamily="49" charset="-128"/>
                <a:ea typeface="ＭＳ ゴシック" panose="020B0609070205080204" pitchFamily="49" charset="-128"/>
              </a:rPr>
              <a:t>2008</a:t>
            </a:r>
            <a:r>
              <a:rPr lang="ja-JP" altLang="en-US" sz="1800" b="0" dirty="0">
                <a:latin typeface="ＭＳ ゴシック" panose="020B0609070205080204" pitchFamily="49" charset="-128"/>
                <a:ea typeface="ＭＳ ゴシック" panose="020B0609070205080204" pitchFamily="49" charset="-128"/>
              </a:rPr>
              <a:t>年～</a:t>
            </a:r>
            <a:r>
              <a:rPr lang="en-US" altLang="ja-JP" sz="1800" b="0" dirty="0">
                <a:latin typeface="ＭＳ ゴシック" panose="020B0609070205080204" pitchFamily="49" charset="-128"/>
                <a:ea typeface="ＭＳ ゴシック" panose="020B0609070205080204" pitchFamily="49" charset="-128"/>
              </a:rPr>
              <a:t>2012</a:t>
            </a:r>
            <a:r>
              <a:rPr lang="ja-JP" altLang="en-US" sz="1800" b="0" dirty="0">
                <a:latin typeface="ＭＳ ゴシック" panose="020B0609070205080204" pitchFamily="49" charset="-128"/>
                <a:ea typeface="ＭＳ ゴシック" panose="020B0609070205080204" pitchFamily="49" charset="-128"/>
              </a:rPr>
              <a:t>年：先進国全体で少なくとも</a:t>
            </a:r>
            <a:r>
              <a:rPr lang="en-US" altLang="ja-JP" sz="1800" b="0" dirty="0">
                <a:latin typeface="ＭＳ ゴシック" panose="020B0609070205080204" pitchFamily="49" charset="-128"/>
                <a:ea typeface="ＭＳ ゴシック" panose="020B0609070205080204" pitchFamily="49" charset="-128"/>
              </a:rPr>
              <a:t>5</a:t>
            </a:r>
            <a:r>
              <a:rPr lang="ja-JP" altLang="en-US" sz="1800" b="0" dirty="0">
                <a:latin typeface="ＭＳ ゴシック" panose="020B0609070205080204" pitchFamily="49" charset="-128"/>
                <a:ea typeface="ＭＳ ゴシック" panose="020B0609070205080204" pitchFamily="49" charset="-128"/>
              </a:rPr>
              <a:t>％の削減を目指す（基準年：</a:t>
            </a:r>
            <a:r>
              <a:rPr lang="en-US" altLang="ja-JP" sz="1800" b="0" dirty="0">
                <a:latin typeface="ＭＳ ゴシック" panose="020B0609070205080204" pitchFamily="49" charset="-128"/>
                <a:ea typeface="ＭＳ ゴシック" panose="020B0609070205080204" pitchFamily="49" charset="-128"/>
              </a:rPr>
              <a:t>1990</a:t>
            </a:r>
            <a:r>
              <a:rPr lang="ja-JP" altLang="en-US" sz="1800" b="0" dirty="0">
                <a:latin typeface="ＭＳ ゴシック" panose="020B0609070205080204" pitchFamily="49" charset="-128"/>
                <a:ea typeface="ＭＳ ゴシック" panose="020B0609070205080204" pitchFamily="49" charset="-128"/>
              </a:rPr>
              <a:t>年）</a:t>
            </a:r>
            <a:endParaRPr lang="en-US" altLang="ja-JP" sz="1800" b="0" dirty="0">
              <a:latin typeface="ＭＳ ゴシック" panose="020B0609070205080204" pitchFamily="49" charset="-128"/>
              <a:ea typeface="ＭＳ ゴシック" panose="020B0609070205080204" pitchFamily="49" charset="-128"/>
            </a:endParaRPr>
          </a:p>
          <a:p>
            <a:pPr marL="895350" indent="-895350" fontAlgn="auto">
              <a:spcAft>
                <a:spcPts val="0"/>
              </a:spcAft>
              <a:buFont typeface="Wingdings" pitchFamily="2" charset="2"/>
              <a:buNone/>
              <a:defRPr/>
            </a:pPr>
            <a:r>
              <a:rPr lang="en-US" altLang="ja-JP" sz="1800" b="0" dirty="0">
                <a:latin typeface="ＭＳ ゴシック" panose="020B0609070205080204" pitchFamily="49" charset="-128"/>
                <a:ea typeface="ＭＳ ゴシック" panose="020B0609070205080204" pitchFamily="49" charset="-128"/>
              </a:rPr>
              <a:t>2015</a:t>
            </a:r>
            <a:r>
              <a:rPr lang="ja-JP" altLang="en-US" sz="1800" b="0" dirty="0">
                <a:latin typeface="ＭＳ ゴシック" panose="020B0609070205080204" pitchFamily="49" charset="-128"/>
                <a:ea typeface="ＭＳ ゴシック" panose="020B0609070205080204" pitchFamily="49" charset="-128"/>
              </a:rPr>
              <a:t>年：</a:t>
            </a:r>
            <a:r>
              <a:rPr lang="en-US" altLang="ja-JP" sz="1800" b="0" dirty="0">
                <a:latin typeface="ＭＳ ゴシック" panose="020B0609070205080204" pitchFamily="49" charset="-128"/>
                <a:ea typeface="ＭＳ ゴシック" panose="020B0609070205080204" pitchFamily="49" charset="-128"/>
              </a:rPr>
              <a:t>COP21</a:t>
            </a:r>
            <a:r>
              <a:rPr lang="ja-JP" altLang="en-US" sz="1800" b="0" dirty="0">
                <a:latin typeface="ＭＳ ゴシック" panose="020B0609070205080204" pitchFamily="49" charset="-128"/>
                <a:ea typeface="ＭＳ ゴシック" panose="020B0609070205080204" pitchFamily="49" charset="-128"/>
              </a:rPr>
              <a:t>（パリ会議）</a:t>
            </a:r>
            <a:endParaRPr lang="en-US" altLang="ja-JP" sz="1800" b="0" dirty="0">
              <a:latin typeface="ＭＳ ゴシック" panose="020B0609070205080204" pitchFamily="49" charset="-128"/>
              <a:ea typeface="ＭＳ ゴシック" panose="020B0609070205080204" pitchFamily="49" charset="-128"/>
            </a:endParaRPr>
          </a:p>
          <a:p>
            <a:pPr marL="895350" indent="-895350" fontAlgn="auto">
              <a:spcAft>
                <a:spcPts val="0"/>
              </a:spcAft>
              <a:buFont typeface="Wingdings" pitchFamily="2" charset="2"/>
              <a:buNone/>
              <a:defRPr/>
            </a:pPr>
            <a:r>
              <a:rPr lang="ja-JP" altLang="en-US" sz="1800" b="0" dirty="0">
                <a:latin typeface="ＭＳ ゴシック" panose="020B0609070205080204" pitchFamily="49" charset="-128"/>
                <a:ea typeface="ＭＳ ゴシック" panose="020B0609070205080204" pitchFamily="49" charset="-128"/>
              </a:rPr>
              <a:t>　　　　パリ協定：世界共通の長期目標として</a:t>
            </a:r>
            <a:r>
              <a:rPr lang="en-US" altLang="ja-JP" sz="1800" b="0" dirty="0">
                <a:latin typeface="ＭＳ ゴシック" panose="020B0609070205080204" pitchFamily="49" charset="-128"/>
                <a:ea typeface="ＭＳ ゴシック" panose="020B0609070205080204" pitchFamily="49" charset="-128"/>
              </a:rPr>
              <a:t>2℃</a:t>
            </a:r>
            <a:r>
              <a:rPr lang="ja-JP" altLang="en-US" sz="1800" b="0" dirty="0">
                <a:latin typeface="ＭＳ ゴシック" panose="020B0609070205080204" pitchFamily="49" charset="-128"/>
                <a:ea typeface="ＭＳ ゴシック" panose="020B0609070205080204" pitchFamily="49" charset="-128"/>
              </a:rPr>
              <a:t>目標の設定。さらに</a:t>
            </a:r>
            <a:r>
              <a:rPr lang="en-US" altLang="ja-JP" sz="1800" b="0" dirty="0">
                <a:latin typeface="ＭＳ ゴシック" panose="020B0609070205080204" pitchFamily="49" charset="-128"/>
                <a:ea typeface="ＭＳ ゴシック" panose="020B0609070205080204" pitchFamily="49" charset="-128"/>
              </a:rPr>
              <a:t>1.5</a:t>
            </a:r>
            <a:r>
              <a:rPr lang="ja-JP" altLang="en-US" sz="1800" b="0" dirty="0">
                <a:latin typeface="ＭＳ ゴシック" panose="020B0609070205080204" pitchFamily="49" charset="-128"/>
                <a:ea typeface="ＭＳ ゴシック" panose="020B0609070205080204" pitchFamily="49" charset="-128"/>
              </a:rPr>
              <a:t>℃に抑える（基準年：</a:t>
            </a:r>
            <a:r>
              <a:rPr lang="en-US" altLang="ja-JP" sz="1800" b="0" dirty="0">
                <a:latin typeface="ＭＳ ゴシック" panose="020B0609070205080204" pitchFamily="49" charset="-128"/>
                <a:ea typeface="ＭＳ ゴシック" panose="020B0609070205080204" pitchFamily="49" charset="-128"/>
              </a:rPr>
              <a:t>2013</a:t>
            </a:r>
            <a:r>
              <a:rPr lang="ja-JP" altLang="en-US" sz="1800" b="0" dirty="0">
                <a:latin typeface="ＭＳ ゴシック" panose="020B0609070205080204" pitchFamily="49" charset="-128"/>
                <a:ea typeface="ＭＳ ゴシック" panose="020B0609070205080204" pitchFamily="49" charset="-128"/>
              </a:rPr>
              <a:t>年）</a:t>
            </a:r>
            <a:endParaRPr lang="en-US" altLang="ja-JP" sz="1800" b="0" dirty="0">
              <a:latin typeface="ＭＳ ゴシック" panose="020B0609070205080204" pitchFamily="49" charset="-128"/>
              <a:ea typeface="ＭＳ ゴシック" panose="020B0609070205080204" pitchFamily="49" charset="-128"/>
            </a:endParaRPr>
          </a:p>
          <a:p>
            <a:pPr marL="895350" indent="-895350" fontAlgn="auto">
              <a:spcAft>
                <a:spcPts val="0"/>
              </a:spcAft>
              <a:buFont typeface="Wingdings" pitchFamily="2" charset="2"/>
              <a:buNone/>
              <a:defRPr/>
            </a:pPr>
            <a:endParaRPr lang="en-US" altLang="ja-JP" sz="18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endParaRPr lang="en-US" altLang="ja-JP" sz="18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endParaRPr lang="en-US" altLang="ja-JP" sz="18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endParaRPr lang="ja-JP" altLang="en-US" sz="1800" b="0" dirty="0">
              <a:latin typeface="ＭＳ ゴシック" panose="020B0609070205080204" pitchFamily="49" charset="-128"/>
              <a:ea typeface="ＭＳ ゴシック" panose="020B0609070205080204" pitchFamily="49" charset="-128"/>
            </a:endParaRPr>
          </a:p>
        </p:txBody>
      </p:sp>
      <p:sp>
        <p:nvSpPr>
          <p:cNvPr id="8" name="テキスト ボックス 21">
            <a:extLst>
              <a:ext uri="{FF2B5EF4-FFF2-40B4-BE49-F238E27FC236}">
                <a16:creationId xmlns:a16="http://schemas.microsoft.com/office/drawing/2014/main" id="{8ED7A491-EF2D-77B9-DE8A-FC0035537556}"/>
              </a:ext>
            </a:extLst>
          </p:cNvPr>
          <p:cNvSpPr txBox="1">
            <a:spLocks noChangeArrowheads="1"/>
          </p:cNvSpPr>
          <p:nvPr/>
        </p:nvSpPr>
        <p:spPr bwMode="auto">
          <a:xfrm>
            <a:off x="1" y="0"/>
            <a:ext cx="11876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背景</a:t>
            </a:r>
            <a:r>
              <a:rPr lang="en-US" altLang="ja-JP" sz="1400" dirty="0">
                <a:latin typeface="ＭＳ ゴシック" panose="020B0609070205080204" pitchFamily="49" charset="-128"/>
                <a:ea typeface="ＭＳ ゴシック" panose="020B0609070205080204" pitchFamily="49" charset="-128"/>
              </a:rPr>
              <a:t>1)</a:t>
            </a:r>
            <a:endParaRPr lang="ja-JP" altLang="en-US" sz="140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a:extLst>
              <a:ext uri="{FF2B5EF4-FFF2-40B4-BE49-F238E27FC236}">
                <a16:creationId xmlns:a16="http://schemas.microsoft.com/office/drawing/2014/main" id="{1457C6A4-CD94-82E0-984E-5E9D604C8339}"/>
              </a:ext>
            </a:extLst>
          </p:cNvPr>
          <p:cNvSpPr>
            <a:spLocks noGrp="1"/>
          </p:cNvSpPr>
          <p:nvPr>
            <p:ph type="title"/>
          </p:nvPr>
        </p:nvSpPr>
        <p:spPr/>
        <p:txBody>
          <a:bodyPr/>
          <a:lstStyle/>
          <a:p>
            <a:r>
              <a:rPr lang="ja-JP" altLang="en-US" dirty="0"/>
              <a:t>日本の</a:t>
            </a:r>
            <a:r>
              <a:rPr lang="en-US" altLang="ja-JP" dirty="0"/>
              <a:t>GHG</a:t>
            </a:r>
            <a:r>
              <a:rPr lang="ja-JP" altLang="en-US" dirty="0"/>
              <a:t>排出量推移および削減目標</a:t>
            </a:r>
          </a:p>
        </p:txBody>
      </p:sp>
      <p:graphicFrame>
        <p:nvGraphicFramePr>
          <p:cNvPr id="2" name="グラフ 1">
            <a:extLst>
              <a:ext uri="{FF2B5EF4-FFF2-40B4-BE49-F238E27FC236}">
                <a16:creationId xmlns:a16="http://schemas.microsoft.com/office/drawing/2014/main" id="{5AA863C3-526B-87B5-06D2-F0B930F6F950}"/>
              </a:ext>
            </a:extLst>
          </p:cNvPr>
          <p:cNvGraphicFramePr>
            <a:graphicFrameLocks/>
          </p:cNvGraphicFramePr>
          <p:nvPr/>
        </p:nvGraphicFramePr>
        <p:xfrm>
          <a:off x="28361" y="819465"/>
          <a:ext cx="8982635" cy="5277367"/>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a:extLst>
              <a:ext uri="{FF2B5EF4-FFF2-40B4-BE49-F238E27FC236}">
                <a16:creationId xmlns:a16="http://schemas.microsoft.com/office/drawing/2014/main" id="{C235D8C1-2E07-02DA-2BB2-BBB8483CB468}"/>
              </a:ext>
            </a:extLst>
          </p:cNvPr>
          <p:cNvSpPr txBox="1"/>
          <p:nvPr/>
        </p:nvSpPr>
        <p:spPr>
          <a:xfrm>
            <a:off x="6742113" y="1089025"/>
            <a:ext cx="1654175" cy="2190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en-US" altLang="ja-JP" dirty="0">
                <a:latin typeface="ＭＳ ゴシック" panose="020B0609070205080204" pitchFamily="49" charset="-128"/>
                <a:ea typeface="ＭＳ ゴシック" panose="020B0609070205080204" pitchFamily="49" charset="-128"/>
              </a:rPr>
              <a:t>2013 </a:t>
            </a:r>
            <a:r>
              <a:rPr lang="ja-JP" altLang="en-US" dirty="0">
                <a:latin typeface="ＭＳ ゴシック" panose="020B0609070205080204" pitchFamily="49" charset="-128"/>
                <a:ea typeface="ＭＳ ゴシック" panose="020B0609070205080204" pitchFamily="49" charset="-128"/>
              </a:rPr>
              <a:t>年（</a:t>
            </a:r>
            <a:r>
              <a:rPr lang="en-US" altLang="ja-JP" dirty="0">
                <a:latin typeface="ＭＳ ゴシック" panose="020B0609070205080204" pitchFamily="49" charset="-128"/>
                <a:ea typeface="ＭＳ ゴシック" panose="020B0609070205080204" pitchFamily="49" charset="-128"/>
              </a:rPr>
              <a:t>100%</a:t>
            </a:r>
            <a:r>
              <a:rPr lang="ja-JP" altLang="en-US" dirty="0">
                <a:latin typeface="ＭＳ ゴシック" panose="020B0609070205080204" pitchFamily="49" charset="-128"/>
                <a:ea typeface="ＭＳ ゴシック" panose="020B0609070205080204" pitchFamily="49" charset="-128"/>
              </a:rPr>
              <a:t>ライン）</a:t>
            </a:r>
          </a:p>
        </p:txBody>
      </p:sp>
      <p:sp>
        <p:nvSpPr>
          <p:cNvPr id="4" name="テキスト ボックス 5">
            <a:extLst>
              <a:ext uri="{FF2B5EF4-FFF2-40B4-BE49-F238E27FC236}">
                <a16:creationId xmlns:a16="http://schemas.microsoft.com/office/drawing/2014/main" id="{F7124556-EA52-DF3D-E103-40FDE6AFEFEE}"/>
              </a:ext>
            </a:extLst>
          </p:cNvPr>
          <p:cNvSpPr txBox="1"/>
          <p:nvPr/>
        </p:nvSpPr>
        <p:spPr>
          <a:xfrm>
            <a:off x="1812925" y="3086100"/>
            <a:ext cx="170497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en-US" altLang="ja-JP" dirty="0">
                <a:latin typeface="ＭＳ ゴシック" panose="020B0609070205080204" pitchFamily="49" charset="-128"/>
                <a:ea typeface="ＭＳ ゴシック" panose="020B0609070205080204" pitchFamily="49" charset="-128"/>
              </a:rPr>
              <a:t>-46%</a:t>
            </a:r>
            <a:r>
              <a:rPr lang="ja-JP" altLang="en-US" dirty="0">
                <a:latin typeface="ＭＳ ゴシック" panose="020B0609070205080204" pitchFamily="49" charset="-128"/>
                <a:ea typeface="ＭＳ ゴシック" panose="020B0609070205080204" pitchFamily="49" charset="-128"/>
              </a:rPr>
              <a:t>ライン（</a:t>
            </a:r>
            <a:r>
              <a:rPr lang="en-US" altLang="ja-JP" dirty="0">
                <a:latin typeface="ＭＳ ゴシック" panose="020B0609070205080204" pitchFamily="49" charset="-128"/>
                <a:ea typeface="ＭＳ ゴシック" panose="020B0609070205080204" pitchFamily="49" charset="-128"/>
              </a:rPr>
              <a:t>2013 </a:t>
            </a:r>
            <a:r>
              <a:rPr lang="ja-JP" altLang="en-US" dirty="0">
                <a:latin typeface="ＭＳ ゴシック" panose="020B0609070205080204" pitchFamily="49" charset="-128"/>
                <a:ea typeface="ＭＳ ゴシック" panose="020B0609070205080204" pitchFamily="49" charset="-128"/>
              </a:rPr>
              <a:t>年比）</a:t>
            </a:r>
          </a:p>
        </p:txBody>
      </p:sp>
      <p:sp>
        <p:nvSpPr>
          <p:cNvPr id="5" name="テキスト ボックス 10">
            <a:extLst>
              <a:ext uri="{FF2B5EF4-FFF2-40B4-BE49-F238E27FC236}">
                <a16:creationId xmlns:a16="http://schemas.microsoft.com/office/drawing/2014/main" id="{D92AB5B8-810D-25F5-71BC-169713D51A5F}"/>
              </a:ext>
            </a:extLst>
          </p:cNvPr>
          <p:cNvSpPr txBox="1"/>
          <p:nvPr/>
        </p:nvSpPr>
        <p:spPr>
          <a:xfrm>
            <a:off x="1693863" y="4549775"/>
            <a:ext cx="1565275" cy="25717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en-US" altLang="ja-JP" dirty="0">
                <a:solidFill>
                  <a:srgbClr val="0000FF"/>
                </a:solidFill>
                <a:latin typeface="ＭＳ ゴシック" panose="020B0609070205080204" pitchFamily="49" charset="-128"/>
                <a:ea typeface="ＭＳ ゴシック" panose="020B0609070205080204" pitchFamily="49" charset="-128"/>
              </a:rPr>
              <a:t>-80%</a:t>
            </a:r>
            <a:r>
              <a:rPr lang="ja-JP" altLang="en-US" dirty="0">
                <a:solidFill>
                  <a:srgbClr val="0000FF"/>
                </a:solidFill>
                <a:latin typeface="ＭＳ ゴシック" panose="020B0609070205080204" pitchFamily="49" charset="-128"/>
                <a:ea typeface="ＭＳ ゴシック" panose="020B0609070205080204" pitchFamily="49" charset="-128"/>
              </a:rPr>
              <a:t>ライン（</a:t>
            </a:r>
            <a:r>
              <a:rPr lang="en-US" altLang="ja-JP" dirty="0">
                <a:solidFill>
                  <a:srgbClr val="0000FF"/>
                </a:solidFill>
                <a:latin typeface="ＭＳ ゴシック" panose="020B0609070205080204" pitchFamily="49" charset="-128"/>
                <a:ea typeface="ＭＳ ゴシック" panose="020B0609070205080204" pitchFamily="49" charset="-128"/>
              </a:rPr>
              <a:t>2013</a:t>
            </a:r>
            <a:r>
              <a:rPr lang="ja-JP" altLang="en-US" dirty="0">
                <a:solidFill>
                  <a:srgbClr val="0000FF"/>
                </a:solidFill>
                <a:latin typeface="ＭＳ ゴシック" panose="020B0609070205080204" pitchFamily="49" charset="-128"/>
                <a:ea typeface="ＭＳ ゴシック" panose="020B0609070205080204" pitchFamily="49" charset="-128"/>
              </a:rPr>
              <a:t>年比）</a:t>
            </a:r>
          </a:p>
        </p:txBody>
      </p:sp>
      <p:sp>
        <p:nvSpPr>
          <p:cNvPr id="6" name="テキスト ボックス 11">
            <a:extLst>
              <a:ext uri="{FF2B5EF4-FFF2-40B4-BE49-F238E27FC236}">
                <a16:creationId xmlns:a16="http://schemas.microsoft.com/office/drawing/2014/main" id="{845121CF-7D06-07FF-9D86-EDF1B32F701E}"/>
              </a:ext>
            </a:extLst>
          </p:cNvPr>
          <p:cNvSpPr txBox="1"/>
          <p:nvPr/>
        </p:nvSpPr>
        <p:spPr>
          <a:xfrm>
            <a:off x="1778000" y="2208213"/>
            <a:ext cx="1704975" cy="2667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en-US" altLang="ja-JP" dirty="0">
                <a:solidFill>
                  <a:srgbClr val="0000FF"/>
                </a:solidFill>
                <a:latin typeface="ＭＳ ゴシック" panose="020B0609070205080204" pitchFamily="49" charset="-128"/>
                <a:ea typeface="ＭＳ ゴシック" panose="020B0609070205080204" pitchFamily="49" charset="-128"/>
              </a:rPr>
              <a:t>-26%</a:t>
            </a:r>
            <a:r>
              <a:rPr lang="ja-JP" altLang="en-US" dirty="0">
                <a:solidFill>
                  <a:srgbClr val="0000FF"/>
                </a:solidFill>
                <a:latin typeface="ＭＳ ゴシック" panose="020B0609070205080204" pitchFamily="49" charset="-128"/>
                <a:ea typeface="ＭＳ ゴシック" panose="020B0609070205080204" pitchFamily="49" charset="-128"/>
              </a:rPr>
              <a:t>ライン（</a:t>
            </a:r>
            <a:r>
              <a:rPr lang="en-US" altLang="ja-JP" dirty="0">
                <a:solidFill>
                  <a:srgbClr val="0000FF"/>
                </a:solidFill>
                <a:latin typeface="ＭＳ ゴシック" panose="020B0609070205080204" pitchFamily="49" charset="-128"/>
                <a:ea typeface="ＭＳ ゴシック" panose="020B0609070205080204" pitchFamily="49" charset="-128"/>
              </a:rPr>
              <a:t>2013 </a:t>
            </a:r>
            <a:r>
              <a:rPr lang="ja-JP" altLang="en-US" dirty="0">
                <a:solidFill>
                  <a:srgbClr val="0000FF"/>
                </a:solidFill>
                <a:latin typeface="ＭＳ ゴシック" panose="020B0609070205080204" pitchFamily="49" charset="-128"/>
                <a:ea typeface="ＭＳ ゴシック" panose="020B0609070205080204" pitchFamily="49" charset="-128"/>
              </a:rPr>
              <a:t>年比）</a:t>
            </a:r>
          </a:p>
        </p:txBody>
      </p:sp>
      <p:cxnSp>
        <p:nvCxnSpPr>
          <p:cNvPr id="7" name="直線矢印コネクタ 6">
            <a:extLst>
              <a:ext uri="{FF2B5EF4-FFF2-40B4-BE49-F238E27FC236}">
                <a16:creationId xmlns:a16="http://schemas.microsoft.com/office/drawing/2014/main" id="{950BE23E-5028-5F0E-C43C-6130A63737BB}"/>
              </a:ext>
            </a:extLst>
          </p:cNvPr>
          <p:cNvCxnSpPr/>
          <p:nvPr/>
        </p:nvCxnSpPr>
        <p:spPr>
          <a:xfrm>
            <a:off x="6091238" y="2349500"/>
            <a:ext cx="0" cy="792163"/>
          </a:xfrm>
          <a:prstGeom prst="straightConnector1">
            <a:avLst/>
          </a:prstGeom>
          <a:ln w="9525">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52A9C0C3-382F-477A-3284-6D9D5E85C50E}"/>
              </a:ext>
            </a:extLst>
          </p:cNvPr>
          <p:cNvCxnSpPr/>
          <p:nvPr/>
        </p:nvCxnSpPr>
        <p:spPr>
          <a:xfrm>
            <a:off x="8750300" y="4708525"/>
            <a:ext cx="0" cy="828675"/>
          </a:xfrm>
          <a:prstGeom prst="straightConnector1">
            <a:avLst/>
          </a:prstGeom>
          <a:ln w="9525">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17">
            <a:extLst>
              <a:ext uri="{FF2B5EF4-FFF2-40B4-BE49-F238E27FC236}">
                <a16:creationId xmlns:a16="http://schemas.microsoft.com/office/drawing/2014/main" id="{153D1E61-760F-6D6D-4A5B-5039D88D5C7B}"/>
              </a:ext>
            </a:extLst>
          </p:cNvPr>
          <p:cNvSpPr txBox="1"/>
          <p:nvPr/>
        </p:nvSpPr>
        <p:spPr>
          <a:xfrm>
            <a:off x="6037263" y="1776413"/>
            <a:ext cx="1841500" cy="25241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lIns="0" tIns="0" rIns="0" bIns="0" anchor="b"/>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defRPr/>
            </a:pPr>
            <a:r>
              <a:rPr lang="ja-JP" altLang="en-US" dirty="0">
                <a:solidFill>
                  <a:srgbClr val="0070C0"/>
                </a:solidFill>
                <a:latin typeface="ＭＳ ゴシック" panose="020B0609070205080204" pitchFamily="49" charset="-128"/>
                <a:ea typeface="ＭＳ ゴシック" panose="020B0609070205080204" pitchFamily="49" charset="-128"/>
              </a:rPr>
              <a:t>パリ協定当初の削減ライン</a:t>
            </a:r>
          </a:p>
        </p:txBody>
      </p:sp>
      <p:cxnSp>
        <p:nvCxnSpPr>
          <p:cNvPr id="10" name="直線矢印コネクタ 9">
            <a:extLst>
              <a:ext uri="{FF2B5EF4-FFF2-40B4-BE49-F238E27FC236}">
                <a16:creationId xmlns:a16="http://schemas.microsoft.com/office/drawing/2014/main" id="{A55CAFAD-5D12-A26C-5259-EF384617A11B}"/>
              </a:ext>
            </a:extLst>
          </p:cNvPr>
          <p:cNvCxnSpPr>
            <a:cxnSpLocks/>
          </p:cNvCxnSpPr>
          <p:nvPr/>
        </p:nvCxnSpPr>
        <p:spPr>
          <a:xfrm flipH="1">
            <a:off x="4686300" y="1546225"/>
            <a:ext cx="492125" cy="273050"/>
          </a:xfrm>
          <a:prstGeom prst="straightConnector1">
            <a:avLst/>
          </a:prstGeom>
          <a:ln w="15875">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1" name="テキスト ボックス 17">
            <a:extLst>
              <a:ext uri="{FF2B5EF4-FFF2-40B4-BE49-F238E27FC236}">
                <a16:creationId xmlns:a16="http://schemas.microsoft.com/office/drawing/2014/main" id="{3364D615-A373-70C3-32C7-9991A335FC80}"/>
              </a:ext>
            </a:extLst>
          </p:cNvPr>
          <p:cNvSpPr txBox="1"/>
          <p:nvPr/>
        </p:nvSpPr>
        <p:spPr>
          <a:xfrm>
            <a:off x="5143500" y="1347788"/>
            <a:ext cx="2976563" cy="36353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lIns="0" tIns="0" rIns="0" bIns="0" anchor="b"/>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defRPr/>
            </a:pPr>
            <a:r>
              <a:rPr lang="en-US" altLang="ja-JP" b="1" dirty="0">
                <a:solidFill>
                  <a:srgbClr val="FF0000"/>
                </a:solidFill>
                <a:latin typeface="ＭＳ ゴシック" panose="020B0609070205080204" pitchFamily="49" charset="-128"/>
                <a:ea typeface="ＭＳ ゴシック" panose="020B0609070205080204" pitchFamily="49" charset="-128"/>
              </a:rPr>
              <a:t>2022IPCC</a:t>
            </a:r>
            <a:r>
              <a:rPr lang="ja-JP" altLang="en-US" b="1" dirty="0">
                <a:solidFill>
                  <a:srgbClr val="FF0000"/>
                </a:solidFill>
                <a:latin typeface="ＭＳ ゴシック" panose="020B0609070205080204" pitchFamily="49" charset="-128"/>
                <a:ea typeface="ＭＳ ゴシック" panose="020B0609070205080204" pitchFamily="49" charset="-128"/>
              </a:rPr>
              <a:t>第</a:t>
            </a:r>
            <a:r>
              <a:rPr lang="en-US" altLang="ja-JP" b="1" dirty="0">
                <a:solidFill>
                  <a:srgbClr val="FF0000"/>
                </a:solidFill>
                <a:latin typeface="ＭＳ ゴシック" panose="020B0609070205080204" pitchFamily="49" charset="-128"/>
                <a:ea typeface="ＭＳ ゴシック" panose="020B0609070205080204" pitchFamily="49" charset="-128"/>
              </a:rPr>
              <a:t>6</a:t>
            </a:r>
            <a:r>
              <a:rPr lang="ja-JP" altLang="en-US" b="1" dirty="0">
                <a:solidFill>
                  <a:srgbClr val="FF0000"/>
                </a:solidFill>
                <a:latin typeface="ＭＳ ゴシック" panose="020B0609070205080204" pitchFamily="49" charset="-128"/>
                <a:ea typeface="ＭＳ ゴシック" panose="020B0609070205080204" pitchFamily="49" charset="-128"/>
              </a:rPr>
              <a:t>次報告書の起点（</a:t>
            </a:r>
            <a:r>
              <a:rPr lang="en-US" altLang="ja-JP" b="1" dirty="0">
                <a:solidFill>
                  <a:srgbClr val="FF0000"/>
                </a:solidFill>
                <a:latin typeface="ＭＳ ゴシック" panose="020B0609070205080204" pitchFamily="49" charset="-128"/>
                <a:ea typeface="ＭＳ ゴシック" panose="020B0609070205080204" pitchFamily="49" charset="-128"/>
              </a:rPr>
              <a:t>2019</a:t>
            </a:r>
            <a:r>
              <a:rPr lang="ja-JP" altLang="en-US" b="1" dirty="0">
                <a:solidFill>
                  <a:srgbClr val="FF0000"/>
                </a:solidFill>
                <a:latin typeface="ＭＳ ゴシック" panose="020B0609070205080204" pitchFamily="49" charset="-128"/>
                <a:ea typeface="ＭＳ ゴシック" panose="020B0609070205080204" pitchFamily="49" charset="-128"/>
              </a:rPr>
              <a:t>年）</a:t>
            </a:r>
            <a:endParaRPr lang="en-US" altLang="ja-JP" b="1" dirty="0">
              <a:solidFill>
                <a:srgbClr val="FF0000"/>
              </a:solidFill>
              <a:latin typeface="ＭＳ ゴシック" panose="020B0609070205080204" pitchFamily="49" charset="-128"/>
              <a:ea typeface="ＭＳ ゴシック" panose="020B0609070205080204" pitchFamily="49" charset="-128"/>
            </a:endParaRPr>
          </a:p>
          <a:p>
            <a:pPr>
              <a:defRPr/>
            </a:pPr>
            <a:r>
              <a:rPr lang="ja-JP" altLang="en-US" b="1" dirty="0">
                <a:solidFill>
                  <a:srgbClr val="FF0000"/>
                </a:solidFill>
                <a:latin typeface="ＭＳ ゴシック" panose="020B0609070205080204" pitchFamily="49" charset="-128"/>
                <a:ea typeface="ＭＳ ゴシック" panose="020B0609070205080204" pitchFamily="49" charset="-128"/>
              </a:rPr>
              <a:t>　　　　　　⇒第</a:t>
            </a:r>
            <a:r>
              <a:rPr lang="en-US" altLang="ja-JP" b="1" dirty="0">
                <a:solidFill>
                  <a:srgbClr val="FF0000"/>
                </a:solidFill>
                <a:latin typeface="ＭＳ ゴシック" panose="020B0609070205080204" pitchFamily="49" charset="-128"/>
                <a:ea typeface="ＭＳ ゴシック" panose="020B0609070205080204" pitchFamily="49" charset="-128"/>
              </a:rPr>
              <a:t>7</a:t>
            </a:r>
            <a:r>
              <a:rPr lang="ja-JP" altLang="en-US" b="1" dirty="0">
                <a:solidFill>
                  <a:srgbClr val="FF0000"/>
                </a:solidFill>
                <a:latin typeface="ＭＳ ゴシック" panose="020B0609070205080204" pitchFamily="49" charset="-128"/>
                <a:ea typeface="ＭＳ ゴシック" panose="020B0609070205080204" pitchFamily="49" charset="-128"/>
              </a:rPr>
              <a:t>次エネルギー基本計画へ</a:t>
            </a:r>
          </a:p>
        </p:txBody>
      </p:sp>
      <p:sp>
        <p:nvSpPr>
          <p:cNvPr id="12" name="テキスト ボックス 10">
            <a:extLst>
              <a:ext uri="{FF2B5EF4-FFF2-40B4-BE49-F238E27FC236}">
                <a16:creationId xmlns:a16="http://schemas.microsoft.com/office/drawing/2014/main" id="{C7878CFF-73A1-C827-491D-2516102A6CE8}"/>
              </a:ext>
            </a:extLst>
          </p:cNvPr>
          <p:cNvSpPr txBox="1"/>
          <p:nvPr/>
        </p:nvSpPr>
        <p:spPr>
          <a:xfrm>
            <a:off x="3441700" y="3709988"/>
            <a:ext cx="2798763" cy="3206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en-US" altLang="ja-JP" b="1" dirty="0">
                <a:solidFill>
                  <a:srgbClr val="FF0000"/>
                </a:solidFill>
                <a:latin typeface="ＭＳ ゴシック" panose="020B0609070205080204" pitchFamily="49" charset="-128"/>
                <a:ea typeface="ＭＳ ゴシック" panose="020B0609070205080204" pitchFamily="49" charset="-128"/>
              </a:rPr>
              <a:t>2035</a:t>
            </a:r>
            <a:r>
              <a:rPr lang="ja-JP" altLang="en-US" b="1" dirty="0">
                <a:solidFill>
                  <a:srgbClr val="FF0000"/>
                </a:solidFill>
                <a:latin typeface="ＭＳ ゴシック" panose="020B0609070205080204" pitchFamily="49" charset="-128"/>
                <a:ea typeface="ＭＳ ゴシック" panose="020B0609070205080204" pitchFamily="49" charset="-128"/>
              </a:rPr>
              <a:t>年</a:t>
            </a:r>
            <a:r>
              <a:rPr lang="en-US" altLang="ja-JP" b="1" dirty="0">
                <a:solidFill>
                  <a:srgbClr val="FF0000"/>
                </a:solidFill>
                <a:latin typeface="ＭＳ ゴシック" panose="020B0609070205080204" pitchFamily="49" charset="-128"/>
                <a:ea typeface="ＭＳ ゴシック" panose="020B0609070205080204" pitchFamily="49" charset="-128"/>
              </a:rPr>
              <a:t>GHG</a:t>
            </a:r>
            <a:r>
              <a:rPr lang="ja-JP" altLang="en-US" b="1" dirty="0">
                <a:solidFill>
                  <a:srgbClr val="FF0000"/>
                </a:solidFill>
                <a:latin typeface="ＭＳ ゴシック" panose="020B0609070205080204" pitchFamily="49" charset="-128"/>
                <a:ea typeface="ＭＳ ゴシック" panose="020B0609070205080204" pitchFamily="49" charset="-128"/>
              </a:rPr>
              <a:t>排出削減量（</a:t>
            </a:r>
            <a:r>
              <a:rPr lang="en-US" altLang="ja-JP" b="1" dirty="0">
                <a:solidFill>
                  <a:srgbClr val="FF0000"/>
                </a:solidFill>
                <a:latin typeface="ＭＳ ゴシック" panose="020B0609070205080204" pitchFamily="49" charset="-128"/>
                <a:ea typeface="ＭＳ ゴシック" panose="020B0609070205080204" pitchFamily="49" charset="-128"/>
              </a:rPr>
              <a:t>2019</a:t>
            </a:r>
            <a:r>
              <a:rPr lang="ja-JP" altLang="en-US" b="1" dirty="0">
                <a:solidFill>
                  <a:srgbClr val="FF0000"/>
                </a:solidFill>
                <a:latin typeface="ＭＳ ゴシック" panose="020B0609070205080204" pitchFamily="49" charset="-128"/>
                <a:ea typeface="ＭＳ ゴシック" panose="020B0609070205080204" pitchFamily="49" charset="-128"/>
              </a:rPr>
              <a:t>年比）：</a:t>
            </a:r>
            <a:r>
              <a:rPr lang="en-US" altLang="ja-JP" b="1" dirty="0">
                <a:solidFill>
                  <a:srgbClr val="FF0000"/>
                </a:solidFill>
                <a:latin typeface="ＭＳ ゴシック" panose="020B0609070205080204" pitchFamily="49" charset="-128"/>
                <a:ea typeface="ＭＳ ゴシック" panose="020B0609070205080204" pitchFamily="49" charset="-128"/>
              </a:rPr>
              <a:t>60</a:t>
            </a:r>
            <a:r>
              <a:rPr lang="ja-JP" altLang="en-US" b="1" dirty="0">
                <a:solidFill>
                  <a:srgbClr val="FF0000"/>
                </a:solidFill>
                <a:latin typeface="ＭＳ ゴシック" panose="020B0609070205080204" pitchFamily="49" charset="-128"/>
                <a:ea typeface="ＭＳ ゴシック" panose="020B0609070205080204" pitchFamily="49" charset="-128"/>
              </a:rPr>
              <a:t>％</a:t>
            </a:r>
          </a:p>
        </p:txBody>
      </p:sp>
      <p:sp>
        <p:nvSpPr>
          <p:cNvPr id="13" name="テキスト ボックス 10">
            <a:extLst>
              <a:ext uri="{FF2B5EF4-FFF2-40B4-BE49-F238E27FC236}">
                <a16:creationId xmlns:a16="http://schemas.microsoft.com/office/drawing/2014/main" id="{82D85E26-E510-8345-C544-FEC997D400D9}"/>
              </a:ext>
            </a:extLst>
          </p:cNvPr>
          <p:cNvSpPr txBox="1"/>
          <p:nvPr/>
        </p:nvSpPr>
        <p:spPr>
          <a:xfrm>
            <a:off x="4160838" y="4740275"/>
            <a:ext cx="3092450" cy="4492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en-US" altLang="ja-JP" b="1" dirty="0">
                <a:solidFill>
                  <a:srgbClr val="FF0000"/>
                </a:solidFill>
                <a:latin typeface="ＭＳ ゴシック" panose="020B0609070205080204" pitchFamily="49" charset="-128"/>
                <a:ea typeface="ＭＳ ゴシック" panose="020B0609070205080204" pitchFamily="49" charset="-128"/>
              </a:rPr>
              <a:t>2040</a:t>
            </a:r>
            <a:r>
              <a:rPr lang="ja-JP" altLang="en-US" b="1" dirty="0">
                <a:solidFill>
                  <a:srgbClr val="FF0000"/>
                </a:solidFill>
                <a:latin typeface="ＭＳ ゴシック" panose="020B0609070205080204" pitchFamily="49" charset="-128"/>
                <a:ea typeface="ＭＳ ゴシック" panose="020B0609070205080204" pitchFamily="49" charset="-128"/>
              </a:rPr>
              <a:t>年</a:t>
            </a:r>
            <a:r>
              <a:rPr lang="en-US" altLang="ja-JP" b="1" dirty="0">
                <a:solidFill>
                  <a:srgbClr val="FF0000"/>
                </a:solidFill>
                <a:latin typeface="ＭＳ ゴシック" panose="020B0609070205080204" pitchFamily="49" charset="-128"/>
                <a:ea typeface="ＭＳ ゴシック" panose="020B0609070205080204" pitchFamily="49" charset="-128"/>
              </a:rPr>
              <a:t>GHG</a:t>
            </a:r>
            <a:r>
              <a:rPr lang="ja-JP" altLang="en-US" b="1" dirty="0">
                <a:solidFill>
                  <a:srgbClr val="FF0000"/>
                </a:solidFill>
                <a:latin typeface="ＭＳ ゴシック" panose="020B0609070205080204" pitchFamily="49" charset="-128"/>
                <a:ea typeface="ＭＳ ゴシック" panose="020B0609070205080204" pitchFamily="49" charset="-128"/>
              </a:rPr>
              <a:t>排出削減量（</a:t>
            </a:r>
            <a:r>
              <a:rPr lang="en-US" altLang="ja-JP" b="1" dirty="0">
                <a:solidFill>
                  <a:srgbClr val="FF0000"/>
                </a:solidFill>
                <a:latin typeface="ＭＳ ゴシック" panose="020B0609070205080204" pitchFamily="49" charset="-128"/>
                <a:ea typeface="ＭＳ ゴシック" panose="020B0609070205080204" pitchFamily="49" charset="-128"/>
              </a:rPr>
              <a:t>2019</a:t>
            </a:r>
            <a:r>
              <a:rPr lang="ja-JP" altLang="en-US" b="1" dirty="0">
                <a:solidFill>
                  <a:srgbClr val="FF0000"/>
                </a:solidFill>
                <a:latin typeface="ＭＳ ゴシック" panose="020B0609070205080204" pitchFamily="49" charset="-128"/>
                <a:ea typeface="ＭＳ ゴシック" panose="020B0609070205080204" pitchFamily="49" charset="-128"/>
              </a:rPr>
              <a:t>年比）：</a:t>
            </a:r>
            <a:r>
              <a:rPr lang="en-US" altLang="ja-JP" b="1" dirty="0">
                <a:solidFill>
                  <a:srgbClr val="FF0000"/>
                </a:solidFill>
                <a:latin typeface="ＭＳ ゴシック" panose="020B0609070205080204" pitchFamily="49" charset="-128"/>
                <a:ea typeface="ＭＳ ゴシック" panose="020B0609070205080204" pitchFamily="49" charset="-128"/>
              </a:rPr>
              <a:t>69</a:t>
            </a:r>
            <a:r>
              <a:rPr lang="ja-JP" altLang="en-US" b="1" dirty="0">
                <a:solidFill>
                  <a:srgbClr val="FF0000"/>
                </a:solidFill>
                <a:latin typeface="ＭＳ ゴシック" panose="020B0609070205080204" pitchFamily="49" charset="-128"/>
                <a:ea typeface="ＭＳ ゴシック" panose="020B0609070205080204" pitchFamily="49" charset="-128"/>
              </a:rPr>
              <a:t>％</a:t>
            </a:r>
            <a:endParaRPr lang="en-US" altLang="ja-JP" b="1" dirty="0">
              <a:solidFill>
                <a:srgbClr val="FF0000"/>
              </a:solidFill>
              <a:latin typeface="ＭＳ ゴシック" panose="020B0609070205080204" pitchFamily="49" charset="-128"/>
              <a:ea typeface="ＭＳ ゴシック" panose="020B0609070205080204" pitchFamily="49" charset="-128"/>
            </a:endParaRPr>
          </a:p>
          <a:p>
            <a:pPr algn="ctr">
              <a:defRPr/>
            </a:pPr>
            <a:r>
              <a:rPr lang="ja-JP" altLang="en-US" dirty="0">
                <a:solidFill>
                  <a:srgbClr val="FF0000"/>
                </a:solidFill>
                <a:latin typeface="ＭＳ ゴシック" panose="020B0609070205080204" pitchFamily="49" charset="-128"/>
                <a:ea typeface="ＭＳ ゴシック" panose="020B0609070205080204" pitchFamily="49" charset="-128"/>
              </a:rPr>
              <a:t>（</a:t>
            </a:r>
            <a:r>
              <a:rPr lang="en-US" altLang="ja-JP" dirty="0">
                <a:solidFill>
                  <a:srgbClr val="FF0000"/>
                </a:solidFill>
                <a:latin typeface="ＭＳ ゴシック" panose="020B0609070205080204" pitchFamily="49" charset="-128"/>
                <a:ea typeface="ＭＳ ゴシック" panose="020B0609070205080204" pitchFamily="49" charset="-128"/>
              </a:rPr>
              <a:t>2040</a:t>
            </a:r>
            <a:r>
              <a:rPr lang="ja-JP" altLang="en-US" dirty="0">
                <a:solidFill>
                  <a:srgbClr val="FF0000"/>
                </a:solidFill>
                <a:latin typeface="ＭＳ ゴシック" panose="020B0609070205080204" pitchFamily="49" charset="-128"/>
                <a:ea typeface="ＭＳ ゴシック" panose="020B0609070205080204" pitchFamily="49" charset="-128"/>
              </a:rPr>
              <a:t>年削減目標は現状と同じ）</a:t>
            </a:r>
          </a:p>
        </p:txBody>
      </p:sp>
      <p:cxnSp>
        <p:nvCxnSpPr>
          <p:cNvPr id="14" name="直線矢印コネクタ 13">
            <a:extLst>
              <a:ext uri="{FF2B5EF4-FFF2-40B4-BE49-F238E27FC236}">
                <a16:creationId xmlns:a16="http://schemas.microsoft.com/office/drawing/2014/main" id="{1A17A319-CECC-8F2F-C6CC-A1B1A9515981}"/>
              </a:ext>
            </a:extLst>
          </p:cNvPr>
          <p:cNvCxnSpPr/>
          <p:nvPr/>
        </p:nvCxnSpPr>
        <p:spPr>
          <a:xfrm>
            <a:off x="6199188" y="3914775"/>
            <a:ext cx="514350" cy="139700"/>
          </a:xfrm>
          <a:prstGeom prst="straightConnector1">
            <a:avLst/>
          </a:prstGeom>
          <a:ln w="15875">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FBBC8838-8708-74B5-2403-5ED804F52B4A}"/>
              </a:ext>
            </a:extLst>
          </p:cNvPr>
          <p:cNvCxnSpPr>
            <a:cxnSpLocks/>
          </p:cNvCxnSpPr>
          <p:nvPr/>
        </p:nvCxnSpPr>
        <p:spPr>
          <a:xfrm flipV="1">
            <a:off x="7024688" y="4397375"/>
            <a:ext cx="377825" cy="417513"/>
          </a:xfrm>
          <a:prstGeom prst="straightConnector1">
            <a:avLst/>
          </a:prstGeom>
          <a:ln w="15875">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6" name="テキスト ボックス 10">
            <a:extLst>
              <a:ext uri="{FF2B5EF4-FFF2-40B4-BE49-F238E27FC236}">
                <a16:creationId xmlns:a16="http://schemas.microsoft.com/office/drawing/2014/main" id="{E08C83AB-5577-B99F-80A9-076CD3373E8D}"/>
              </a:ext>
            </a:extLst>
          </p:cNvPr>
          <p:cNvSpPr txBox="1"/>
          <p:nvPr/>
        </p:nvSpPr>
        <p:spPr>
          <a:xfrm>
            <a:off x="7646988" y="3925888"/>
            <a:ext cx="1468437" cy="6445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defRPr/>
            </a:pPr>
            <a:r>
              <a:rPr lang="ja-JP" altLang="en-US" b="1" dirty="0">
                <a:solidFill>
                  <a:srgbClr val="FF0000"/>
                </a:solidFill>
                <a:latin typeface="ＭＳ ゴシック" panose="020B0609070205080204" pitchFamily="49" charset="-128"/>
                <a:ea typeface="ＭＳ ゴシック" panose="020B0609070205080204" pitchFamily="49" charset="-128"/>
              </a:rPr>
              <a:t>地球規模</a:t>
            </a:r>
            <a:endParaRPr lang="en-US" altLang="ja-JP" b="1" dirty="0">
              <a:solidFill>
                <a:srgbClr val="FF0000"/>
              </a:solidFill>
              <a:latin typeface="ＭＳ ゴシック" panose="020B0609070205080204" pitchFamily="49" charset="-128"/>
              <a:ea typeface="ＭＳ ゴシック" panose="020B0609070205080204" pitchFamily="49" charset="-128"/>
            </a:endParaRPr>
          </a:p>
          <a:p>
            <a:pPr>
              <a:defRPr/>
            </a:pPr>
            <a:r>
              <a:rPr lang="en-US" altLang="ja-JP" b="1" dirty="0">
                <a:solidFill>
                  <a:srgbClr val="FF0000"/>
                </a:solidFill>
                <a:latin typeface="ＭＳ ゴシック" panose="020B0609070205080204" pitchFamily="49" charset="-128"/>
                <a:ea typeface="ＭＳ ゴシック" panose="020B0609070205080204" pitchFamily="49" charset="-128"/>
              </a:rPr>
              <a:t>2050</a:t>
            </a:r>
            <a:r>
              <a:rPr lang="ja-JP" altLang="en-US" b="1" dirty="0">
                <a:solidFill>
                  <a:srgbClr val="FF0000"/>
                </a:solidFill>
                <a:latin typeface="ＭＳ ゴシック" panose="020B0609070205080204" pitchFamily="49" charset="-128"/>
                <a:ea typeface="ＭＳ ゴシック" panose="020B0609070205080204" pitchFamily="49" charset="-128"/>
              </a:rPr>
              <a:t>年</a:t>
            </a:r>
            <a:r>
              <a:rPr lang="en-US" altLang="ja-JP" b="1" dirty="0">
                <a:solidFill>
                  <a:srgbClr val="FF0000"/>
                </a:solidFill>
                <a:latin typeface="ＭＳ ゴシック" panose="020B0609070205080204" pitchFamily="49" charset="-128"/>
                <a:ea typeface="ＭＳ ゴシック" panose="020B0609070205080204" pitchFamily="49" charset="-128"/>
              </a:rPr>
              <a:t>GHG</a:t>
            </a:r>
            <a:r>
              <a:rPr lang="ja-JP" altLang="en-US" b="1" dirty="0">
                <a:solidFill>
                  <a:srgbClr val="FF0000"/>
                </a:solidFill>
                <a:latin typeface="ＭＳ ゴシック" panose="020B0609070205080204" pitchFamily="49" charset="-128"/>
                <a:ea typeface="ＭＳ ゴシック" panose="020B0609070205080204" pitchFamily="49" charset="-128"/>
              </a:rPr>
              <a:t>排出削減量</a:t>
            </a:r>
            <a:endParaRPr lang="en-US" altLang="ja-JP" b="1" dirty="0">
              <a:solidFill>
                <a:srgbClr val="FF0000"/>
              </a:solidFill>
              <a:latin typeface="ＭＳ ゴシック" panose="020B0609070205080204" pitchFamily="49" charset="-128"/>
              <a:ea typeface="ＭＳ ゴシック" panose="020B0609070205080204" pitchFamily="49" charset="-128"/>
            </a:endParaRPr>
          </a:p>
          <a:p>
            <a:pPr>
              <a:defRPr/>
            </a:pPr>
            <a:r>
              <a:rPr lang="ja-JP" altLang="en-US" b="1" dirty="0">
                <a:solidFill>
                  <a:srgbClr val="FF0000"/>
                </a:solidFill>
                <a:latin typeface="ＭＳ ゴシック" panose="020B0609070205080204" pitchFamily="49" charset="-128"/>
                <a:ea typeface="ＭＳ ゴシック" panose="020B0609070205080204" pitchFamily="49" charset="-128"/>
              </a:rPr>
              <a:t>（</a:t>
            </a:r>
            <a:r>
              <a:rPr lang="en-US" altLang="ja-JP" b="1" dirty="0">
                <a:solidFill>
                  <a:srgbClr val="FF0000"/>
                </a:solidFill>
                <a:latin typeface="ＭＳ ゴシック" panose="020B0609070205080204" pitchFamily="49" charset="-128"/>
                <a:ea typeface="ＭＳ ゴシック" panose="020B0609070205080204" pitchFamily="49" charset="-128"/>
              </a:rPr>
              <a:t>2019</a:t>
            </a:r>
            <a:r>
              <a:rPr lang="ja-JP" altLang="en-US" b="1" dirty="0">
                <a:solidFill>
                  <a:srgbClr val="FF0000"/>
                </a:solidFill>
                <a:latin typeface="ＭＳ ゴシック" panose="020B0609070205080204" pitchFamily="49" charset="-128"/>
                <a:ea typeface="ＭＳ ゴシック" panose="020B0609070205080204" pitchFamily="49" charset="-128"/>
              </a:rPr>
              <a:t>年比）：</a:t>
            </a:r>
            <a:r>
              <a:rPr lang="en-US" altLang="ja-JP" b="1" dirty="0">
                <a:solidFill>
                  <a:srgbClr val="FF0000"/>
                </a:solidFill>
                <a:latin typeface="ＭＳ ゴシック" panose="020B0609070205080204" pitchFamily="49" charset="-128"/>
                <a:ea typeface="ＭＳ ゴシック" panose="020B0609070205080204" pitchFamily="49" charset="-128"/>
              </a:rPr>
              <a:t>84</a:t>
            </a:r>
            <a:r>
              <a:rPr lang="ja-JP" altLang="en-US" b="1" dirty="0">
                <a:solidFill>
                  <a:srgbClr val="FF0000"/>
                </a:solidFill>
                <a:latin typeface="ＭＳ ゴシック" panose="020B0609070205080204" pitchFamily="49" charset="-128"/>
                <a:ea typeface="ＭＳ ゴシック" panose="020B0609070205080204" pitchFamily="49" charset="-128"/>
              </a:rPr>
              <a:t>％</a:t>
            </a:r>
            <a:endParaRPr lang="en-US" altLang="ja-JP" b="1" dirty="0">
              <a:solidFill>
                <a:srgbClr val="FF0000"/>
              </a:solidFill>
              <a:latin typeface="ＭＳ ゴシック" panose="020B0609070205080204" pitchFamily="49" charset="-128"/>
              <a:ea typeface="ＭＳ ゴシック" panose="020B0609070205080204" pitchFamily="49" charset="-128"/>
            </a:endParaRPr>
          </a:p>
        </p:txBody>
      </p:sp>
      <p:sp>
        <p:nvSpPr>
          <p:cNvPr id="17" name="テキスト ボックス 10">
            <a:extLst>
              <a:ext uri="{FF2B5EF4-FFF2-40B4-BE49-F238E27FC236}">
                <a16:creationId xmlns:a16="http://schemas.microsoft.com/office/drawing/2014/main" id="{CB5A1376-C96A-A6D5-63F7-A5533AA22BC1}"/>
              </a:ext>
            </a:extLst>
          </p:cNvPr>
          <p:cNvSpPr txBox="1"/>
          <p:nvPr/>
        </p:nvSpPr>
        <p:spPr>
          <a:xfrm>
            <a:off x="7216775" y="6051550"/>
            <a:ext cx="1477963" cy="473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defRPr/>
            </a:pPr>
            <a:r>
              <a:rPr lang="ja-JP" altLang="en-US" b="1" dirty="0">
                <a:solidFill>
                  <a:srgbClr val="FF0000"/>
                </a:solidFill>
                <a:latin typeface="ＭＳ ゴシック" panose="020B0609070205080204" pitchFamily="49" charset="-128"/>
                <a:ea typeface="ＭＳ ゴシック" panose="020B0609070205080204" pitchFamily="49" charset="-128"/>
              </a:rPr>
              <a:t>先進国（想定ライン）</a:t>
            </a:r>
            <a:endParaRPr lang="en-US" altLang="ja-JP" b="1" dirty="0">
              <a:solidFill>
                <a:srgbClr val="FF0000"/>
              </a:solidFill>
              <a:latin typeface="ＭＳ ゴシック" panose="020B0609070205080204" pitchFamily="49" charset="-128"/>
              <a:ea typeface="ＭＳ ゴシック" panose="020B0609070205080204" pitchFamily="49" charset="-128"/>
            </a:endParaRPr>
          </a:p>
          <a:p>
            <a:pPr>
              <a:defRPr/>
            </a:pPr>
            <a:r>
              <a:rPr lang="en-US" altLang="ja-JP" b="1" dirty="0">
                <a:solidFill>
                  <a:srgbClr val="FF0000"/>
                </a:solidFill>
                <a:latin typeface="ＭＳ ゴシック" panose="020B0609070205080204" pitchFamily="49" charset="-128"/>
                <a:ea typeface="ＭＳ ゴシック" panose="020B0609070205080204" pitchFamily="49" charset="-128"/>
              </a:rPr>
              <a:t>2040</a:t>
            </a:r>
            <a:r>
              <a:rPr lang="ja-JP" altLang="en-US" b="1" dirty="0">
                <a:solidFill>
                  <a:srgbClr val="FF0000"/>
                </a:solidFill>
                <a:latin typeface="ＭＳ ゴシック" panose="020B0609070205080204" pitchFamily="49" charset="-128"/>
                <a:ea typeface="ＭＳ ゴシック" panose="020B0609070205080204" pitchFamily="49" charset="-128"/>
              </a:rPr>
              <a:t>年に近い時期に</a:t>
            </a:r>
            <a:r>
              <a:rPr lang="en-US" altLang="ja-JP" b="1" dirty="0">
                <a:solidFill>
                  <a:srgbClr val="FF0000"/>
                </a:solidFill>
                <a:latin typeface="ＭＳ ゴシック" panose="020B0609070205080204" pitchFamily="49" charset="-128"/>
                <a:ea typeface="ＭＳ ゴシック" panose="020B0609070205080204" pitchFamily="49" charset="-128"/>
              </a:rPr>
              <a:t>CN</a:t>
            </a:r>
            <a:endParaRPr lang="ja-JP" altLang="en-US" b="1" dirty="0">
              <a:solidFill>
                <a:srgbClr val="FF0000"/>
              </a:solidFill>
              <a:latin typeface="ＭＳ ゴシック" panose="020B0609070205080204" pitchFamily="49" charset="-128"/>
              <a:ea typeface="ＭＳ ゴシック" panose="020B0609070205080204" pitchFamily="49" charset="-128"/>
            </a:endParaRPr>
          </a:p>
        </p:txBody>
      </p:sp>
      <p:cxnSp>
        <p:nvCxnSpPr>
          <p:cNvPr id="18" name="直線コネクタ 17">
            <a:extLst>
              <a:ext uri="{FF2B5EF4-FFF2-40B4-BE49-F238E27FC236}">
                <a16:creationId xmlns:a16="http://schemas.microsoft.com/office/drawing/2014/main" id="{9532C41B-717F-4908-392F-8B43E574E3BA}"/>
              </a:ext>
            </a:extLst>
          </p:cNvPr>
          <p:cNvCxnSpPr>
            <a:cxnSpLocks/>
          </p:cNvCxnSpPr>
          <p:nvPr/>
        </p:nvCxnSpPr>
        <p:spPr>
          <a:xfrm>
            <a:off x="4600575" y="1795463"/>
            <a:ext cx="3578225" cy="3741737"/>
          </a:xfrm>
          <a:prstGeom prst="line">
            <a:avLst/>
          </a:prstGeom>
          <a:ln w="952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21C5AC36-CF7E-B88E-C04D-B7FC9A7AEF47}"/>
              </a:ext>
            </a:extLst>
          </p:cNvPr>
          <p:cNvCxnSpPr>
            <a:cxnSpLocks/>
          </p:cNvCxnSpPr>
          <p:nvPr/>
        </p:nvCxnSpPr>
        <p:spPr>
          <a:xfrm>
            <a:off x="6616700" y="3989388"/>
            <a:ext cx="2135188" cy="1031875"/>
          </a:xfrm>
          <a:prstGeom prst="line">
            <a:avLst/>
          </a:prstGeom>
          <a:ln w="952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0" name="テキスト ボックス 10">
            <a:extLst>
              <a:ext uri="{FF2B5EF4-FFF2-40B4-BE49-F238E27FC236}">
                <a16:creationId xmlns:a16="http://schemas.microsoft.com/office/drawing/2014/main" id="{64456F82-A753-1B4E-4DCB-B946DAC3ABF5}"/>
              </a:ext>
            </a:extLst>
          </p:cNvPr>
          <p:cNvSpPr txBox="1"/>
          <p:nvPr/>
        </p:nvSpPr>
        <p:spPr>
          <a:xfrm>
            <a:off x="3479800" y="968375"/>
            <a:ext cx="720725"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en-US" altLang="ja-JP" b="1" dirty="0">
                <a:solidFill>
                  <a:srgbClr val="00B050"/>
                </a:solidFill>
                <a:latin typeface="ＭＳ ゴシック" panose="020B0609070205080204" pitchFamily="49" charset="-128"/>
                <a:ea typeface="ＭＳ ゴシック" panose="020B0609070205080204" pitchFamily="49" charset="-128"/>
              </a:rPr>
              <a:t>2013</a:t>
            </a:r>
            <a:r>
              <a:rPr lang="ja-JP" altLang="en-US" b="1" dirty="0">
                <a:solidFill>
                  <a:srgbClr val="00B050"/>
                </a:solidFill>
                <a:latin typeface="ＭＳ ゴシック" panose="020B0609070205080204" pitchFamily="49" charset="-128"/>
                <a:ea typeface="ＭＳ ゴシック" panose="020B0609070205080204" pitchFamily="49" charset="-128"/>
              </a:rPr>
              <a:t>年度</a:t>
            </a:r>
          </a:p>
        </p:txBody>
      </p:sp>
      <p:cxnSp>
        <p:nvCxnSpPr>
          <p:cNvPr id="21" name="直線矢印コネクタ 20">
            <a:extLst>
              <a:ext uri="{FF2B5EF4-FFF2-40B4-BE49-F238E27FC236}">
                <a16:creationId xmlns:a16="http://schemas.microsoft.com/office/drawing/2014/main" id="{748CF749-765F-A756-ECF9-ABFED636D944}"/>
              </a:ext>
            </a:extLst>
          </p:cNvPr>
          <p:cNvCxnSpPr>
            <a:cxnSpLocks/>
          </p:cNvCxnSpPr>
          <p:nvPr/>
        </p:nvCxnSpPr>
        <p:spPr>
          <a:xfrm flipH="1">
            <a:off x="6211888" y="2784475"/>
            <a:ext cx="700087" cy="498475"/>
          </a:xfrm>
          <a:prstGeom prst="straightConnector1">
            <a:avLst/>
          </a:prstGeom>
          <a:ln w="15875">
            <a:solidFill>
              <a:srgbClr val="00B05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2" name="テキスト ボックス 10">
            <a:extLst>
              <a:ext uri="{FF2B5EF4-FFF2-40B4-BE49-F238E27FC236}">
                <a16:creationId xmlns:a16="http://schemas.microsoft.com/office/drawing/2014/main" id="{A4D6D61B-2613-0F03-5745-EDDE059BF43F}"/>
              </a:ext>
            </a:extLst>
          </p:cNvPr>
          <p:cNvSpPr txBox="1"/>
          <p:nvPr/>
        </p:nvSpPr>
        <p:spPr>
          <a:xfrm>
            <a:off x="6843713" y="2541588"/>
            <a:ext cx="1538287" cy="3635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ja-JP" altLang="en-US" b="1" dirty="0">
                <a:solidFill>
                  <a:srgbClr val="00B050"/>
                </a:solidFill>
                <a:latin typeface="ＭＳ ゴシック" panose="020B0609070205080204" pitchFamily="49" charset="-128"/>
                <a:ea typeface="ＭＳ ゴシック" panose="020B0609070205080204" pitchFamily="49" charset="-128"/>
              </a:rPr>
              <a:t>現在の削減目標ライン</a:t>
            </a:r>
          </a:p>
        </p:txBody>
      </p:sp>
      <p:cxnSp>
        <p:nvCxnSpPr>
          <p:cNvPr id="23" name="直線矢印コネクタ 22">
            <a:extLst>
              <a:ext uri="{FF2B5EF4-FFF2-40B4-BE49-F238E27FC236}">
                <a16:creationId xmlns:a16="http://schemas.microsoft.com/office/drawing/2014/main" id="{02EBEB5D-0017-14D6-DCDE-AA72F1E82513}"/>
              </a:ext>
            </a:extLst>
          </p:cNvPr>
          <p:cNvCxnSpPr>
            <a:cxnSpLocks/>
          </p:cNvCxnSpPr>
          <p:nvPr/>
        </p:nvCxnSpPr>
        <p:spPr>
          <a:xfrm>
            <a:off x="3168650" y="1638300"/>
            <a:ext cx="633413" cy="230188"/>
          </a:xfrm>
          <a:prstGeom prst="straightConnector1">
            <a:avLst/>
          </a:prstGeom>
          <a:ln w="9525">
            <a:solidFill>
              <a:schemeClr val="tx1"/>
            </a:solidFill>
            <a:headEnd type="none"/>
            <a:tailEnd type="triangle" w="sm" len="lg"/>
          </a:ln>
        </p:spPr>
        <p:style>
          <a:lnRef idx="1">
            <a:schemeClr val="accent1"/>
          </a:lnRef>
          <a:fillRef idx="0">
            <a:schemeClr val="accent1"/>
          </a:fillRef>
          <a:effectRef idx="0">
            <a:schemeClr val="accent1"/>
          </a:effectRef>
          <a:fontRef idx="minor">
            <a:schemeClr val="tx1"/>
          </a:fontRef>
        </p:style>
      </p:cxnSp>
      <p:sp>
        <p:nvSpPr>
          <p:cNvPr id="24" name="テキスト ボックス 17">
            <a:extLst>
              <a:ext uri="{FF2B5EF4-FFF2-40B4-BE49-F238E27FC236}">
                <a16:creationId xmlns:a16="http://schemas.microsoft.com/office/drawing/2014/main" id="{5AF3298A-D6FA-7B41-5EC8-C41B2C88F576}"/>
              </a:ext>
            </a:extLst>
          </p:cNvPr>
          <p:cNvSpPr txBox="1"/>
          <p:nvPr/>
        </p:nvSpPr>
        <p:spPr>
          <a:xfrm>
            <a:off x="1250950" y="1585913"/>
            <a:ext cx="1565275" cy="317500"/>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lIns="0" tIns="0" rIns="0" bIns="0" anchor="b"/>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ja-JP" altLang="en-US" sz="1000" b="1" dirty="0">
                <a:solidFill>
                  <a:schemeClr val="tx1"/>
                </a:solidFill>
                <a:latin typeface="ＭＳ ゴシック" panose="020B0609070205080204" pitchFamily="49" charset="-128"/>
                <a:ea typeface="ＭＳ ゴシック" panose="020B0609070205080204" pitchFamily="49" charset="-128"/>
              </a:rPr>
              <a:t>京都議定書の日本の目標（基準年：</a:t>
            </a:r>
            <a:r>
              <a:rPr lang="en-US" altLang="ja-JP" sz="1000" b="1" dirty="0">
                <a:solidFill>
                  <a:schemeClr val="tx1"/>
                </a:solidFill>
                <a:latin typeface="ＭＳ ゴシック" panose="020B0609070205080204" pitchFamily="49" charset="-128"/>
                <a:ea typeface="ＭＳ ゴシック" panose="020B0609070205080204" pitchFamily="49" charset="-128"/>
              </a:rPr>
              <a:t>1990</a:t>
            </a:r>
            <a:r>
              <a:rPr lang="ja-JP" altLang="en-US" sz="1000" b="1" dirty="0">
                <a:solidFill>
                  <a:schemeClr val="tx1"/>
                </a:solidFill>
                <a:latin typeface="ＭＳ ゴシック" panose="020B0609070205080204" pitchFamily="49" charset="-128"/>
                <a:ea typeface="ＭＳ ゴシック" panose="020B0609070205080204" pitchFamily="49" charset="-128"/>
              </a:rPr>
              <a:t>年、</a:t>
            </a:r>
            <a:r>
              <a:rPr lang="en-US" altLang="ja-JP" sz="1000" b="1" dirty="0">
                <a:solidFill>
                  <a:schemeClr val="tx1"/>
                </a:solidFill>
                <a:latin typeface="ＭＳ ゴシック" panose="020B0609070205080204" pitchFamily="49" charset="-128"/>
                <a:ea typeface="ＭＳ ゴシック" panose="020B0609070205080204" pitchFamily="49" charset="-128"/>
              </a:rPr>
              <a:t>‐6%</a:t>
            </a:r>
            <a:r>
              <a:rPr lang="ja-JP" altLang="en-US" sz="1000" b="1" dirty="0">
                <a:solidFill>
                  <a:schemeClr val="tx1"/>
                </a:solidFill>
                <a:latin typeface="ＭＳ ゴシック" panose="020B0609070205080204" pitchFamily="49" charset="-128"/>
                <a:ea typeface="ＭＳ ゴシック" panose="020B0609070205080204" pitchFamily="49" charset="-128"/>
              </a:rPr>
              <a:t>）</a:t>
            </a:r>
          </a:p>
        </p:txBody>
      </p:sp>
      <p:cxnSp>
        <p:nvCxnSpPr>
          <p:cNvPr id="25" name="直線矢印コネクタ 24">
            <a:extLst>
              <a:ext uri="{FF2B5EF4-FFF2-40B4-BE49-F238E27FC236}">
                <a16:creationId xmlns:a16="http://schemas.microsoft.com/office/drawing/2014/main" id="{F70DEDCB-8B29-7069-5357-FB0B89E83C6E}"/>
              </a:ext>
            </a:extLst>
          </p:cNvPr>
          <p:cNvCxnSpPr>
            <a:cxnSpLocks/>
          </p:cNvCxnSpPr>
          <p:nvPr/>
        </p:nvCxnSpPr>
        <p:spPr>
          <a:xfrm flipH="1">
            <a:off x="5807075" y="2012950"/>
            <a:ext cx="277813" cy="188913"/>
          </a:xfrm>
          <a:prstGeom prst="straightConnector1">
            <a:avLst/>
          </a:prstGeom>
          <a:ln w="15875">
            <a:solidFill>
              <a:srgbClr val="0070C0"/>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9801708-2C24-B982-E93A-EB08FD9AE4B8}"/>
              </a:ext>
            </a:extLst>
          </p:cNvPr>
          <p:cNvCxnSpPr>
            <a:cxnSpLocks/>
          </p:cNvCxnSpPr>
          <p:nvPr/>
        </p:nvCxnSpPr>
        <p:spPr>
          <a:xfrm>
            <a:off x="8207375" y="4545013"/>
            <a:ext cx="542925" cy="490537"/>
          </a:xfrm>
          <a:prstGeom prst="straightConnector1">
            <a:avLst/>
          </a:prstGeom>
          <a:ln w="15875">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4CFAD553-99B2-F460-0882-BC00BEFAD418}"/>
              </a:ext>
            </a:extLst>
          </p:cNvPr>
          <p:cNvCxnSpPr>
            <a:cxnSpLocks/>
          </p:cNvCxnSpPr>
          <p:nvPr/>
        </p:nvCxnSpPr>
        <p:spPr>
          <a:xfrm flipV="1">
            <a:off x="7691438" y="5575300"/>
            <a:ext cx="458787" cy="530225"/>
          </a:xfrm>
          <a:prstGeom prst="straightConnector1">
            <a:avLst/>
          </a:prstGeom>
          <a:ln w="15875">
            <a:solidFill>
              <a:srgbClr val="FF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8" name="テキスト ボックス 10">
            <a:extLst>
              <a:ext uri="{FF2B5EF4-FFF2-40B4-BE49-F238E27FC236}">
                <a16:creationId xmlns:a16="http://schemas.microsoft.com/office/drawing/2014/main" id="{697E3CAE-4DCA-9866-0B20-DDB9075E8DA9}"/>
              </a:ext>
            </a:extLst>
          </p:cNvPr>
          <p:cNvSpPr txBox="1"/>
          <p:nvPr/>
        </p:nvSpPr>
        <p:spPr>
          <a:xfrm>
            <a:off x="1470025" y="5229225"/>
            <a:ext cx="836613" cy="3206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defRPr/>
            </a:pPr>
            <a:r>
              <a:rPr lang="ja-JP" altLang="en-US" sz="1000" dirty="0">
                <a:solidFill>
                  <a:schemeClr val="tx1"/>
                </a:solidFill>
                <a:latin typeface="ＭＳ ゴシック" panose="020B0609070205080204" pitchFamily="49" charset="-128"/>
                <a:ea typeface="ＭＳ ゴシック" panose="020B0609070205080204" pitchFamily="49" charset="-128"/>
              </a:rPr>
              <a:t>同時多発テロ</a:t>
            </a:r>
            <a:endParaRPr lang="en-US" altLang="ja-JP" sz="1000" dirty="0">
              <a:solidFill>
                <a:schemeClr val="tx1"/>
              </a:solidFill>
              <a:latin typeface="ＭＳ ゴシック" panose="020B0609070205080204" pitchFamily="49" charset="-128"/>
              <a:ea typeface="ＭＳ ゴシック" panose="020B0609070205080204" pitchFamily="49" charset="-128"/>
            </a:endParaRPr>
          </a:p>
          <a:p>
            <a:pPr algn="r">
              <a:defRPr/>
            </a:pPr>
            <a:r>
              <a:rPr lang="ja-JP" altLang="en-US" sz="1000" dirty="0">
                <a:solidFill>
                  <a:schemeClr val="tx1"/>
                </a:solidFill>
                <a:latin typeface="ＭＳ ゴシック" panose="020B0609070205080204" pitchFamily="49" charset="-128"/>
                <a:ea typeface="ＭＳ ゴシック" panose="020B0609070205080204" pitchFamily="49" charset="-128"/>
              </a:rPr>
              <a:t>★</a:t>
            </a:r>
          </a:p>
        </p:txBody>
      </p:sp>
      <p:sp>
        <p:nvSpPr>
          <p:cNvPr id="29" name="テキスト ボックス 10">
            <a:extLst>
              <a:ext uri="{FF2B5EF4-FFF2-40B4-BE49-F238E27FC236}">
                <a16:creationId xmlns:a16="http://schemas.microsoft.com/office/drawing/2014/main" id="{58314860-1B09-2492-FDC6-20331DD8358E}"/>
              </a:ext>
            </a:extLst>
          </p:cNvPr>
          <p:cNvSpPr txBox="1"/>
          <p:nvPr/>
        </p:nvSpPr>
        <p:spPr>
          <a:xfrm>
            <a:off x="2490788" y="5229225"/>
            <a:ext cx="771525" cy="3206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r">
              <a:defRPr/>
            </a:pPr>
            <a:r>
              <a:rPr lang="ja-JP" altLang="en-US" sz="1000" dirty="0">
                <a:solidFill>
                  <a:schemeClr val="tx1"/>
                </a:solidFill>
                <a:latin typeface="ＭＳ ゴシック" panose="020B0609070205080204" pitchFamily="49" charset="-128"/>
                <a:ea typeface="ＭＳ ゴシック" panose="020B0609070205080204" pitchFamily="49" charset="-128"/>
              </a:rPr>
              <a:t>ﾘｰﾏﾝｼｮｯｸ</a:t>
            </a:r>
            <a:endParaRPr lang="en-US" altLang="ja-JP" sz="1000" dirty="0">
              <a:solidFill>
                <a:schemeClr val="tx1"/>
              </a:solidFill>
              <a:latin typeface="ＭＳ ゴシック" panose="020B0609070205080204" pitchFamily="49" charset="-128"/>
              <a:ea typeface="ＭＳ ゴシック" panose="020B0609070205080204" pitchFamily="49" charset="-128"/>
            </a:endParaRPr>
          </a:p>
          <a:p>
            <a:pPr algn="r">
              <a:defRPr/>
            </a:pPr>
            <a:r>
              <a:rPr lang="ja-JP" altLang="en-US" sz="1000" dirty="0">
                <a:solidFill>
                  <a:schemeClr val="tx1"/>
                </a:solidFill>
                <a:latin typeface="ＭＳ ゴシック" panose="020B0609070205080204" pitchFamily="49" charset="-128"/>
                <a:ea typeface="ＭＳ ゴシック" panose="020B0609070205080204" pitchFamily="49" charset="-128"/>
              </a:rPr>
              <a:t>★</a:t>
            </a:r>
          </a:p>
        </p:txBody>
      </p:sp>
      <p:sp>
        <p:nvSpPr>
          <p:cNvPr id="30" name="テキスト ボックス 10">
            <a:extLst>
              <a:ext uri="{FF2B5EF4-FFF2-40B4-BE49-F238E27FC236}">
                <a16:creationId xmlns:a16="http://schemas.microsoft.com/office/drawing/2014/main" id="{17C11494-EACB-C980-4599-857D62D4CAC0}"/>
              </a:ext>
            </a:extLst>
          </p:cNvPr>
          <p:cNvSpPr txBox="1"/>
          <p:nvPr/>
        </p:nvSpPr>
        <p:spPr>
          <a:xfrm>
            <a:off x="3548063" y="5232400"/>
            <a:ext cx="773112" cy="3206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defRPr/>
            </a:pPr>
            <a:r>
              <a:rPr lang="ja-JP" altLang="en-US" sz="1000" dirty="0">
                <a:solidFill>
                  <a:schemeClr val="tx1"/>
                </a:solidFill>
                <a:latin typeface="ＭＳ ゴシック" panose="020B0609070205080204" pitchFamily="49" charset="-128"/>
                <a:ea typeface="ＭＳ ゴシック" panose="020B0609070205080204" pitchFamily="49" charset="-128"/>
              </a:rPr>
              <a:t>東日本大震災</a:t>
            </a:r>
            <a:endParaRPr lang="en-US" altLang="ja-JP" sz="1000" dirty="0">
              <a:solidFill>
                <a:schemeClr val="tx1"/>
              </a:solidFill>
              <a:latin typeface="ＭＳ ゴシック" panose="020B0609070205080204" pitchFamily="49" charset="-128"/>
              <a:ea typeface="ＭＳ ゴシック" panose="020B0609070205080204" pitchFamily="49" charset="-128"/>
            </a:endParaRPr>
          </a:p>
          <a:p>
            <a:pPr>
              <a:defRPr/>
            </a:pPr>
            <a:r>
              <a:rPr lang="ja-JP" altLang="en-US" sz="1000" dirty="0">
                <a:solidFill>
                  <a:schemeClr val="tx1"/>
                </a:solidFill>
                <a:latin typeface="ＭＳ ゴシック" panose="020B0609070205080204" pitchFamily="49" charset="-128"/>
                <a:ea typeface="ＭＳ ゴシック" panose="020B0609070205080204" pitchFamily="49" charset="-128"/>
              </a:rPr>
              <a:t>★</a:t>
            </a:r>
          </a:p>
        </p:txBody>
      </p:sp>
      <p:sp>
        <p:nvSpPr>
          <p:cNvPr id="31" name="テキスト ボックス 10">
            <a:extLst>
              <a:ext uri="{FF2B5EF4-FFF2-40B4-BE49-F238E27FC236}">
                <a16:creationId xmlns:a16="http://schemas.microsoft.com/office/drawing/2014/main" id="{DC3EEFA0-87C3-A3B6-EEB6-24F247E99FE5}"/>
              </a:ext>
            </a:extLst>
          </p:cNvPr>
          <p:cNvSpPr txBox="1"/>
          <p:nvPr/>
        </p:nvSpPr>
        <p:spPr>
          <a:xfrm>
            <a:off x="4546600" y="5160963"/>
            <a:ext cx="771525" cy="4476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defRPr/>
            </a:pPr>
            <a:r>
              <a:rPr lang="ja-JP" altLang="en-US" sz="1000" dirty="0">
                <a:solidFill>
                  <a:schemeClr val="tx1"/>
                </a:solidFill>
                <a:latin typeface="ＭＳ ゴシック" panose="020B0609070205080204" pitchFamily="49" charset="-128"/>
                <a:ea typeface="ＭＳ ゴシック" panose="020B0609070205080204" pitchFamily="49" charset="-128"/>
              </a:rPr>
              <a:t>新型コロナ</a:t>
            </a:r>
            <a:endParaRPr lang="en-US" altLang="ja-JP" sz="1000" dirty="0">
              <a:solidFill>
                <a:schemeClr val="tx1"/>
              </a:solidFill>
              <a:latin typeface="ＭＳ ゴシック" panose="020B0609070205080204" pitchFamily="49" charset="-128"/>
              <a:ea typeface="ＭＳ ゴシック" panose="020B0609070205080204" pitchFamily="49" charset="-128"/>
            </a:endParaRPr>
          </a:p>
          <a:p>
            <a:pPr>
              <a:defRPr/>
            </a:pPr>
            <a:r>
              <a:rPr lang="ja-JP" altLang="en-US" sz="1000" dirty="0">
                <a:solidFill>
                  <a:schemeClr val="tx1"/>
                </a:solidFill>
                <a:latin typeface="ＭＳ ゴシック" panose="020B0609070205080204" pitchFamily="49" charset="-128"/>
                <a:ea typeface="ＭＳ ゴシック" panose="020B0609070205080204" pitchFamily="49" charset="-128"/>
              </a:rPr>
              <a:t>★</a:t>
            </a:r>
          </a:p>
        </p:txBody>
      </p:sp>
      <p:sp>
        <p:nvSpPr>
          <p:cNvPr id="32" name="テキスト ボックス 5">
            <a:extLst>
              <a:ext uri="{FF2B5EF4-FFF2-40B4-BE49-F238E27FC236}">
                <a16:creationId xmlns:a16="http://schemas.microsoft.com/office/drawing/2014/main" id="{9F968335-DF2D-8E91-14B8-A8D5E356ED50}"/>
              </a:ext>
            </a:extLst>
          </p:cNvPr>
          <p:cNvSpPr txBox="1"/>
          <p:nvPr/>
        </p:nvSpPr>
        <p:spPr>
          <a:xfrm>
            <a:off x="3657600" y="3368675"/>
            <a:ext cx="1676400" cy="1524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en-US" altLang="ja-JP" dirty="0">
                <a:latin typeface="ＭＳ ゴシック" panose="020B0609070205080204" pitchFamily="49" charset="-128"/>
                <a:ea typeface="ＭＳ ゴシック" panose="020B0609070205080204" pitchFamily="49" charset="-128"/>
              </a:rPr>
              <a:t>-51%</a:t>
            </a:r>
            <a:r>
              <a:rPr lang="ja-JP" altLang="en-US" dirty="0">
                <a:latin typeface="ＭＳ ゴシック" panose="020B0609070205080204" pitchFamily="49" charset="-128"/>
                <a:ea typeface="ＭＳ ゴシック" panose="020B0609070205080204" pitchFamily="49" charset="-128"/>
              </a:rPr>
              <a:t>ライン（</a:t>
            </a:r>
            <a:r>
              <a:rPr lang="en-US" altLang="ja-JP" dirty="0">
                <a:latin typeface="ＭＳ ゴシック" panose="020B0609070205080204" pitchFamily="49" charset="-128"/>
                <a:ea typeface="ＭＳ ゴシック" panose="020B0609070205080204" pitchFamily="49" charset="-128"/>
              </a:rPr>
              <a:t>2013 </a:t>
            </a:r>
            <a:r>
              <a:rPr lang="ja-JP" altLang="en-US" dirty="0">
                <a:latin typeface="ＭＳ ゴシック" panose="020B0609070205080204" pitchFamily="49" charset="-128"/>
                <a:ea typeface="ＭＳ ゴシック" panose="020B0609070205080204" pitchFamily="49" charset="-128"/>
              </a:rPr>
              <a:t>年比）</a:t>
            </a:r>
          </a:p>
        </p:txBody>
      </p:sp>
      <p:cxnSp>
        <p:nvCxnSpPr>
          <p:cNvPr id="33" name="直線矢印コネクタ 32">
            <a:extLst>
              <a:ext uri="{FF2B5EF4-FFF2-40B4-BE49-F238E27FC236}">
                <a16:creationId xmlns:a16="http://schemas.microsoft.com/office/drawing/2014/main" id="{E7769C64-DE9B-406F-19E6-7CB4379557E8}"/>
              </a:ext>
            </a:extLst>
          </p:cNvPr>
          <p:cNvCxnSpPr/>
          <p:nvPr/>
        </p:nvCxnSpPr>
        <p:spPr>
          <a:xfrm>
            <a:off x="6099175" y="3211513"/>
            <a:ext cx="0" cy="217487"/>
          </a:xfrm>
          <a:prstGeom prst="straightConnector1">
            <a:avLst/>
          </a:prstGeom>
          <a:ln w="9525">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5">
            <a:extLst>
              <a:ext uri="{FF2B5EF4-FFF2-40B4-BE49-F238E27FC236}">
                <a16:creationId xmlns:a16="http://schemas.microsoft.com/office/drawing/2014/main" id="{EA1F4563-B459-9D01-EE02-429F2856333D}"/>
              </a:ext>
            </a:extLst>
          </p:cNvPr>
          <p:cNvSpPr txBox="1"/>
          <p:nvPr/>
        </p:nvSpPr>
        <p:spPr>
          <a:xfrm>
            <a:off x="4233863" y="2957513"/>
            <a:ext cx="981075" cy="15716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en-US" altLang="ja-JP" dirty="0">
                <a:latin typeface="ＭＳ ゴシック" panose="020B0609070205080204" pitchFamily="49" charset="-128"/>
                <a:ea typeface="ＭＳ ゴシック" panose="020B0609070205080204" pitchFamily="49" charset="-128"/>
              </a:rPr>
              <a:t>GHG</a:t>
            </a:r>
            <a:r>
              <a:rPr lang="ja-JP" altLang="en-US" dirty="0">
                <a:latin typeface="ＭＳ ゴシック" panose="020B0609070205080204" pitchFamily="49" charset="-128"/>
                <a:ea typeface="ＭＳ ゴシック" panose="020B0609070205080204" pitchFamily="49" charset="-128"/>
              </a:rPr>
              <a:t>削減</a:t>
            </a:r>
            <a:r>
              <a:rPr lang="en-US" altLang="ja-JP" dirty="0">
                <a:latin typeface="ＭＳ ゴシック" panose="020B0609070205080204" pitchFamily="49" charset="-128"/>
                <a:ea typeface="ＭＳ ゴシック" panose="020B0609070205080204" pitchFamily="49" charset="-128"/>
              </a:rPr>
              <a:t>5%</a:t>
            </a:r>
            <a:r>
              <a:rPr lang="ja-JP" altLang="en-US" dirty="0">
                <a:latin typeface="ＭＳ ゴシック" panose="020B0609070205080204" pitchFamily="49" charset="-128"/>
                <a:ea typeface="ＭＳ ゴシック" panose="020B0609070205080204" pitchFamily="49" charset="-128"/>
              </a:rPr>
              <a:t>強化</a:t>
            </a:r>
          </a:p>
        </p:txBody>
      </p:sp>
      <p:cxnSp>
        <p:nvCxnSpPr>
          <p:cNvPr id="35" name="直線矢印コネクタ 34">
            <a:extLst>
              <a:ext uri="{FF2B5EF4-FFF2-40B4-BE49-F238E27FC236}">
                <a16:creationId xmlns:a16="http://schemas.microsoft.com/office/drawing/2014/main" id="{F651DDCD-0555-F098-7A98-BADD3E773A45}"/>
              </a:ext>
            </a:extLst>
          </p:cNvPr>
          <p:cNvCxnSpPr>
            <a:cxnSpLocks/>
          </p:cNvCxnSpPr>
          <p:nvPr/>
        </p:nvCxnSpPr>
        <p:spPr>
          <a:xfrm>
            <a:off x="5195888" y="3095625"/>
            <a:ext cx="903287" cy="201613"/>
          </a:xfrm>
          <a:prstGeom prst="straightConnector1">
            <a:avLst/>
          </a:prstGeom>
          <a:ln w="9525">
            <a:solidFill>
              <a:sysClr val="windowText" lastClr="000000"/>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10">
            <a:extLst>
              <a:ext uri="{FF2B5EF4-FFF2-40B4-BE49-F238E27FC236}">
                <a16:creationId xmlns:a16="http://schemas.microsoft.com/office/drawing/2014/main" id="{42E3D4BF-8C2C-A5D8-5FD7-12F6CE75447C}"/>
              </a:ext>
            </a:extLst>
          </p:cNvPr>
          <p:cNvSpPr txBox="1"/>
          <p:nvPr/>
        </p:nvSpPr>
        <p:spPr>
          <a:xfrm>
            <a:off x="4283075" y="1038225"/>
            <a:ext cx="1057275"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ja-JP" altLang="en-US" sz="1050" dirty="0">
                <a:solidFill>
                  <a:srgbClr val="00B050"/>
                </a:solidFill>
                <a:latin typeface="ＭＳ ゴシック" panose="020B0609070205080204" pitchFamily="49" charset="-128"/>
                <a:ea typeface="ＭＳ ゴシック" panose="020B0609070205080204" pitchFamily="49" charset="-128"/>
              </a:rPr>
              <a:t>発電原単位変更</a:t>
            </a:r>
          </a:p>
        </p:txBody>
      </p:sp>
      <p:cxnSp>
        <p:nvCxnSpPr>
          <p:cNvPr id="37" name="直線矢印コネクタ 36">
            <a:extLst>
              <a:ext uri="{FF2B5EF4-FFF2-40B4-BE49-F238E27FC236}">
                <a16:creationId xmlns:a16="http://schemas.microsoft.com/office/drawing/2014/main" id="{B10A4412-872B-D181-98BD-D67C6EC07048}"/>
              </a:ext>
            </a:extLst>
          </p:cNvPr>
          <p:cNvCxnSpPr>
            <a:cxnSpLocks/>
          </p:cNvCxnSpPr>
          <p:nvPr/>
        </p:nvCxnSpPr>
        <p:spPr>
          <a:xfrm flipH="1">
            <a:off x="3970338" y="1211263"/>
            <a:ext cx="350837" cy="195262"/>
          </a:xfrm>
          <a:prstGeom prst="straightConnector1">
            <a:avLst/>
          </a:prstGeom>
          <a:ln w="12700">
            <a:solidFill>
              <a:srgbClr val="00B050"/>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38" name="テキスト ボックス 10">
            <a:extLst>
              <a:ext uri="{FF2B5EF4-FFF2-40B4-BE49-F238E27FC236}">
                <a16:creationId xmlns:a16="http://schemas.microsoft.com/office/drawing/2014/main" id="{049AE2C9-0670-76BE-C6B6-30F1946A57DB}"/>
              </a:ext>
            </a:extLst>
          </p:cNvPr>
          <p:cNvSpPr txBox="1"/>
          <p:nvPr/>
        </p:nvSpPr>
        <p:spPr>
          <a:xfrm>
            <a:off x="6153150" y="5243513"/>
            <a:ext cx="1249363" cy="3254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ja-JP" altLang="en-US" sz="1000" dirty="0">
                <a:solidFill>
                  <a:schemeClr val="tx1"/>
                </a:solidFill>
                <a:latin typeface="ＭＳ ゴシック" panose="020B0609070205080204" pitchFamily="49" charset="-128"/>
                <a:ea typeface="ＭＳ ゴシック" panose="020B0609070205080204" pitchFamily="49" charset="-128"/>
              </a:rPr>
              <a:t>新車販売 電動車</a:t>
            </a:r>
            <a:r>
              <a:rPr lang="en-US" altLang="ja-JP" sz="1000" dirty="0">
                <a:solidFill>
                  <a:schemeClr val="tx1"/>
                </a:solidFill>
                <a:latin typeface="ＭＳ ゴシック" panose="020B0609070205080204" pitchFamily="49" charset="-128"/>
                <a:ea typeface="ＭＳ ゴシック" panose="020B0609070205080204" pitchFamily="49" charset="-128"/>
              </a:rPr>
              <a:t>100%</a:t>
            </a:r>
          </a:p>
          <a:p>
            <a:pPr algn="ctr">
              <a:defRPr/>
            </a:pPr>
            <a:r>
              <a:rPr lang="ja-JP" altLang="en-US" sz="1000" dirty="0">
                <a:solidFill>
                  <a:schemeClr val="tx1"/>
                </a:solidFill>
                <a:latin typeface="ＭＳ ゴシック" panose="020B0609070205080204" pitchFamily="49" charset="-128"/>
                <a:ea typeface="ＭＳ ゴシック" panose="020B0609070205080204" pitchFamily="49" charset="-128"/>
              </a:rPr>
              <a:t>★</a:t>
            </a:r>
          </a:p>
        </p:txBody>
      </p:sp>
      <p:sp>
        <p:nvSpPr>
          <p:cNvPr id="39" name="テキスト ボックス 17">
            <a:extLst>
              <a:ext uri="{FF2B5EF4-FFF2-40B4-BE49-F238E27FC236}">
                <a16:creationId xmlns:a16="http://schemas.microsoft.com/office/drawing/2014/main" id="{56A679E9-E85E-F79C-F7C6-29C82F2600E7}"/>
              </a:ext>
            </a:extLst>
          </p:cNvPr>
          <p:cNvSpPr txBox="1"/>
          <p:nvPr/>
        </p:nvSpPr>
        <p:spPr>
          <a:xfrm>
            <a:off x="2740025" y="2495550"/>
            <a:ext cx="1677988" cy="25241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lIns="0" tIns="0" rIns="0" bIns="0" anchor="b"/>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defRPr/>
            </a:pPr>
            <a:r>
              <a:rPr lang="ja-JP" altLang="en-US" dirty="0">
                <a:solidFill>
                  <a:srgbClr val="0000FF"/>
                </a:solidFill>
                <a:latin typeface="ＭＳ ゴシック" panose="020B0609070205080204" pitchFamily="49" charset="-128"/>
                <a:ea typeface="ＭＳ ゴシック" panose="020B0609070205080204" pitchFamily="49" charset="-128"/>
              </a:rPr>
              <a:t>吸収分を削除した排出量</a:t>
            </a:r>
          </a:p>
        </p:txBody>
      </p:sp>
      <p:cxnSp>
        <p:nvCxnSpPr>
          <p:cNvPr id="40" name="直線矢印コネクタ 39">
            <a:extLst>
              <a:ext uri="{FF2B5EF4-FFF2-40B4-BE49-F238E27FC236}">
                <a16:creationId xmlns:a16="http://schemas.microsoft.com/office/drawing/2014/main" id="{1EF4CDA7-8DD3-147E-A55B-2857AFA46D1C}"/>
              </a:ext>
            </a:extLst>
          </p:cNvPr>
          <p:cNvCxnSpPr>
            <a:cxnSpLocks/>
          </p:cNvCxnSpPr>
          <p:nvPr/>
        </p:nvCxnSpPr>
        <p:spPr>
          <a:xfrm flipV="1">
            <a:off x="4281488" y="2133600"/>
            <a:ext cx="398462" cy="525463"/>
          </a:xfrm>
          <a:prstGeom prst="straightConnector1">
            <a:avLst/>
          </a:prstGeom>
          <a:ln w="15875">
            <a:solidFill>
              <a:srgbClr val="0000FF"/>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F8CACE4B-D7EC-D025-1989-251A3402CA23}"/>
              </a:ext>
            </a:extLst>
          </p:cNvPr>
          <p:cNvCxnSpPr>
            <a:cxnSpLocks/>
          </p:cNvCxnSpPr>
          <p:nvPr/>
        </p:nvCxnSpPr>
        <p:spPr>
          <a:xfrm flipV="1">
            <a:off x="3344863" y="2513013"/>
            <a:ext cx="1438275" cy="950912"/>
          </a:xfrm>
          <a:prstGeom prst="straightConnector1">
            <a:avLst/>
          </a:prstGeom>
          <a:ln w="15875">
            <a:solidFill>
              <a:schemeClr val="accent6">
                <a:lumMod val="75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42" name="テキスト ボックス 17">
            <a:extLst>
              <a:ext uri="{FF2B5EF4-FFF2-40B4-BE49-F238E27FC236}">
                <a16:creationId xmlns:a16="http://schemas.microsoft.com/office/drawing/2014/main" id="{D597B133-BAE7-F608-9712-7ADAEE696168}"/>
              </a:ext>
            </a:extLst>
          </p:cNvPr>
          <p:cNvSpPr txBox="1"/>
          <p:nvPr/>
        </p:nvSpPr>
        <p:spPr>
          <a:xfrm>
            <a:off x="735013" y="3463925"/>
            <a:ext cx="2744787" cy="896938"/>
          </a:xfrm>
          <a:prstGeom prst="rect">
            <a:avLst/>
          </a:prstGeom>
          <a:solidFill>
            <a:schemeClr val="lt1"/>
          </a:solidFill>
          <a:ln w="9525" cmpd="sng">
            <a:solidFill>
              <a:schemeClr val="accent6">
                <a:lumMod val="75000"/>
              </a:schemeClr>
            </a:solidFill>
          </a:ln>
        </p:spPr>
        <p:style>
          <a:lnRef idx="0">
            <a:scrgbClr r="0" g="0" b="0"/>
          </a:lnRef>
          <a:fillRef idx="0">
            <a:scrgbClr r="0" g="0" b="0"/>
          </a:fillRef>
          <a:effectRef idx="0">
            <a:scrgbClr r="0" g="0" b="0"/>
          </a:effectRef>
          <a:fontRef idx="minor">
            <a:schemeClr val="dk1"/>
          </a:fontRef>
        </p:style>
        <p:txBody>
          <a:bodyPr lIns="36000" tIns="0" rIns="3600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just">
              <a:defRPr/>
            </a:pPr>
            <a:r>
              <a:rPr lang="ja-JP" altLang="en-US" b="1" dirty="0">
                <a:solidFill>
                  <a:schemeClr val="accent6">
                    <a:lumMod val="75000"/>
                  </a:schemeClr>
                </a:solidFill>
                <a:latin typeface="ＭＳ ゴシック" panose="020B0609070205080204" pitchFamily="49" charset="-128"/>
                <a:ea typeface="ＭＳ ゴシック" panose="020B0609070205080204" pitchFamily="49" charset="-128"/>
              </a:rPr>
              <a:t>つくば</a:t>
            </a:r>
            <a:r>
              <a:rPr lang="en-US" altLang="ja-JP" b="1" dirty="0">
                <a:solidFill>
                  <a:schemeClr val="accent6">
                    <a:lumMod val="75000"/>
                  </a:schemeClr>
                </a:solidFill>
                <a:latin typeface="ＭＳ ゴシック" panose="020B0609070205080204" pitchFamily="49" charset="-128"/>
                <a:ea typeface="ＭＳ ゴシック" panose="020B0609070205080204" pitchFamily="49" charset="-128"/>
              </a:rPr>
              <a:t>3E</a:t>
            </a:r>
            <a:r>
              <a:rPr lang="ja-JP" altLang="en-US" b="1" dirty="0">
                <a:solidFill>
                  <a:schemeClr val="accent6">
                    <a:lumMod val="75000"/>
                  </a:schemeClr>
                </a:solidFill>
                <a:latin typeface="ＭＳ ゴシック" panose="020B0609070205080204" pitchFamily="49" charset="-128"/>
                <a:ea typeface="ＭＳ ゴシック" panose="020B0609070205080204" pitchFamily="49" charset="-128"/>
              </a:rPr>
              <a:t>フォーラム発足時（</a:t>
            </a:r>
            <a:r>
              <a:rPr lang="en-US" altLang="ja-JP" b="1" dirty="0">
                <a:solidFill>
                  <a:schemeClr val="accent6">
                    <a:lumMod val="75000"/>
                  </a:schemeClr>
                </a:solidFill>
                <a:latin typeface="ＭＳ ゴシック" panose="020B0609070205080204" pitchFamily="49" charset="-128"/>
                <a:ea typeface="ＭＳ ゴシック" panose="020B0609070205080204" pitchFamily="49" charset="-128"/>
              </a:rPr>
              <a:t>2007</a:t>
            </a:r>
            <a:r>
              <a:rPr lang="ja-JP" altLang="en-US" b="1" dirty="0">
                <a:solidFill>
                  <a:schemeClr val="accent6">
                    <a:lumMod val="75000"/>
                  </a:schemeClr>
                </a:solidFill>
                <a:latin typeface="ＭＳ ゴシック" panose="020B0609070205080204" pitchFamily="49" charset="-128"/>
                <a:ea typeface="ＭＳ ゴシック" panose="020B0609070205080204" pitchFamily="49" charset="-128"/>
              </a:rPr>
              <a:t>年）に出された</a:t>
            </a:r>
            <a:r>
              <a:rPr lang="en-US" altLang="ja-JP" b="1" dirty="0">
                <a:solidFill>
                  <a:schemeClr val="accent6">
                    <a:lumMod val="75000"/>
                  </a:schemeClr>
                </a:solidFill>
                <a:latin typeface="ＭＳ ゴシック" panose="020B0609070205080204" pitchFamily="49" charset="-128"/>
                <a:ea typeface="ＭＳ ゴシック" panose="020B0609070205080204" pitchFamily="49" charset="-128"/>
              </a:rPr>
              <a:t>2030</a:t>
            </a:r>
            <a:r>
              <a:rPr lang="ja-JP" altLang="en-US" b="1" dirty="0">
                <a:solidFill>
                  <a:schemeClr val="accent6">
                    <a:lumMod val="75000"/>
                  </a:schemeClr>
                </a:solidFill>
                <a:latin typeface="ＭＳ ゴシック" panose="020B0609070205080204" pitchFamily="49" charset="-128"/>
                <a:ea typeface="ＭＳ ゴシック" panose="020B0609070205080204" pitchFamily="49" charset="-128"/>
              </a:rPr>
              <a:t>年</a:t>
            </a:r>
            <a:r>
              <a:rPr lang="en-US" altLang="ja-JP" b="1" dirty="0">
                <a:solidFill>
                  <a:schemeClr val="accent6">
                    <a:lumMod val="75000"/>
                  </a:schemeClr>
                </a:solidFill>
                <a:latin typeface="ＭＳ ゴシック" panose="020B0609070205080204" pitchFamily="49" charset="-128"/>
                <a:ea typeface="ＭＳ ゴシック" panose="020B0609070205080204" pitchFamily="49" charset="-128"/>
              </a:rPr>
              <a:t>GHG</a:t>
            </a:r>
            <a:r>
              <a:rPr lang="ja-JP" altLang="en-US" b="1" dirty="0">
                <a:solidFill>
                  <a:schemeClr val="accent6">
                    <a:lumMod val="75000"/>
                  </a:schemeClr>
                </a:solidFill>
                <a:latin typeface="ＭＳ ゴシック" panose="020B0609070205080204" pitchFamily="49" charset="-128"/>
                <a:ea typeface="ＭＳ ゴシック" panose="020B0609070205080204" pitchFamily="49" charset="-128"/>
              </a:rPr>
              <a:t>排出</a:t>
            </a:r>
            <a:r>
              <a:rPr lang="en-US" altLang="ja-JP" b="1" dirty="0">
                <a:solidFill>
                  <a:schemeClr val="accent6">
                    <a:lumMod val="75000"/>
                  </a:schemeClr>
                </a:solidFill>
                <a:latin typeface="ＭＳ ゴシック" panose="020B0609070205080204" pitchFamily="49" charset="-128"/>
                <a:ea typeface="ＭＳ ゴシック" panose="020B0609070205080204" pitchFamily="49" charset="-128"/>
              </a:rPr>
              <a:t>50%</a:t>
            </a:r>
            <a:r>
              <a:rPr lang="ja-JP" altLang="en-US" b="1" dirty="0">
                <a:solidFill>
                  <a:schemeClr val="accent6">
                    <a:lumMod val="75000"/>
                  </a:schemeClr>
                </a:solidFill>
                <a:latin typeface="ＭＳ ゴシック" panose="020B0609070205080204" pitchFamily="49" charset="-128"/>
                <a:ea typeface="ＭＳ ゴシック" panose="020B0609070205080204" pitchFamily="49" charset="-128"/>
              </a:rPr>
              <a:t>削減という目標ラインを日本の排出量に載せたライン</a:t>
            </a:r>
            <a:endParaRPr lang="en-US" altLang="ja-JP" b="1" dirty="0">
              <a:solidFill>
                <a:schemeClr val="accent6">
                  <a:lumMod val="75000"/>
                </a:schemeClr>
              </a:solidFill>
              <a:latin typeface="ＭＳ ゴシック" panose="020B0609070205080204" pitchFamily="49" charset="-128"/>
              <a:ea typeface="ＭＳ ゴシック" panose="020B0609070205080204" pitchFamily="49" charset="-128"/>
            </a:endParaRPr>
          </a:p>
          <a:p>
            <a:pPr algn="just">
              <a:defRPr/>
            </a:pPr>
            <a:r>
              <a:rPr lang="ja-JP" altLang="en-US" b="1" dirty="0">
                <a:solidFill>
                  <a:schemeClr val="accent6">
                    <a:lumMod val="75000"/>
                  </a:schemeClr>
                </a:solidFill>
                <a:latin typeface="ＭＳ ゴシック" panose="020B0609070205080204" pitchFamily="49" charset="-128"/>
                <a:ea typeface="ＭＳ ゴシック" panose="020B0609070205080204" pitchFamily="49" charset="-128"/>
              </a:rPr>
              <a:t>つくば</a:t>
            </a:r>
            <a:r>
              <a:rPr lang="en-US" altLang="ja-JP" b="1" dirty="0">
                <a:solidFill>
                  <a:schemeClr val="accent6">
                    <a:lumMod val="75000"/>
                  </a:schemeClr>
                </a:solidFill>
                <a:latin typeface="ＭＳ ゴシック" panose="020B0609070205080204" pitchFamily="49" charset="-128"/>
                <a:ea typeface="ＭＳ ゴシック" panose="020B0609070205080204" pitchFamily="49" charset="-128"/>
              </a:rPr>
              <a:t>3E</a:t>
            </a:r>
            <a:r>
              <a:rPr lang="ja-JP" altLang="en-US" b="1" dirty="0">
                <a:solidFill>
                  <a:schemeClr val="accent6">
                    <a:lumMod val="75000"/>
                  </a:schemeClr>
                </a:solidFill>
                <a:latin typeface="ＭＳ ゴシック" panose="020B0609070205080204" pitchFamily="49" charset="-128"/>
                <a:ea typeface="ＭＳ ゴシック" panose="020B0609070205080204" pitchFamily="49" charset="-128"/>
              </a:rPr>
              <a:t>フォーラムの目標（予測）は正しかった、が</a:t>
            </a:r>
            <a:r>
              <a:rPr lang="en-US" altLang="ja-JP" b="1" dirty="0">
                <a:solidFill>
                  <a:schemeClr val="accent6">
                    <a:lumMod val="75000"/>
                  </a:schemeClr>
                </a:solidFill>
                <a:latin typeface="ＭＳ ゴシック" panose="020B0609070205080204" pitchFamily="49" charset="-128"/>
                <a:ea typeface="ＭＳ ゴシック" panose="020B0609070205080204" pitchFamily="49" charset="-128"/>
              </a:rPr>
              <a:t>…</a:t>
            </a:r>
            <a:endParaRPr lang="ja-JP" altLang="en-US" b="1" dirty="0">
              <a:solidFill>
                <a:schemeClr val="accent6">
                  <a:lumMod val="75000"/>
                </a:schemeClr>
              </a:solidFill>
              <a:latin typeface="ＭＳ ゴシック" panose="020B0609070205080204" pitchFamily="49" charset="-128"/>
              <a:ea typeface="ＭＳ ゴシック" panose="020B0609070205080204" pitchFamily="49" charset="-128"/>
            </a:endParaRPr>
          </a:p>
        </p:txBody>
      </p:sp>
      <p:cxnSp>
        <p:nvCxnSpPr>
          <p:cNvPr id="43" name="直線矢印コネクタ 42">
            <a:extLst>
              <a:ext uri="{FF2B5EF4-FFF2-40B4-BE49-F238E27FC236}">
                <a16:creationId xmlns:a16="http://schemas.microsoft.com/office/drawing/2014/main" id="{D5DFCD08-FE52-A4BE-75BF-9ED3FB00674B}"/>
              </a:ext>
            </a:extLst>
          </p:cNvPr>
          <p:cNvCxnSpPr>
            <a:cxnSpLocks/>
          </p:cNvCxnSpPr>
          <p:nvPr/>
        </p:nvCxnSpPr>
        <p:spPr>
          <a:xfrm flipH="1">
            <a:off x="6804025" y="3436938"/>
            <a:ext cx="625475" cy="381000"/>
          </a:xfrm>
          <a:prstGeom prst="straightConnector1">
            <a:avLst/>
          </a:prstGeom>
          <a:ln w="15875">
            <a:solidFill>
              <a:srgbClr val="C0000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44" name="テキスト ボックス 10">
            <a:extLst>
              <a:ext uri="{FF2B5EF4-FFF2-40B4-BE49-F238E27FC236}">
                <a16:creationId xmlns:a16="http://schemas.microsoft.com/office/drawing/2014/main" id="{1766452A-FF9C-AE61-3E9A-94CD81792954}"/>
              </a:ext>
            </a:extLst>
          </p:cNvPr>
          <p:cNvSpPr txBox="1"/>
          <p:nvPr/>
        </p:nvSpPr>
        <p:spPr>
          <a:xfrm>
            <a:off x="7393078" y="3193464"/>
            <a:ext cx="1302052" cy="363305"/>
          </a:xfrm>
          <a:prstGeom prst="rect">
            <a:avLst/>
          </a:prstGeom>
          <a:solidFill>
            <a:srgbClr val="FFFF00"/>
          </a:solidFill>
          <a:ln w="9525" cmpd="sng">
            <a:solidFill>
              <a:srgbClr val="C00000"/>
            </a:solid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lgn="ctr">
              <a:defRPr/>
            </a:pPr>
            <a:r>
              <a:rPr lang="en-US" altLang="ja-JP" b="1" dirty="0">
                <a:solidFill>
                  <a:srgbClr val="C00000"/>
                </a:solidFill>
                <a:highlight>
                  <a:srgbClr val="FFFF00"/>
                </a:highlight>
                <a:latin typeface="ＭＳ ゴシック" panose="020B0609070205080204" pitchFamily="49" charset="-128"/>
                <a:ea typeface="ＭＳ ゴシック" panose="020B0609070205080204" pitchFamily="49" charset="-128"/>
              </a:rPr>
              <a:t>2024.11.25</a:t>
            </a:r>
            <a:r>
              <a:rPr lang="ja-JP" altLang="en-US" b="1" dirty="0">
                <a:solidFill>
                  <a:srgbClr val="C00000"/>
                </a:solidFill>
                <a:highlight>
                  <a:srgbClr val="FFFF00"/>
                </a:highlight>
                <a:latin typeface="ＭＳ ゴシック" panose="020B0609070205080204" pitchFamily="49" charset="-128"/>
                <a:ea typeface="ＭＳ ゴシック" panose="020B0609070205080204" pitchFamily="49" charset="-128"/>
              </a:rPr>
              <a:t>の新たな政府目標点</a:t>
            </a:r>
          </a:p>
        </p:txBody>
      </p:sp>
      <p:sp>
        <p:nvSpPr>
          <p:cNvPr id="45" name="テキスト ボックス 17">
            <a:extLst>
              <a:ext uri="{FF2B5EF4-FFF2-40B4-BE49-F238E27FC236}">
                <a16:creationId xmlns:a16="http://schemas.microsoft.com/office/drawing/2014/main" id="{992CB308-CF74-B5C4-C1A2-7DD460BEDEC4}"/>
              </a:ext>
            </a:extLst>
          </p:cNvPr>
          <p:cNvSpPr txBox="1"/>
          <p:nvPr/>
        </p:nvSpPr>
        <p:spPr>
          <a:xfrm>
            <a:off x="6380347" y="2181731"/>
            <a:ext cx="1980760" cy="251360"/>
          </a:xfrm>
          <a:prstGeom prst="rect">
            <a:avLst/>
          </a:prstGeom>
          <a:solidFill>
            <a:srgbClr val="FFFF00"/>
          </a:solidFill>
          <a:ln w="9525" cmpd="sng">
            <a:noFill/>
          </a:ln>
        </p:spPr>
        <p:style>
          <a:lnRef idx="0">
            <a:scrgbClr r="0" g="0" b="0"/>
          </a:lnRef>
          <a:fillRef idx="0">
            <a:scrgbClr r="0" g="0" b="0"/>
          </a:fillRef>
          <a:effectRef idx="0">
            <a:scrgbClr r="0" g="0" b="0"/>
          </a:effectRef>
          <a:fontRef idx="minor">
            <a:schemeClr val="dk1"/>
          </a:fontRef>
        </p:style>
        <p:txBody>
          <a:bodyPr lIns="0" tIns="0" rIns="0" bIns="0" anchor="b"/>
          <a:lstStyle>
            <a:defPPr>
              <a:defRPr lang="en-US"/>
            </a:defPPr>
            <a:lvl1pPr marL="0" indent="0" algn="l" defTabSz="457200" rtl="0" eaLnBrk="1" latinLnBrk="0" hangingPunct="1">
              <a:defRPr sz="1100" kern="1200">
                <a:solidFill>
                  <a:schemeClr val="dk1"/>
                </a:solidFill>
                <a:latin typeface="+mn-lt"/>
                <a:ea typeface="+mn-ea"/>
                <a:cs typeface="+mn-cs"/>
              </a:defRPr>
            </a:lvl1pPr>
            <a:lvl2pPr marL="457200" indent="0" algn="l" defTabSz="457200" rtl="0" eaLnBrk="1" latinLnBrk="0" hangingPunct="1">
              <a:defRPr sz="1100" kern="1200">
                <a:solidFill>
                  <a:schemeClr val="dk1"/>
                </a:solidFill>
                <a:latin typeface="+mn-lt"/>
                <a:ea typeface="+mn-ea"/>
                <a:cs typeface="+mn-cs"/>
              </a:defRPr>
            </a:lvl2pPr>
            <a:lvl3pPr marL="914400" indent="0" algn="l" defTabSz="457200" rtl="0" eaLnBrk="1" latinLnBrk="0" hangingPunct="1">
              <a:defRPr sz="1100" kern="1200">
                <a:solidFill>
                  <a:schemeClr val="dk1"/>
                </a:solidFill>
                <a:latin typeface="+mn-lt"/>
                <a:ea typeface="+mn-ea"/>
                <a:cs typeface="+mn-cs"/>
              </a:defRPr>
            </a:lvl3pPr>
            <a:lvl4pPr marL="1371600" indent="0" algn="l" defTabSz="457200" rtl="0" eaLnBrk="1" latinLnBrk="0" hangingPunct="1">
              <a:defRPr sz="1100" kern="1200">
                <a:solidFill>
                  <a:schemeClr val="dk1"/>
                </a:solidFill>
                <a:latin typeface="+mn-lt"/>
                <a:ea typeface="+mn-ea"/>
                <a:cs typeface="+mn-cs"/>
              </a:defRPr>
            </a:lvl4pPr>
            <a:lvl5pPr marL="1828800" indent="0" algn="l" defTabSz="457200" rtl="0" eaLnBrk="1" latinLnBrk="0" hangingPunct="1">
              <a:defRPr sz="1100" kern="1200">
                <a:solidFill>
                  <a:schemeClr val="dk1"/>
                </a:solidFill>
                <a:latin typeface="+mn-lt"/>
                <a:ea typeface="+mn-ea"/>
                <a:cs typeface="+mn-cs"/>
              </a:defRPr>
            </a:lvl5pPr>
            <a:lvl6pPr marL="2286000" indent="0" algn="l" defTabSz="457200" rtl="0" eaLnBrk="1" latinLnBrk="0" hangingPunct="1">
              <a:defRPr sz="1100" kern="1200">
                <a:solidFill>
                  <a:schemeClr val="dk1"/>
                </a:solidFill>
                <a:latin typeface="+mn-lt"/>
                <a:ea typeface="+mn-ea"/>
                <a:cs typeface="+mn-cs"/>
              </a:defRPr>
            </a:lvl6pPr>
            <a:lvl7pPr marL="2743200" indent="0" algn="l" defTabSz="457200" rtl="0" eaLnBrk="1" latinLnBrk="0" hangingPunct="1">
              <a:defRPr sz="1100" kern="1200">
                <a:solidFill>
                  <a:schemeClr val="dk1"/>
                </a:solidFill>
                <a:latin typeface="+mn-lt"/>
                <a:ea typeface="+mn-ea"/>
                <a:cs typeface="+mn-cs"/>
              </a:defRPr>
            </a:lvl7pPr>
            <a:lvl8pPr marL="3200400" indent="0" algn="l" defTabSz="457200" rtl="0" eaLnBrk="1" latinLnBrk="0" hangingPunct="1">
              <a:defRPr sz="1100" kern="1200">
                <a:solidFill>
                  <a:schemeClr val="dk1"/>
                </a:solidFill>
                <a:latin typeface="+mn-lt"/>
                <a:ea typeface="+mn-ea"/>
                <a:cs typeface="+mn-cs"/>
              </a:defRPr>
            </a:lvl8pPr>
            <a:lvl9pPr marL="3657600" indent="0" algn="l" defTabSz="457200" rtl="0" eaLnBrk="1" latinLnBrk="0" hangingPunct="1">
              <a:defRPr sz="1100" kern="1200">
                <a:solidFill>
                  <a:schemeClr val="dk1"/>
                </a:solidFill>
                <a:latin typeface="+mn-lt"/>
                <a:ea typeface="+mn-ea"/>
                <a:cs typeface="+mn-cs"/>
              </a:defRPr>
            </a:lvl9pPr>
          </a:lstStyle>
          <a:p>
            <a:pPr>
              <a:defRPr/>
            </a:pPr>
            <a:r>
              <a:rPr lang="en-US" altLang="ja-JP" sz="900" dirty="0">
                <a:solidFill>
                  <a:srgbClr val="0070C0"/>
                </a:solidFill>
                <a:highlight>
                  <a:srgbClr val="FFFF00"/>
                </a:highlight>
                <a:latin typeface="ＭＳ ゴシック" panose="020B0609070205080204" pitchFamily="49" charset="-128"/>
                <a:ea typeface="ＭＳ ゴシック" panose="020B0609070205080204" pitchFamily="49" charset="-128"/>
              </a:rPr>
              <a:t>2023</a:t>
            </a:r>
            <a:r>
              <a:rPr lang="ja-JP" altLang="en-US" sz="900" dirty="0">
                <a:solidFill>
                  <a:srgbClr val="0070C0"/>
                </a:solidFill>
                <a:highlight>
                  <a:srgbClr val="FFFF00"/>
                </a:highlight>
                <a:latin typeface="ＭＳ ゴシック" panose="020B0609070205080204" pitchFamily="49" charset="-128"/>
                <a:ea typeface="ＭＳ ゴシック" panose="020B0609070205080204" pitchFamily="49" charset="-128"/>
              </a:rPr>
              <a:t>年エネルギー由来の速報値</a:t>
            </a:r>
            <a:endParaRPr lang="en-US" altLang="ja-JP" sz="900" dirty="0">
              <a:solidFill>
                <a:srgbClr val="0070C0"/>
              </a:solidFill>
              <a:highlight>
                <a:srgbClr val="FFFF00"/>
              </a:highlight>
              <a:latin typeface="ＭＳ ゴシック" panose="020B0609070205080204" pitchFamily="49" charset="-128"/>
              <a:ea typeface="ＭＳ ゴシック" panose="020B0609070205080204" pitchFamily="49" charset="-128"/>
            </a:endParaRPr>
          </a:p>
          <a:p>
            <a:pPr>
              <a:defRPr/>
            </a:pPr>
            <a:r>
              <a:rPr lang="ja-JP" altLang="en-US" sz="900" dirty="0">
                <a:solidFill>
                  <a:srgbClr val="0070C0"/>
                </a:solidFill>
                <a:highlight>
                  <a:srgbClr val="FFFF00"/>
                </a:highlight>
                <a:latin typeface="ＭＳ ゴシック" panose="020B0609070205080204" pitchFamily="49" charset="-128"/>
                <a:ea typeface="ＭＳ ゴシック" panose="020B0609070205080204" pitchFamily="49" charset="-128"/>
              </a:rPr>
              <a:t>（前年の全体から</a:t>
            </a:r>
            <a:r>
              <a:rPr lang="en-US" altLang="ja-JP" sz="900" dirty="0">
                <a:solidFill>
                  <a:srgbClr val="0070C0"/>
                </a:solidFill>
                <a:highlight>
                  <a:srgbClr val="FFFF00"/>
                </a:highlight>
                <a:latin typeface="ＭＳ ゴシック" panose="020B0609070205080204" pitchFamily="49" charset="-128"/>
                <a:ea typeface="ＭＳ ゴシック" panose="020B0609070205080204" pitchFamily="49" charset="-128"/>
              </a:rPr>
              <a:t>4.8%</a:t>
            </a:r>
            <a:r>
              <a:rPr lang="ja-JP" altLang="en-US" sz="900" dirty="0">
                <a:solidFill>
                  <a:srgbClr val="0070C0"/>
                </a:solidFill>
                <a:highlight>
                  <a:srgbClr val="FFFF00"/>
                </a:highlight>
                <a:latin typeface="ＭＳ ゴシック" panose="020B0609070205080204" pitchFamily="49" charset="-128"/>
                <a:ea typeface="ＭＳ ゴシック" panose="020B0609070205080204" pitchFamily="49" charset="-128"/>
              </a:rPr>
              <a:t>削減した仮値）</a:t>
            </a:r>
          </a:p>
        </p:txBody>
      </p:sp>
      <p:cxnSp>
        <p:nvCxnSpPr>
          <p:cNvPr id="46" name="直線矢印コネクタ 45">
            <a:extLst>
              <a:ext uri="{FF2B5EF4-FFF2-40B4-BE49-F238E27FC236}">
                <a16:creationId xmlns:a16="http://schemas.microsoft.com/office/drawing/2014/main" id="{EF11F116-75AB-DC72-B838-2945E4A6C08B}"/>
              </a:ext>
            </a:extLst>
          </p:cNvPr>
          <p:cNvCxnSpPr>
            <a:cxnSpLocks/>
          </p:cNvCxnSpPr>
          <p:nvPr/>
        </p:nvCxnSpPr>
        <p:spPr>
          <a:xfrm flipH="1" flipV="1">
            <a:off x="5195888" y="2224088"/>
            <a:ext cx="1184275" cy="106362"/>
          </a:xfrm>
          <a:prstGeom prst="straightConnector1">
            <a:avLst/>
          </a:prstGeom>
          <a:ln w="15875">
            <a:solidFill>
              <a:srgbClr val="0070C0"/>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47" name="テキスト ボックス 21">
            <a:extLst>
              <a:ext uri="{FF2B5EF4-FFF2-40B4-BE49-F238E27FC236}">
                <a16:creationId xmlns:a16="http://schemas.microsoft.com/office/drawing/2014/main" id="{3BDF0678-9DA6-91B3-9B52-97A1992EFF34}"/>
              </a:ext>
            </a:extLst>
          </p:cNvPr>
          <p:cNvSpPr txBox="1">
            <a:spLocks noChangeArrowheads="1"/>
          </p:cNvSpPr>
          <p:nvPr/>
        </p:nvSpPr>
        <p:spPr bwMode="auto">
          <a:xfrm>
            <a:off x="1" y="0"/>
            <a:ext cx="11876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背景</a:t>
            </a:r>
            <a:r>
              <a:rPr lang="en-US" altLang="ja-JP" sz="1400" dirty="0">
                <a:latin typeface="ＭＳ ゴシック" panose="020B0609070205080204" pitchFamily="49" charset="-128"/>
                <a:ea typeface="ＭＳ ゴシック" panose="020B0609070205080204" pitchFamily="49" charset="-128"/>
              </a:rPr>
              <a:t>1)</a:t>
            </a:r>
            <a:endParaRPr lang="ja-JP" altLang="en-US" sz="1400"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a:extLst>
              <a:ext uri="{FF2B5EF4-FFF2-40B4-BE49-F238E27FC236}">
                <a16:creationId xmlns:a16="http://schemas.microsoft.com/office/drawing/2014/main" id="{3B298046-E625-3E93-B964-A2790D8BD33E}"/>
              </a:ext>
            </a:extLst>
          </p:cNvPr>
          <p:cNvSpPr>
            <a:spLocks noGrp="1"/>
          </p:cNvSpPr>
          <p:nvPr>
            <p:ph type="title"/>
          </p:nvPr>
        </p:nvSpPr>
        <p:spPr/>
        <p:txBody>
          <a:bodyPr/>
          <a:lstStyle/>
          <a:p>
            <a:r>
              <a:rPr lang="ja-JP" altLang="en-US" dirty="0"/>
              <a:t>　日本の</a:t>
            </a:r>
            <a:r>
              <a:rPr lang="en-US" altLang="ja-JP" dirty="0"/>
              <a:t>GHG</a:t>
            </a:r>
            <a:r>
              <a:rPr lang="ja-JP" altLang="en-US" dirty="0"/>
              <a:t>排出量および部門別削減目標</a:t>
            </a:r>
          </a:p>
        </p:txBody>
      </p:sp>
      <p:grpSp>
        <p:nvGrpSpPr>
          <p:cNvPr id="10243" name="グループ化 2">
            <a:extLst>
              <a:ext uri="{FF2B5EF4-FFF2-40B4-BE49-F238E27FC236}">
                <a16:creationId xmlns:a16="http://schemas.microsoft.com/office/drawing/2014/main" id="{780C1028-3308-A76E-C590-C0C4566549C7}"/>
              </a:ext>
            </a:extLst>
          </p:cNvPr>
          <p:cNvGrpSpPr>
            <a:grpSpLocks/>
          </p:cNvGrpSpPr>
          <p:nvPr/>
        </p:nvGrpSpPr>
        <p:grpSpPr bwMode="auto">
          <a:xfrm>
            <a:off x="2847975" y="1268413"/>
            <a:ext cx="6296025" cy="3297237"/>
            <a:chOff x="2801715" y="1740493"/>
            <a:chExt cx="6296715" cy="3297020"/>
          </a:xfrm>
        </p:grpSpPr>
        <p:pic>
          <p:nvPicPr>
            <p:cNvPr id="10258" name="図 3">
              <a:extLst>
                <a:ext uri="{FF2B5EF4-FFF2-40B4-BE49-F238E27FC236}">
                  <a16:creationId xmlns:a16="http://schemas.microsoft.com/office/drawing/2014/main" id="{80A4B0D1-FDA1-0A6C-8CE9-B25300028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715" y="1740493"/>
              <a:ext cx="6296715" cy="314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コンテンツ プレースホルダー 2">
              <a:extLst>
                <a:ext uri="{FF2B5EF4-FFF2-40B4-BE49-F238E27FC236}">
                  <a16:creationId xmlns:a16="http://schemas.microsoft.com/office/drawing/2014/main" id="{D3A1109B-51C4-4809-37C5-F1307A8F82D3}"/>
                </a:ext>
              </a:extLst>
            </p:cNvPr>
            <p:cNvSpPr txBox="1">
              <a:spLocks/>
            </p:cNvSpPr>
            <p:nvPr/>
          </p:nvSpPr>
          <p:spPr>
            <a:xfrm>
              <a:off x="6828056" y="4826390"/>
              <a:ext cx="2270374" cy="211123"/>
            </a:xfrm>
            <a:prstGeom prst="rect">
              <a:avLst/>
            </a:prstGeom>
          </p:spPr>
          <p:txBody>
            <a:bodyPr>
              <a:normAutofit fontScale="32500" lnSpcReduction="20000"/>
            </a:bodyPr>
            <a:lstStyle>
              <a:lvl1pPr marL="342900" indent="-342900" algn="l" defTabSz="914400" rtl="0" eaLnBrk="1" latinLnBrk="0" hangingPunct="1">
                <a:spcBef>
                  <a:spcPct val="20000"/>
                </a:spcBef>
                <a:buClrTx/>
                <a:buFont typeface="Wingdings" pitchFamily="2" charset="2"/>
                <a:buChar char="u"/>
                <a:defRPr kumimoji="1" sz="2400" b="1" kern="1200">
                  <a:solidFill>
                    <a:schemeClr val="tx1"/>
                  </a:solidFill>
                  <a:latin typeface="+mn-lt"/>
                  <a:ea typeface="+mn-ea"/>
                  <a:cs typeface="+mn-cs"/>
                </a:defRPr>
              </a:lvl1pPr>
              <a:lvl2pPr marL="576000" indent="-285750" algn="l" defTabSz="914400" rtl="0" eaLnBrk="1" latinLnBrk="0" hangingPunct="1">
                <a:spcBef>
                  <a:spcPct val="20000"/>
                </a:spcBef>
                <a:buClrTx/>
                <a:buFont typeface="Wingdings" pitchFamily="2" charset="2"/>
                <a:buChar char="Ø"/>
                <a:defRPr kumimoji="1" sz="2000" b="1" kern="1200">
                  <a:solidFill>
                    <a:schemeClr val="tx1"/>
                  </a:solidFill>
                  <a:latin typeface="+mn-lt"/>
                  <a:ea typeface="+mn-ea"/>
                  <a:cs typeface="+mn-cs"/>
                </a:defRPr>
              </a:lvl2pPr>
              <a:lvl3pPr marL="792000" indent="-228600" algn="l" defTabSz="914400" rtl="0" eaLnBrk="1" latinLnBrk="0" hangingPunct="1">
                <a:spcBef>
                  <a:spcPct val="20000"/>
                </a:spcBef>
                <a:buClrTx/>
                <a:buFont typeface="Wingdings" pitchFamily="2" charset="2"/>
                <a:buChar char="ü"/>
                <a:defRPr kumimoji="1" sz="1800" b="1" kern="1200">
                  <a:solidFill>
                    <a:schemeClr val="tx1"/>
                  </a:solidFill>
                  <a:latin typeface="+mn-lt"/>
                  <a:ea typeface="+mn-ea"/>
                  <a:cs typeface="+mn-cs"/>
                </a:defRPr>
              </a:lvl3pPr>
              <a:lvl4pPr marL="1080000" indent="-228600" algn="l" defTabSz="914400" rtl="0" eaLnBrk="1" latinLnBrk="0" hangingPunct="1">
                <a:spcBef>
                  <a:spcPct val="20000"/>
                </a:spcBef>
                <a:buClrTx/>
                <a:buFont typeface="Meiryo UI" pitchFamily="50" charset="-128"/>
                <a:buChar char="⁃"/>
                <a:defRPr kumimoji="1"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fontAlgn="auto">
                <a:spcAft>
                  <a:spcPts val="0"/>
                </a:spcAft>
                <a:buFont typeface="Wingdings" pitchFamily="2" charset="2"/>
                <a:buNone/>
                <a:defRPr/>
              </a:pPr>
              <a:r>
                <a:rPr lang="ja-JP" altLang="en-US" b="0" dirty="0"/>
                <a:t>出典：地球温暖化対策計画</a:t>
              </a:r>
            </a:p>
          </p:txBody>
        </p:sp>
        <p:sp>
          <p:nvSpPr>
            <p:cNvPr id="6" name="正方形/長方形 5">
              <a:extLst>
                <a:ext uri="{FF2B5EF4-FFF2-40B4-BE49-F238E27FC236}">
                  <a16:creationId xmlns:a16="http://schemas.microsoft.com/office/drawing/2014/main" id="{6C67688D-7512-AA75-E7B0-C0A8C6D92EBA}"/>
                </a:ext>
              </a:extLst>
            </p:cNvPr>
            <p:cNvSpPr/>
            <p:nvPr/>
          </p:nvSpPr>
          <p:spPr>
            <a:xfrm>
              <a:off x="5834172" y="1792877"/>
              <a:ext cx="2243384" cy="263031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a:extLst>
                <a:ext uri="{FF2B5EF4-FFF2-40B4-BE49-F238E27FC236}">
                  <a16:creationId xmlns:a16="http://schemas.microsoft.com/office/drawing/2014/main" id="{78D9BF57-FFBA-1254-44FC-C559900A4DB0}"/>
                </a:ext>
              </a:extLst>
            </p:cNvPr>
            <p:cNvSpPr/>
            <p:nvPr/>
          </p:nvSpPr>
          <p:spPr>
            <a:xfrm>
              <a:off x="3570149" y="3002472"/>
              <a:ext cx="4508994" cy="45875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8" name="コンテンツ プレースホルダー 2">
            <a:extLst>
              <a:ext uri="{FF2B5EF4-FFF2-40B4-BE49-F238E27FC236}">
                <a16:creationId xmlns:a16="http://schemas.microsoft.com/office/drawing/2014/main" id="{60A4FD0F-D960-9FE3-DEB8-642D7777AD82}"/>
              </a:ext>
            </a:extLst>
          </p:cNvPr>
          <p:cNvSpPr txBox="1">
            <a:spLocks/>
          </p:cNvSpPr>
          <p:nvPr/>
        </p:nvSpPr>
        <p:spPr>
          <a:xfrm>
            <a:off x="469106" y="3991926"/>
            <a:ext cx="1803400" cy="314325"/>
          </a:xfrm>
          <a:prstGeom prst="rect">
            <a:avLst/>
          </a:prstGeom>
        </p:spPr>
        <p:txBody>
          <a:bodyPr>
            <a:noAutofit/>
          </a:bodyPr>
          <a:lstStyle>
            <a:lvl1pPr marL="342900" indent="-342900" algn="l" defTabSz="914400" rtl="0" eaLnBrk="1" latinLnBrk="0" hangingPunct="1">
              <a:spcBef>
                <a:spcPct val="20000"/>
              </a:spcBef>
              <a:buClrTx/>
              <a:buFont typeface="Wingdings" pitchFamily="2" charset="2"/>
              <a:buChar char="u"/>
              <a:defRPr kumimoji="1" sz="2400" b="1" kern="1200">
                <a:solidFill>
                  <a:schemeClr val="tx1"/>
                </a:solidFill>
                <a:latin typeface="+mn-lt"/>
                <a:ea typeface="+mn-ea"/>
                <a:cs typeface="+mn-cs"/>
              </a:defRPr>
            </a:lvl1pPr>
            <a:lvl2pPr marL="576000" indent="-285750" algn="l" defTabSz="914400" rtl="0" eaLnBrk="1" latinLnBrk="0" hangingPunct="1">
              <a:spcBef>
                <a:spcPct val="20000"/>
              </a:spcBef>
              <a:buClrTx/>
              <a:buFont typeface="Wingdings" pitchFamily="2" charset="2"/>
              <a:buChar char="Ø"/>
              <a:defRPr kumimoji="1" sz="2000" b="1" kern="1200">
                <a:solidFill>
                  <a:schemeClr val="tx1"/>
                </a:solidFill>
                <a:latin typeface="+mn-lt"/>
                <a:ea typeface="+mn-ea"/>
                <a:cs typeface="+mn-cs"/>
              </a:defRPr>
            </a:lvl2pPr>
            <a:lvl3pPr marL="792000" indent="-228600" algn="l" defTabSz="914400" rtl="0" eaLnBrk="1" latinLnBrk="0" hangingPunct="1">
              <a:spcBef>
                <a:spcPct val="20000"/>
              </a:spcBef>
              <a:buClrTx/>
              <a:buFont typeface="Wingdings" pitchFamily="2" charset="2"/>
              <a:buChar char="ü"/>
              <a:defRPr kumimoji="1" sz="1800" b="1" kern="1200">
                <a:solidFill>
                  <a:schemeClr val="tx1"/>
                </a:solidFill>
                <a:latin typeface="+mn-lt"/>
                <a:ea typeface="+mn-ea"/>
                <a:cs typeface="+mn-cs"/>
              </a:defRPr>
            </a:lvl3pPr>
            <a:lvl4pPr marL="1080000" indent="-228600" algn="l" defTabSz="914400" rtl="0" eaLnBrk="1" latinLnBrk="0" hangingPunct="1">
              <a:spcBef>
                <a:spcPct val="20000"/>
              </a:spcBef>
              <a:buClrTx/>
              <a:buFont typeface="Meiryo UI" pitchFamily="50" charset="-128"/>
              <a:buChar char="⁃"/>
              <a:defRPr kumimoji="1"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Aft>
                <a:spcPts val="0"/>
              </a:spcAft>
              <a:buFont typeface="Wingdings" pitchFamily="2" charset="2"/>
              <a:buNone/>
              <a:defRPr/>
            </a:pPr>
            <a:r>
              <a:rPr lang="en-US" altLang="ja-JP" sz="1800" dirty="0">
                <a:latin typeface="ＭＳ ゴシック" panose="020B0609070205080204" pitchFamily="49" charset="-128"/>
                <a:ea typeface="ＭＳ ゴシック" panose="020B0609070205080204" pitchFamily="49" charset="-128"/>
              </a:rPr>
              <a:t>CO</a:t>
            </a:r>
            <a:r>
              <a:rPr lang="en-US" altLang="ja-JP" sz="1800" baseline="-25000" dirty="0">
                <a:latin typeface="ＭＳ ゴシック" panose="020B0609070205080204" pitchFamily="49" charset="-128"/>
                <a:ea typeface="ＭＳ ゴシック" panose="020B0609070205080204" pitchFamily="49" charset="-128"/>
              </a:rPr>
              <a:t>2</a:t>
            </a:r>
            <a:r>
              <a:rPr lang="ja-JP" altLang="en-US" sz="1800" b="0" dirty="0">
                <a:latin typeface="ＭＳ ゴシック" panose="020B0609070205080204" pitchFamily="49" charset="-128"/>
                <a:ea typeface="ＭＳ ゴシック" panose="020B0609070205080204" pitchFamily="49" charset="-128"/>
              </a:rPr>
              <a:t>排出</a:t>
            </a:r>
            <a:r>
              <a:rPr lang="ja-JP" altLang="en-US" sz="1800" dirty="0">
                <a:latin typeface="ＭＳ ゴシック" panose="020B0609070205080204" pitchFamily="49" charset="-128"/>
                <a:ea typeface="ＭＳ ゴシック" panose="020B0609070205080204" pitchFamily="49" charset="-128"/>
              </a:rPr>
              <a:t>比率</a:t>
            </a:r>
          </a:p>
        </p:txBody>
      </p:sp>
      <p:grpSp>
        <p:nvGrpSpPr>
          <p:cNvPr id="10245" name="グループ化 8">
            <a:extLst>
              <a:ext uri="{FF2B5EF4-FFF2-40B4-BE49-F238E27FC236}">
                <a16:creationId xmlns:a16="http://schemas.microsoft.com/office/drawing/2014/main" id="{4B626B9A-8FED-C173-3E8D-C28E395E2D72}"/>
              </a:ext>
            </a:extLst>
          </p:cNvPr>
          <p:cNvGrpSpPr>
            <a:grpSpLocks/>
          </p:cNvGrpSpPr>
          <p:nvPr/>
        </p:nvGrpSpPr>
        <p:grpSpPr bwMode="auto">
          <a:xfrm>
            <a:off x="273050" y="764704"/>
            <a:ext cx="2651125" cy="3214959"/>
            <a:chOff x="233521" y="1352491"/>
            <a:chExt cx="2651768" cy="3214591"/>
          </a:xfrm>
        </p:grpSpPr>
        <p:pic>
          <p:nvPicPr>
            <p:cNvPr id="10251" name="図 9">
              <a:extLst>
                <a:ext uri="{FF2B5EF4-FFF2-40B4-BE49-F238E27FC236}">
                  <a16:creationId xmlns:a16="http://schemas.microsoft.com/office/drawing/2014/main" id="{68C26930-71AD-9C59-E6D6-7F75FA033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93" y="1352491"/>
              <a:ext cx="2639896" cy="263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アーチ 10">
              <a:extLst>
                <a:ext uri="{FF2B5EF4-FFF2-40B4-BE49-F238E27FC236}">
                  <a16:creationId xmlns:a16="http://schemas.microsoft.com/office/drawing/2014/main" id="{6B8623D5-16E6-BD98-5D20-2330AC27B0CC}"/>
                </a:ext>
              </a:extLst>
            </p:cNvPr>
            <p:cNvSpPr/>
            <p:nvPr/>
          </p:nvSpPr>
          <p:spPr>
            <a:xfrm rot="3329488">
              <a:off x="314163" y="1397276"/>
              <a:ext cx="2544471" cy="2540616"/>
            </a:xfrm>
            <a:prstGeom prst="blockArc">
              <a:avLst>
                <a:gd name="adj1" fmla="val 692675"/>
                <a:gd name="adj2" fmla="val 4388423"/>
                <a:gd name="adj3" fmla="val 24585"/>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2" name="アーチ 11">
              <a:extLst>
                <a:ext uri="{FF2B5EF4-FFF2-40B4-BE49-F238E27FC236}">
                  <a16:creationId xmlns:a16="http://schemas.microsoft.com/office/drawing/2014/main" id="{E88BF259-09CE-4465-ED63-42A231F1C31B}"/>
                </a:ext>
              </a:extLst>
            </p:cNvPr>
            <p:cNvSpPr/>
            <p:nvPr/>
          </p:nvSpPr>
          <p:spPr>
            <a:xfrm rot="3329488">
              <a:off x="314164" y="1398863"/>
              <a:ext cx="2544470" cy="2540616"/>
            </a:xfrm>
            <a:prstGeom prst="blockArc">
              <a:avLst>
                <a:gd name="adj1" fmla="val 692675"/>
                <a:gd name="adj2" fmla="val 4007481"/>
                <a:gd name="adj3" fmla="val 24582"/>
              </a:avLst>
            </a:prstGeom>
            <a:noFill/>
            <a:ln>
              <a:solidFill>
                <a:srgbClr val="0B4A8E"/>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3" name="アーチ 12">
              <a:extLst>
                <a:ext uri="{FF2B5EF4-FFF2-40B4-BE49-F238E27FC236}">
                  <a16:creationId xmlns:a16="http://schemas.microsoft.com/office/drawing/2014/main" id="{EA03F921-FC89-C5E0-3267-497365AE74B6}"/>
                </a:ext>
              </a:extLst>
            </p:cNvPr>
            <p:cNvSpPr/>
            <p:nvPr/>
          </p:nvSpPr>
          <p:spPr>
            <a:xfrm rot="3329488">
              <a:off x="318134" y="1399657"/>
              <a:ext cx="2544470" cy="2539028"/>
            </a:xfrm>
            <a:prstGeom prst="blockArc">
              <a:avLst>
                <a:gd name="adj1" fmla="val 692675"/>
                <a:gd name="adj2" fmla="val 1691694"/>
                <a:gd name="adj3" fmla="val 24759"/>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sp>
          <p:nvSpPr>
            <p:cNvPr id="14" name="アーチ 13">
              <a:extLst>
                <a:ext uri="{FF2B5EF4-FFF2-40B4-BE49-F238E27FC236}">
                  <a16:creationId xmlns:a16="http://schemas.microsoft.com/office/drawing/2014/main" id="{F9E9125C-3AA5-87C4-8916-F9F9FF49AE56}"/>
                </a:ext>
              </a:extLst>
            </p:cNvPr>
            <p:cNvSpPr/>
            <p:nvPr/>
          </p:nvSpPr>
          <p:spPr>
            <a:xfrm rot="10800000">
              <a:off x="298625" y="1384237"/>
              <a:ext cx="2543792" cy="2539709"/>
            </a:xfrm>
            <a:prstGeom prst="blockArc">
              <a:avLst>
                <a:gd name="adj1" fmla="val 742525"/>
                <a:gd name="adj2" fmla="val 3846217"/>
                <a:gd name="adj3" fmla="val 24308"/>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5" name="コンテンツ プレースホルダー 2">
              <a:extLst>
                <a:ext uri="{FF2B5EF4-FFF2-40B4-BE49-F238E27FC236}">
                  <a16:creationId xmlns:a16="http://schemas.microsoft.com/office/drawing/2014/main" id="{34F16934-96A5-BC65-B678-905B75512F00}"/>
                </a:ext>
              </a:extLst>
            </p:cNvPr>
            <p:cNvSpPr txBox="1">
              <a:spLocks/>
            </p:cNvSpPr>
            <p:nvPr/>
          </p:nvSpPr>
          <p:spPr>
            <a:xfrm>
              <a:off x="233521" y="4071567"/>
              <a:ext cx="2651768" cy="495515"/>
            </a:xfrm>
            <a:prstGeom prst="rect">
              <a:avLst/>
            </a:prstGeom>
          </p:spPr>
          <p:txBody>
            <a:bodyPr>
              <a:noAutofit/>
            </a:bodyPr>
            <a:lstStyle>
              <a:lvl1pPr marL="342900" indent="-342900" algn="l" defTabSz="914400" rtl="0" eaLnBrk="1" latinLnBrk="0" hangingPunct="1">
                <a:spcBef>
                  <a:spcPct val="20000"/>
                </a:spcBef>
                <a:buClrTx/>
                <a:buFont typeface="Wingdings" pitchFamily="2" charset="2"/>
                <a:buChar char="u"/>
                <a:defRPr kumimoji="1" sz="2400" b="1" kern="1200">
                  <a:solidFill>
                    <a:schemeClr val="tx1"/>
                  </a:solidFill>
                  <a:latin typeface="+mn-lt"/>
                  <a:ea typeface="+mn-ea"/>
                  <a:cs typeface="+mn-cs"/>
                </a:defRPr>
              </a:lvl1pPr>
              <a:lvl2pPr marL="576000" indent="-285750" algn="l" defTabSz="914400" rtl="0" eaLnBrk="1" latinLnBrk="0" hangingPunct="1">
                <a:spcBef>
                  <a:spcPct val="20000"/>
                </a:spcBef>
                <a:buClrTx/>
                <a:buFont typeface="Wingdings" pitchFamily="2" charset="2"/>
                <a:buChar char="Ø"/>
                <a:defRPr kumimoji="1" sz="2000" b="1" kern="1200">
                  <a:solidFill>
                    <a:schemeClr val="tx1"/>
                  </a:solidFill>
                  <a:latin typeface="+mn-lt"/>
                  <a:ea typeface="+mn-ea"/>
                  <a:cs typeface="+mn-cs"/>
                </a:defRPr>
              </a:lvl2pPr>
              <a:lvl3pPr marL="792000" indent="-228600" algn="l" defTabSz="914400" rtl="0" eaLnBrk="1" latinLnBrk="0" hangingPunct="1">
                <a:spcBef>
                  <a:spcPct val="20000"/>
                </a:spcBef>
                <a:buClrTx/>
                <a:buFont typeface="Wingdings" pitchFamily="2" charset="2"/>
                <a:buChar char="ü"/>
                <a:defRPr kumimoji="1" sz="1800" b="1" kern="1200">
                  <a:solidFill>
                    <a:schemeClr val="tx1"/>
                  </a:solidFill>
                  <a:latin typeface="+mn-lt"/>
                  <a:ea typeface="+mn-ea"/>
                  <a:cs typeface="+mn-cs"/>
                </a:defRPr>
              </a:lvl3pPr>
              <a:lvl4pPr marL="1080000" indent="-228600" algn="l" defTabSz="914400" rtl="0" eaLnBrk="1" latinLnBrk="0" hangingPunct="1">
                <a:spcBef>
                  <a:spcPct val="20000"/>
                </a:spcBef>
                <a:buClrTx/>
                <a:buFont typeface="Meiryo UI" pitchFamily="50" charset="-128"/>
                <a:buChar char="⁃"/>
                <a:defRPr kumimoji="1"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Wingdings" pitchFamily="2" charset="2"/>
                <a:buNone/>
                <a:defRPr/>
              </a:pPr>
              <a:r>
                <a:rPr lang="ja-JP" altLang="en-US" sz="1400" b="0" dirty="0">
                  <a:latin typeface="ＭＳ ゴシック" panose="020B0609070205080204" pitchFamily="49" charset="-128"/>
                  <a:ea typeface="ＭＳ ゴシック" panose="020B0609070205080204" pitchFamily="49" charset="-128"/>
                </a:rPr>
                <a:t>運輸部門</a:t>
              </a:r>
              <a:endParaRPr lang="en-US" altLang="ja-JP" sz="14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r>
                <a:rPr lang="ja-JP" altLang="en-US" sz="1200" b="0" dirty="0">
                  <a:latin typeface="ＭＳ ゴシック" panose="020B0609070205080204" pitchFamily="49" charset="-128"/>
                  <a:ea typeface="ＭＳ ゴシック" panose="020B0609070205080204" pitchFamily="49" charset="-128"/>
                </a:rPr>
                <a:t>約</a:t>
              </a:r>
              <a:r>
                <a:rPr lang="en-US" altLang="ja-JP" sz="1200" b="0" dirty="0">
                  <a:latin typeface="ＭＳ ゴシック" panose="020B0609070205080204" pitchFamily="49" charset="-128"/>
                  <a:ea typeface="ＭＳ ゴシック" panose="020B0609070205080204" pitchFamily="49" charset="-128"/>
                </a:rPr>
                <a:t>9</a:t>
              </a:r>
              <a:r>
                <a:rPr lang="ja-JP" altLang="en-US" sz="1200" b="0" dirty="0">
                  <a:latin typeface="ＭＳ ゴシック" panose="020B0609070205080204" pitchFamily="49" charset="-128"/>
                  <a:ea typeface="ＭＳ ゴシック" panose="020B0609070205080204" pitchFamily="49" charset="-128"/>
                </a:rPr>
                <a:t>割が自動車由来（マイカー</a:t>
              </a:r>
              <a:r>
                <a:rPr lang="en-US" altLang="ja-JP" sz="1200" b="0" dirty="0">
                  <a:latin typeface="ＭＳ ゴシック" panose="020B0609070205080204" pitchFamily="49" charset="-128"/>
                  <a:ea typeface="ＭＳ ゴシック" panose="020B0609070205080204" pitchFamily="49" charset="-128"/>
                </a:rPr>
                <a:t>28%</a:t>
              </a:r>
              <a:r>
                <a:rPr lang="ja-JP" altLang="en-US" sz="1200" b="0" dirty="0">
                  <a:latin typeface="ＭＳ ゴシック" panose="020B0609070205080204" pitchFamily="49" charset="-128"/>
                  <a:ea typeface="ＭＳ ゴシック" panose="020B0609070205080204" pitchFamily="49" charset="-128"/>
                </a:rPr>
                <a:t>）</a:t>
              </a:r>
            </a:p>
          </p:txBody>
        </p:sp>
        <p:sp>
          <p:nvSpPr>
            <p:cNvPr id="16" name="矢印: 右 15">
              <a:extLst>
                <a:ext uri="{FF2B5EF4-FFF2-40B4-BE49-F238E27FC236}">
                  <a16:creationId xmlns:a16="http://schemas.microsoft.com/office/drawing/2014/main" id="{DE876F3F-C823-A7B6-CE21-49E69FE58F8A}"/>
                </a:ext>
              </a:extLst>
            </p:cNvPr>
            <p:cNvSpPr/>
            <p:nvPr/>
          </p:nvSpPr>
          <p:spPr>
            <a:xfrm rot="19536424">
              <a:off x="1046518" y="4001724"/>
              <a:ext cx="570051" cy="1984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 name="コンテンツ プレースホルダー 2">
            <a:extLst>
              <a:ext uri="{FF2B5EF4-FFF2-40B4-BE49-F238E27FC236}">
                <a16:creationId xmlns:a16="http://schemas.microsoft.com/office/drawing/2014/main" id="{36D2F038-CAB2-B6D7-8F37-FF1872F11B0F}"/>
              </a:ext>
            </a:extLst>
          </p:cNvPr>
          <p:cNvSpPr txBox="1">
            <a:spLocks/>
          </p:cNvSpPr>
          <p:nvPr/>
        </p:nvSpPr>
        <p:spPr>
          <a:xfrm>
            <a:off x="614152" y="5772649"/>
            <a:ext cx="7560841" cy="390525"/>
          </a:xfrm>
          <a:prstGeom prst="rect">
            <a:avLst/>
          </a:prstGeom>
        </p:spPr>
        <p:txBody>
          <a:bodyPr>
            <a:noAutofit/>
          </a:bodyPr>
          <a:lstStyle>
            <a:lvl1pPr marL="342900" indent="-342900" algn="l" defTabSz="914400" rtl="0" eaLnBrk="1" latinLnBrk="0" hangingPunct="1">
              <a:spcBef>
                <a:spcPct val="20000"/>
              </a:spcBef>
              <a:buClrTx/>
              <a:buFont typeface="Wingdings" pitchFamily="2" charset="2"/>
              <a:buChar char="u"/>
              <a:defRPr kumimoji="1" sz="2400" b="1" kern="1200">
                <a:solidFill>
                  <a:schemeClr val="tx1"/>
                </a:solidFill>
                <a:latin typeface="+mn-lt"/>
                <a:ea typeface="+mn-ea"/>
                <a:cs typeface="+mn-cs"/>
              </a:defRPr>
            </a:lvl1pPr>
            <a:lvl2pPr marL="576000" indent="-285750" algn="l" defTabSz="914400" rtl="0" eaLnBrk="1" latinLnBrk="0" hangingPunct="1">
              <a:spcBef>
                <a:spcPct val="20000"/>
              </a:spcBef>
              <a:buClrTx/>
              <a:buFont typeface="Wingdings" pitchFamily="2" charset="2"/>
              <a:buChar char="Ø"/>
              <a:defRPr kumimoji="1" sz="2000" b="1" kern="1200">
                <a:solidFill>
                  <a:schemeClr val="tx1"/>
                </a:solidFill>
                <a:latin typeface="+mn-lt"/>
                <a:ea typeface="+mn-ea"/>
                <a:cs typeface="+mn-cs"/>
              </a:defRPr>
            </a:lvl2pPr>
            <a:lvl3pPr marL="792000" indent="-228600" algn="l" defTabSz="914400" rtl="0" eaLnBrk="1" latinLnBrk="0" hangingPunct="1">
              <a:spcBef>
                <a:spcPct val="20000"/>
              </a:spcBef>
              <a:buClrTx/>
              <a:buFont typeface="Wingdings" pitchFamily="2" charset="2"/>
              <a:buChar char="ü"/>
              <a:defRPr kumimoji="1" sz="1800" b="1" kern="1200">
                <a:solidFill>
                  <a:schemeClr val="tx1"/>
                </a:solidFill>
                <a:latin typeface="+mn-lt"/>
                <a:ea typeface="+mn-ea"/>
                <a:cs typeface="+mn-cs"/>
              </a:defRPr>
            </a:lvl3pPr>
            <a:lvl4pPr marL="1080000" indent="-228600" algn="l" defTabSz="914400" rtl="0" eaLnBrk="1" latinLnBrk="0" hangingPunct="1">
              <a:spcBef>
                <a:spcPct val="20000"/>
              </a:spcBef>
              <a:buClrTx/>
              <a:buFont typeface="Meiryo UI" pitchFamily="50" charset="-128"/>
              <a:buChar char="⁃"/>
              <a:defRPr kumimoji="1"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Wingdings" pitchFamily="2" charset="2"/>
              <a:buNone/>
              <a:defRPr/>
            </a:pPr>
            <a:r>
              <a:rPr lang="ja-JP" altLang="en-US" sz="2000" b="0" dirty="0">
                <a:latin typeface="ＭＳ ゴシック" panose="020B0609070205080204" pitchFamily="49" charset="-128"/>
                <a:ea typeface="ＭＳ ゴシック" panose="020B0609070205080204" pitchFamily="49" charset="-128"/>
              </a:rPr>
              <a:t>主に家庭部門と運輸部門でほぼ相殺し、日本として</a:t>
            </a:r>
            <a:r>
              <a:rPr lang="en-US" altLang="ja-JP" sz="2000" b="0" dirty="0">
                <a:latin typeface="ＭＳ ゴシック" panose="020B0609070205080204" pitchFamily="49" charset="-128"/>
                <a:ea typeface="ＭＳ ゴシック" panose="020B0609070205080204" pitchFamily="49" charset="-128"/>
              </a:rPr>
              <a:t>46%</a:t>
            </a:r>
            <a:r>
              <a:rPr lang="ja-JP" altLang="en-US" sz="2000" b="0" dirty="0">
                <a:latin typeface="ＭＳ ゴシック" panose="020B0609070205080204" pitchFamily="49" charset="-128"/>
                <a:ea typeface="ＭＳ ゴシック" panose="020B0609070205080204" pitchFamily="49" charset="-128"/>
              </a:rPr>
              <a:t>削減</a:t>
            </a:r>
          </a:p>
        </p:txBody>
      </p:sp>
      <p:sp>
        <p:nvSpPr>
          <p:cNvPr id="18" name="矢印: 下 17">
            <a:extLst>
              <a:ext uri="{FF2B5EF4-FFF2-40B4-BE49-F238E27FC236}">
                <a16:creationId xmlns:a16="http://schemas.microsoft.com/office/drawing/2014/main" id="{58A52C92-6385-B664-3C9D-E54EBDFE7119}"/>
              </a:ext>
            </a:extLst>
          </p:cNvPr>
          <p:cNvSpPr/>
          <p:nvPr/>
        </p:nvSpPr>
        <p:spPr>
          <a:xfrm>
            <a:off x="3581400" y="5445264"/>
            <a:ext cx="288925" cy="287337"/>
          </a:xfrm>
          <a:prstGeom prst="downArrow">
            <a:avLst>
              <a:gd name="adj1" fmla="val 50000"/>
              <a:gd name="adj2" fmla="val 50001"/>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矢印: 下 18">
            <a:extLst>
              <a:ext uri="{FF2B5EF4-FFF2-40B4-BE49-F238E27FC236}">
                <a16:creationId xmlns:a16="http://schemas.microsoft.com/office/drawing/2014/main" id="{A45D27AA-270F-E0D7-C427-5DCD4E1E487D}"/>
              </a:ext>
            </a:extLst>
          </p:cNvPr>
          <p:cNvSpPr/>
          <p:nvPr/>
        </p:nvSpPr>
        <p:spPr>
          <a:xfrm>
            <a:off x="3581400" y="4438650"/>
            <a:ext cx="323850" cy="314324"/>
          </a:xfrm>
          <a:prstGeom prst="downArrow">
            <a:avLst>
              <a:gd name="adj1" fmla="val 50000"/>
              <a:gd name="adj2" fmla="val 50001"/>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コンテンツ プレースホルダー 2">
            <a:extLst>
              <a:ext uri="{FF2B5EF4-FFF2-40B4-BE49-F238E27FC236}">
                <a16:creationId xmlns:a16="http://schemas.microsoft.com/office/drawing/2014/main" id="{3F506599-AD76-ADBF-C0AC-E7C5A64EDE6E}"/>
              </a:ext>
            </a:extLst>
          </p:cNvPr>
          <p:cNvSpPr txBox="1">
            <a:spLocks/>
          </p:cNvSpPr>
          <p:nvPr/>
        </p:nvSpPr>
        <p:spPr>
          <a:xfrm>
            <a:off x="791580" y="4662954"/>
            <a:ext cx="7560840" cy="701675"/>
          </a:xfrm>
          <a:prstGeom prst="rect">
            <a:avLst/>
          </a:prstGeom>
        </p:spPr>
        <p:txBody>
          <a:bodyPr>
            <a:noAutofit/>
          </a:bodyPr>
          <a:lstStyle>
            <a:lvl1pPr marL="342900" indent="-342900" algn="l" defTabSz="914400" rtl="0" eaLnBrk="1" latinLnBrk="0" hangingPunct="1">
              <a:spcBef>
                <a:spcPct val="20000"/>
              </a:spcBef>
              <a:buClrTx/>
              <a:buFont typeface="Wingdings" pitchFamily="2" charset="2"/>
              <a:buChar char="u"/>
              <a:defRPr kumimoji="1" sz="2400" b="1" kern="1200">
                <a:solidFill>
                  <a:schemeClr val="tx1"/>
                </a:solidFill>
                <a:latin typeface="+mn-lt"/>
                <a:ea typeface="+mn-ea"/>
                <a:cs typeface="+mn-cs"/>
              </a:defRPr>
            </a:lvl1pPr>
            <a:lvl2pPr marL="576000" indent="-285750" algn="l" defTabSz="914400" rtl="0" eaLnBrk="1" latinLnBrk="0" hangingPunct="1">
              <a:spcBef>
                <a:spcPct val="20000"/>
              </a:spcBef>
              <a:buClrTx/>
              <a:buFont typeface="Wingdings" pitchFamily="2" charset="2"/>
              <a:buChar char="Ø"/>
              <a:defRPr kumimoji="1" sz="2000" b="1" kern="1200">
                <a:solidFill>
                  <a:schemeClr val="tx1"/>
                </a:solidFill>
                <a:latin typeface="+mn-lt"/>
                <a:ea typeface="+mn-ea"/>
                <a:cs typeface="+mn-cs"/>
              </a:defRPr>
            </a:lvl2pPr>
            <a:lvl3pPr marL="792000" indent="-228600" algn="l" defTabSz="914400" rtl="0" eaLnBrk="1" latinLnBrk="0" hangingPunct="1">
              <a:spcBef>
                <a:spcPct val="20000"/>
              </a:spcBef>
              <a:buClrTx/>
              <a:buFont typeface="Wingdings" pitchFamily="2" charset="2"/>
              <a:buChar char="ü"/>
              <a:defRPr kumimoji="1" sz="1800" b="1" kern="1200">
                <a:solidFill>
                  <a:schemeClr val="tx1"/>
                </a:solidFill>
                <a:latin typeface="+mn-lt"/>
                <a:ea typeface="+mn-ea"/>
                <a:cs typeface="+mn-cs"/>
              </a:defRPr>
            </a:lvl3pPr>
            <a:lvl4pPr marL="1080000" indent="-228600" algn="l" defTabSz="914400" rtl="0" eaLnBrk="1" latinLnBrk="0" hangingPunct="1">
              <a:spcBef>
                <a:spcPct val="20000"/>
              </a:spcBef>
              <a:buClrTx/>
              <a:buFont typeface="Meiryo UI" pitchFamily="50" charset="-128"/>
              <a:buChar char="⁃"/>
              <a:defRPr kumimoji="1"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Wingdings" pitchFamily="2" charset="2"/>
              <a:buNone/>
              <a:defRPr/>
            </a:pPr>
            <a:r>
              <a:rPr lang="ja-JP" altLang="en-US" sz="2000" b="0" dirty="0">
                <a:latin typeface="ＭＳ ゴシック" panose="020B0609070205080204" pitchFamily="49" charset="-128"/>
                <a:ea typeface="ＭＳ ゴシック" panose="020B0609070205080204" pitchFamily="49" charset="-128"/>
              </a:rPr>
              <a:t>日常生活での削減</a:t>
            </a:r>
            <a:endParaRPr lang="en-US" altLang="ja-JP" sz="20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r>
              <a:rPr lang="ja-JP" altLang="en-US" sz="2000" b="0" dirty="0">
                <a:latin typeface="ＭＳ ゴシック" panose="020B0609070205080204" pitchFamily="49" charset="-128"/>
                <a:ea typeface="ＭＳ ゴシック" panose="020B0609070205080204" pitchFamily="49" charset="-128"/>
              </a:rPr>
              <a:t>　　家庭部門（</a:t>
            </a:r>
            <a:r>
              <a:rPr lang="en-US" altLang="ja-JP" sz="2000" b="0" dirty="0">
                <a:latin typeface="ＭＳ ゴシック" panose="020B0609070205080204" pitchFamily="49" charset="-128"/>
                <a:ea typeface="ＭＳ ゴシック" panose="020B0609070205080204" pitchFamily="49" charset="-128"/>
              </a:rPr>
              <a:t>66%</a:t>
            </a:r>
            <a:r>
              <a:rPr lang="ja-JP" altLang="en-US" sz="2000" b="0" dirty="0">
                <a:latin typeface="ＭＳ ゴシック" panose="020B0609070205080204" pitchFamily="49" charset="-128"/>
                <a:ea typeface="ＭＳ ゴシック" panose="020B0609070205080204" pitchFamily="49" charset="-128"/>
              </a:rPr>
              <a:t>削減）と運輸部門（</a:t>
            </a:r>
            <a:r>
              <a:rPr lang="en-US" altLang="ja-JP" sz="2000" b="0" dirty="0">
                <a:latin typeface="ＭＳ ゴシック" panose="020B0609070205080204" pitchFamily="49" charset="-128"/>
                <a:ea typeface="ＭＳ ゴシック" panose="020B0609070205080204" pitchFamily="49" charset="-128"/>
              </a:rPr>
              <a:t>35%</a:t>
            </a:r>
            <a:r>
              <a:rPr lang="ja-JP" altLang="en-US" sz="2000" b="0" dirty="0">
                <a:latin typeface="ＭＳ ゴシック" panose="020B0609070205080204" pitchFamily="49" charset="-128"/>
                <a:ea typeface="ＭＳ ゴシック" panose="020B0609070205080204" pitchFamily="49" charset="-128"/>
              </a:rPr>
              <a:t>削減）</a:t>
            </a:r>
          </a:p>
        </p:txBody>
      </p:sp>
      <p:sp>
        <p:nvSpPr>
          <p:cNvPr id="21" name="コンテンツ プレースホルダー 2">
            <a:extLst>
              <a:ext uri="{FF2B5EF4-FFF2-40B4-BE49-F238E27FC236}">
                <a16:creationId xmlns:a16="http://schemas.microsoft.com/office/drawing/2014/main" id="{DED0E75E-3902-A29F-3802-562F4B9EEF4A}"/>
              </a:ext>
            </a:extLst>
          </p:cNvPr>
          <p:cNvSpPr txBox="1">
            <a:spLocks/>
          </p:cNvSpPr>
          <p:nvPr/>
        </p:nvSpPr>
        <p:spPr>
          <a:xfrm>
            <a:off x="4356099" y="919165"/>
            <a:ext cx="3279775" cy="314325"/>
          </a:xfrm>
          <a:prstGeom prst="rect">
            <a:avLst/>
          </a:prstGeom>
        </p:spPr>
        <p:txBody>
          <a:bodyPr>
            <a:noAutofit/>
          </a:bodyPr>
          <a:lstStyle>
            <a:lvl1pPr marL="342900" indent="-342900" algn="l" defTabSz="914400" rtl="0" eaLnBrk="1" latinLnBrk="0" hangingPunct="1">
              <a:spcBef>
                <a:spcPct val="20000"/>
              </a:spcBef>
              <a:buClrTx/>
              <a:buFont typeface="Wingdings" pitchFamily="2" charset="2"/>
              <a:buChar char="u"/>
              <a:defRPr kumimoji="1" sz="2400" b="1" kern="1200">
                <a:solidFill>
                  <a:schemeClr val="tx1"/>
                </a:solidFill>
                <a:latin typeface="+mn-lt"/>
                <a:ea typeface="+mn-ea"/>
                <a:cs typeface="+mn-cs"/>
              </a:defRPr>
            </a:lvl1pPr>
            <a:lvl2pPr marL="576000" indent="-285750" algn="l" defTabSz="914400" rtl="0" eaLnBrk="1" latinLnBrk="0" hangingPunct="1">
              <a:spcBef>
                <a:spcPct val="20000"/>
              </a:spcBef>
              <a:buClrTx/>
              <a:buFont typeface="Wingdings" pitchFamily="2" charset="2"/>
              <a:buChar char="Ø"/>
              <a:defRPr kumimoji="1" sz="2000" b="1" kern="1200">
                <a:solidFill>
                  <a:schemeClr val="tx1"/>
                </a:solidFill>
                <a:latin typeface="+mn-lt"/>
                <a:ea typeface="+mn-ea"/>
                <a:cs typeface="+mn-cs"/>
              </a:defRPr>
            </a:lvl2pPr>
            <a:lvl3pPr marL="792000" indent="-228600" algn="l" defTabSz="914400" rtl="0" eaLnBrk="1" latinLnBrk="0" hangingPunct="1">
              <a:spcBef>
                <a:spcPct val="20000"/>
              </a:spcBef>
              <a:buClrTx/>
              <a:buFont typeface="Wingdings" pitchFamily="2" charset="2"/>
              <a:buChar char="ü"/>
              <a:defRPr kumimoji="1" sz="1800" b="1" kern="1200">
                <a:solidFill>
                  <a:schemeClr val="tx1"/>
                </a:solidFill>
                <a:latin typeface="+mn-lt"/>
                <a:ea typeface="+mn-ea"/>
                <a:cs typeface="+mn-cs"/>
              </a:defRPr>
            </a:lvl3pPr>
            <a:lvl4pPr marL="1080000" indent="-228600" algn="l" defTabSz="914400" rtl="0" eaLnBrk="1" latinLnBrk="0" hangingPunct="1">
              <a:spcBef>
                <a:spcPct val="20000"/>
              </a:spcBef>
              <a:buClrTx/>
              <a:buFont typeface="Meiryo UI" pitchFamily="50" charset="-128"/>
              <a:buChar char="⁃"/>
              <a:defRPr kumimoji="1"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fontAlgn="auto">
              <a:spcAft>
                <a:spcPts val="0"/>
              </a:spcAft>
              <a:buFont typeface="Wingdings" pitchFamily="2" charset="2"/>
              <a:buNone/>
              <a:defRPr/>
            </a:pPr>
            <a:r>
              <a:rPr lang="ja-JP" altLang="en-US" sz="1800" b="0" dirty="0">
                <a:latin typeface="ＭＳ ゴシック" panose="020B0609070205080204" pitchFamily="49" charset="-128"/>
                <a:ea typeface="ＭＳ ゴシック" panose="020B0609070205080204" pitchFamily="49" charset="-128"/>
              </a:rPr>
              <a:t>部門別</a:t>
            </a:r>
            <a:r>
              <a:rPr lang="en-US" altLang="ja-JP" sz="1800" b="0" dirty="0">
                <a:latin typeface="ＭＳ ゴシック" panose="020B0609070205080204" pitchFamily="49" charset="-128"/>
                <a:ea typeface="ＭＳ ゴシック" panose="020B0609070205080204" pitchFamily="49" charset="-128"/>
              </a:rPr>
              <a:t>CO2</a:t>
            </a:r>
            <a:r>
              <a:rPr lang="ja-JP" altLang="en-US" sz="1800" b="0" dirty="0">
                <a:latin typeface="ＭＳ ゴシック" panose="020B0609070205080204" pitchFamily="49" charset="-128"/>
                <a:ea typeface="ＭＳ ゴシック" panose="020B0609070205080204" pitchFamily="49" charset="-128"/>
              </a:rPr>
              <a:t>排出実績および削減目標</a:t>
            </a:r>
          </a:p>
        </p:txBody>
      </p:sp>
      <p:sp>
        <p:nvSpPr>
          <p:cNvPr id="2" name="テキスト ボックス 21">
            <a:extLst>
              <a:ext uri="{FF2B5EF4-FFF2-40B4-BE49-F238E27FC236}">
                <a16:creationId xmlns:a16="http://schemas.microsoft.com/office/drawing/2014/main" id="{9C6BBFF1-1D67-6598-BA74-CDB02BA37285}"/>
              </a:ext>
            </a:extLst>
          </p:cNvPr>
          <p:cNvSpPr txBox="1">
            <a:spLocks noChangeArrowheads="1"/>
          </p:cNvSpPr>
          <p:nvPr/>
        </p:nvSpPr>
        <p:spPr bwMode="auto">
          <a:xfrm>
            <a:off x="1" y="0"/>
            <a:ext cx="11876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背景</a:t>
            </a:r>
            <a:r>
              <a:rPr lang="en-US" altLang="ja-JP" sz="1400" dirty="0">
                <a:latin typeface="ＭＳ ゴシック" panose="020B0609070205080204" pitchFamily="49" charset="-128"/>
                <a:ea typeface="ＭＳ ゴシック" panose="020B0609070205080204" pitchFamily="49" charset="-128"/>
              </a:rPr>
              <a:t>1)</a:t>
            </a:r>
            <a:endParaRPr lang="ja-JP" altLang="en-US" sz="14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474056AF-4F2A-62A5-E365-35800B495C29}"/>
              </a:ext>
            </a:extLst>
          </p:cNvPr>
          <p:cNvSpPr txBox="1"/>
          <p:nvPr/>
        </p:nvSpPr>
        <p:spPr>
          <a:xfrm>
            <a:off x="0" y="6258460"/>
            <a:ext cx="8964488" cy="276999"/>
          </a:xfrm>
          <a:prstGeom prst="rect">
            <a:avLst/>
          </a:prstGeom>
          <a:noFill/>
        </p:spPr>
        <p:txBody>
          <a:bodyPr wrap="square">
            <a:spAutoFit/>
          </a:bodyPr>
          <a:lstStyle/>
          <a:p>
            <a:r>
              <a:rPr lang="ja-JP" altLang="en-US" sz="1200" b="1" dirty="0">
                <a:latin typeface="ＭＳ ゴシック" panose="020B0609070205080204" pitchFamily="49" charset="-128"/>
                <a:ea typeface="ＭＳ ゴシック" panose="020B0609070205080204" pitchFamily="49" charset="-128"/>
              </a:rPr>
              <a:t>＊運輸部門の</a:t>
            </a:r>
            <a:r>
              <a:rPr lang="en-US" altLang="ja-JP" sz="1200" b="1" dirty="0">
                <a:latin typeface="ＭＳ ゴシック" panose="020B0609070205080204" pitchFamily="49" charset="-128"/>
                <a:ea typeface="ＭＳ ゴシック" panose="020B0609070205080204" pitchFamily="49" charset="-128"/>
              </a:rPr>
              <a:t>CO2</a:t>
            </a:r>
            <a:r>
              <a:rPr lang="ja-JP" altLang="en-US" sz="1200" b="1" dirty="0">
                <a:latin typeface="ＭＳ ゴシック" panose="020B0609070205080204" pitchFamily="49" charset="-128"/>
                <a:ea typeface="ＭＳ ゴシック" panose="020B0609070205080204" pitchFamily="49" charset="-128"/>
              </a:rPr>
              <a:t>を吸収するためには、本州の</a:t>
            </a:r>
            <a:r>
              <a:rPr lang="en-US" altLang="ja-JP" sz="1200" b="1" dirty="0">
                <a:latin typeface="ＭＳ ゴシック" panose="020B0609070205080204" pitchFamily="49" charset="-128"/>
                <a:ea typeface="ＭＳ ゴシック" panose="020B0609070205080204" pitchFamily="49" charset="-128"/>
              </a:rPr>
              <a:t>100</a:t>
            </a:r>
            <a:r>
              <a:rPr lang="ja-JP" altLang="en-US" sz="1200" b="1" dirty="0">
                <a:latin typeface="ＭＳ ゴシック" panose="020B0609070205080204" pitchFamily="49" charset="-128"/>
                <a:ea typeface="ＭＳ ゴシック" panose="020B0609070205080204" pitchFamily="49" charset="-128"/>
              </a:rPr>
              <a:t>倍の面積の緑化が必要（</a:t>
            </a:r>
            <a:r>
              <a:rPr lang="ja-JP" altLang="en-US" sz="1200" b="1" u="sng" dirty="0">
                <a:latin typeface="ＭＳ ゴシック" panose="020B0609070205080204" pitchFamily="49" charset="-128"/>
                <a:ea typeface="ＭＳ ゴシック" panose="020B0609070205080204" pitchFamily="49" charset="-128"/>
              </a:rPr>
              <a:t>サハラ砂漠の</a:t>
            </a:r>
            <a:r>
              <a:rPr lang="en-US" altLang="ja-JP" sz="1200" b="1" u="sng" dirty="0">
                <a:latin typeface="ＭＳ ゴシック" panose="020B0609070205080204" pitchFamily="49" charset="-128"/>
                <a:ea typeface="ＭＳ ゴシック" panose="020B0609070205080204" pitchFamily="49" charset="-128"/>
              </a:rPr>
              <a:t>2</a:t>
            </a:r>
            <a:r>
              <a:rPr lang="ja-JP" altLang="en-US" sz="1200" b="1" u="sng" dirty="0">
                <a:latin typeface="ＭＳ ゴシック" panose="020B0609070205080204" pitchFamily="49" charset="-128"/>
                <a:ea typeface="ＭＳ ゴシック" panose="020B0609070205080204" pitchFamily="49" charset="-128"/>
              </a:rPr>
              <a:t>倍）⇒　カーボンニュートラルの難しさ</a:t>
            </a:r>
            <a:endParaRPr lang="ja-JP" altLang="en-US" sz="1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a:extLst>
              <a:ext uri="{FF2B5EF4-FFF2-40B4-BE49-F238E27FC236}">
                <a16:creationId xmlns:a16="http://schemas.microsoft.com/office/drawing/2014/main" id="{B5EC24DB-2F30-4BAE-A651-5D051B1B1D68}"/>
              </a:ext>
            </a:extLst>
          </p:cNvPr>
          <p:cNvSpPr>
            <a:spLocks noGrp="1"/>
          </p:cNvSpPr>
          <p:nvPr>
            <p:ph type="title"/>
          </p:nvPr>
        </p:nvSpPr>
        <p:spPr/>
        <p:txBody>
          <a:bodyPr/>
          <a:lstStyle/>
          <a:p>
            <a:r>
              <a:rPr lang="ja-JP" altLang="en-US"/>
              <a:t>家庭のエネルギー消費</a:t>
            </a:r>
          </a:p>
        </p:txBody>
      </p:sp>
      <p:pic>
        <p:nvPicPr>
          <p:cNvPr id="11267" name="図 3" descr="家庭のエネルギー源別消費の推移">
            <a:extLst>
              <a:ext uri="{FF2B5EF4-FFF2-40B4-BE49-F238E27FC236}">
                <a16:creationId xmlns:a16="http://schemas.microsoft.com/office/drawing/2014/main" id="{F30D24BC-3FF6-1D8D-36A3-132006D1A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13" y="698874"/>
            <a:ext cx="3189200" cy="338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テキスト ボックス 4">
            <a:extLst>
              <a:ext uri="{FF2B5EF4-FFF2-40B4-BE49-F238E27FC236}">
                <a16:creationId xmlns:a16="http://schemas.microsoft.com/office/drawing/2014/main" id="{0D545E58-F1E1-A018-FB1F-B918FC07D8FA}"/>
              </a:ext>
            </a:extLst>
          </p:cNvPr>
          <p:cNvSpPr txBox="1">
            <a:spLocks noChangeArrowheads="1"/>
          </p:cNvSpPr>
          <p:nvPr/>
        </p:nvSpPr>
        <p:spPr bwMode="auto">
          <a:xfrm>
            <a:off x="417442" y="3972338"/>
            <a:ext cx="35616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dirty="0">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世帯あたりの必要エネルギー量</a:t>
            </a:r>
          </a:p>
        </p:txBody>
      </p:sp>
      <p:pic>
        <p:nvPicPr>
          <p:cNvPr id="11269" name="図 5" descr="道路のスクリーンショット&#10;&#10;自動的に生成された説明">
            <a:extLst>
              <a:ext uri="{FF2B5EF4-FFF2-40B4-BE49-F238E27FC236}">
                <a16:creationId xmlns:a16="http://schemas.microsoft.com/office/drawing/2014/main" id="{26E75887-0E2C-646A-1ED1-06E56D8A1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7700" y="716130"/>
            <a:ext cx="3392487"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テキスト ボックス 6">
            <a:extLst>
              <a:ext uri="{FF2B5EF4-FFF2-40B4-BE49-F238E27FC236}">
                <a16:creationId xmlns:a16="http://schemas.microsoft.com/office/drawing/2014/main" id="{9F99FDA7-EADC-8297-EC55-4236E6C75438}"/>
              </a:ext>
            </a:extLst>
          </p:cNvPr>
          <p:cNvSpPr txBox="1">
            <a:spLocks noChangeArrowheads="1"/>
          </p:cNvSpPr>
          <p:nvPr/>
        </p:nvSpPr>
        <p:spPr bwMode="auto">
          <a:xfrm>
            <a:off x="5275193" y="4139788"/>
            <a:ext cx="35616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dirty="0">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世帯あたりの用途別</a:t>
            </a:r>
            <a:r>
              <a:rPr lang="en-US" altLang="ja-JP" dirty="0">
                <a:latin typeface="ＭＳ ゴシック" panose="020B0609070205080204" pitchFamily="49" charset="-128"/>
                <a:ea typeface="ＭＳ ゴシック" panose="020B0609070205080204" pitchFamily="49" charset="-128"/>
                <a:cs typeface="Times New Roman" panose="02020603050405020304" pitchFamily="18" charset="0"/>
              </a:rPr>
              <a:t>CO</a:t>
            </a:r>
            <a:r>
              <a:rPr lang="en-US" altLang="ja-JP" baseline="-250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排出量</a:t>
            </a:r>
          </a:p>
        </p:txBody>
      </p:sp>
      <p:sp>
        <p:nvSpPr>
          <p:cNvPr id="11271" name="テキスト ボックス 7">
            <a:extLst>
              <a:ext uri="{FF2B5EF4-FFF2-40B4-BE49-F238E27FC236}">
                <a16:creationId xmlns:a16="http://schemas.microsoft.com/office/drawing/2014/main" id="{1218F3A1-25F7-7826-B047-EB5BA80EDABC}"/>
              </a:ext>
            </a:extLst>
          </p:cNvPr>
          <p:cNvSpPr txBox="1">
            <a:spLocks noChangeArrowheads="1"/>
          </p:cNvSpPr>
          <p:nvPr/>
        </p:nvSpPr>
        <p:spPr bwMode="auto">
          <a:xfrm>
            <a:off x="593813" y="4413449"/>
            <a:ext cx="3387725" cy="738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発電量目標</a:t>
            </a:r>
            <a:endParaRPr lang="en-US" altLang="ja-JP" sz="14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ja-JP" sz="14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世帯毎の</a:t>
            </a:r>
            <a:r>
              <a:rPr lang="ja-JP" altLang="en-US" sz="14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年間</a:t>
            </a:r>
            <a:r>
              <a:rPr lang="ja-JP" altLang="ja-JP" sz="14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電力消費量</a:t>
            </a:r>
            <a:r>
              <a:rPr lang="ja-JP" altLang="en-US" sz="14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4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8,778kWh/</a:t>
            </a:r>
            <a:r>
              <a:rPr lang="ja-JP" altLang="en-US" sz="14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年</a:t>
            </a:r>
            <a:endParaRPr lang="en-US" altLang="ja-JP" sz="14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14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一日の平均電力消費量</a:t>
            </a:r>
            <a:r>
              <a:rPr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24kWh/</a:t>
            </a:r>
            <a:r>
              <a:rPr lang="ja-JP"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日</a:t>
            </a:r>
            <a:endParaRPr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74F1BF0E-8FBD-2153-DB61-EDF4B01FFB9B}"/>
              </a:ext>
            </a:extLst>
          </p:cNvPr>
          <p:cNvSpPr txBox="1"/>
          <p:nvPr/>
        </p:nvSpPr>
        <p:spPr>
          <a:xfrm>
            <a:off x="593813" y="5118299"/>
            <a:ext cx="2122487" cy="247650"/>
          </a:xfrm>
          <a:prstGeom prst="rect">
            <a:avLst/>
          </a:prstGeom>
          <a:noFill/>
        </p:spPr>
        <p:txBody>
          <a:bodyPr>
            <a:spAutoFit/>
          </a:bodyPr>
          <a:lstStyle/>
          <a:p>
            <a:pPr algn="just">
              <a:defRPr/>
            </a:pPr>
            <a:r>
              <a:rPr lang="en-US" altLang="ja-JP" sz="1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1kWh</a:t>
            </a:r>
            <a:r>
              <a:rPr lang="ja-JP" altLang="ja-JP" sz="1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3600</a:t>
            </a:r>
            <a:r>
              <a:rPr lang="ja-JP" altLang="ja-JP" sz="1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10</a:t>
            </a:r>
            <a:r>
              <a:rPr lang="en-US" altLang="ja-JP" sz="1000" kern="100" baseline="300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3</a:t>
            </a:r>
            <a:r>
              <a:rPr lang="en-US" altLang="ja-JP" sz="1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J</a:t>
            </a:r>
            <a:r>
              <a:rPr lang="ja-JP" altLang="ja-JP" sz="1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W=J/s</a:t>
            </a:r>
            <a:r>
              <a:rPr lang="ja-JP" altLang="ja-JP" sz="1000"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ja-JP" sz="10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 name="テキスト ボックス 21">
            <a:extLst>
              <a:ext uri="{FF2B5EF4-FFF2-40B4-BE49-F238E27FC236}">
                <a16:creationId xmlns:a16="http://schemas.microsoft.com/office/drawing/2014/main" id="{B04CE93F-8ACC-52BA-D304-4F528C4BD452}"/>
              </a:ext>
            </a:extLst>
          </p:cNvPr>
          <p:cNvSpPr txBox="1">
            <a:spLocks noChangeArrowheads="1"/>
          </p:cNvSpPr>
          <p:nvPr/>
        </p:nvSpPr>
        <p:spPr bwMode="auto">
          <a:xfrm>
            <a:off x="1" y="0"/>
            <a:ext cx="11876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背景</a:t>
            </a:r>
            <a:r>
              <a:rPr lang="en-US" altLang="ja-JP" sz="1400" dirty="0">
                <a:latin typeface="ＭＳ ゴシック" panose="020B0609070205080204" pitchFamily="49" charset="-128"/>
                <a:ea typeface="ＭＳ ゴシック" panose="020B0609070205080204" pitchFamily="49" charset="-128"/>
              </a:rPr>
              <a:t>2)</a:t>
            </a:r>
            <a:endParaRPr lang="ja-JP" altLang="en-US" sz="14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C294B63F-D1AC-AF23-DE28-EE3D506C910E}"/>
              </a:ext>
            </a:extLst>
          </p:cNvPr>
          <p:cNvSpPr txBox="1">
            <a:spLocks/>
          </p:cNvSpPr>
          <p:nvPr/>
        </p:nvSpPr>
        <p:spPr>
          <a:xfrm>
            <a:off x="683568" y="5444326"/>
            <a:ext cx="7560840" cy="701675"/>
          </a:xfrm>
          <a:prstGeom prst="rect">
            <a:avLst/>
          </a:prstGeom>
        </p:spPr>
        <p:txBody>
          <a:bodyPr>
            <a:noAutofit/>
          </a:bodyPr>
          <a:lstStyle>
            <a:lvl1pPr marL="342900" indent="-342900" algn="l" defTabSz="914400" rtl="0" eaLnBrk="1" latinLnBrk="0" hangingPunct="1">
              <a:spcBef>
                <a:spcPct val="20000"/>
              </a:spcBef>
              <a:buClrTx/>
              <a:buFont typeface="Wingdings" pitchFamily="2" charset="2"/>
              <a:buChar char="u"/>
              <a:defRPr kumimoji="1" sz="2400" b="1" kern="1200">
                <a:solidFill>
                  <a:schemeClr val="tx1"/>
                </a:solidFill>
                <a:latin typeface="+mn-lt"/>
                <a:ea typeface="+mn-ea"/>
                <a:cs typeface="+mn-cs"/>
              </a:defRPr>
            </a:lvl1pPr>
            <a:lvl2pPr marL="576000" indent="-285750" algn="l" defTabSz="914400" rtl="0" eaLnBrk="1" latinLnBrk="0" hangingPunct="1">
              <a:spcBef>
                <a:spcPct val="20000"/>
              </a:spcBef>
              <a:buClrTx/>
              <a:buFont typeface="Wingdings" pitchFamily="2" charset="2"/>
              <a:buChar char="Ø"/>
              <a:defRPr kumimoji="1" sz="2000" b="1" kern="1200">
                <a:solidFill>
                  <a:schemeClr val="tx1"/>
                </a:solidFill>
                <a:latin typeface="+mn-lt"/>
                <a:ea typeface="+mn-ea"/>
                <a:cs typeface="+mn-cs"/>
              </a:defRPr>
            </a:lvl2pPr>
            <a:lvl3pPr marL="792000" indent="-228600" algn="l" defTabSz="914400" rtl="0" eaLnBrk="1" latinLnBrk="0" hangingPunct="1">
              <a:spcBef>
                <a:spcPct val="20000"/>
              </a:spcBef>
              <a:buClrTx/>
              <a:buFont typeface="Wingdings" pitchFamily="2" charset="2"/>
              <a:buChar char="ü"/>
              <a:defRPr kumimoji="1" sz="1800" b="1" kern="1200">
                <a:solidFill>
                  <a:schemeClr val="tx1"/>
                </a:solidFill>
                <a:latin typeface="+mn-lt"/>
                <a:ea typeface="+mn-ea"/>
                <a:cs typeface="+mn-cs"/>
              </a:defRPr>
            </a:lvl3pPr>
            <a:lvl4pPr marL="1080000" indent="-228600" algn="l" defTabSz="914400" rtl="0" eaLnBrk="1" latinLnBrk="0" hangingPunct="1">
              <a:spcBef>
                <a:spcPct val="20000"/>
              </a:spcBef>
              <a:buClrTx/>
              <a:buFont typeface="Meiryo UI" pitchFamily="50" charset="-128"/>
              <a:buChar char="⁃"/>
              <a:defRPr kumimoji="1"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Aft>
                <a:spcPts val="0"/>
              </a:spcAft>
              <a:buFont typeface="Wingdings" pitchFamily="2" charset="2"/>
              <a:buNone/>
              <a:defRPr/>
            </a:pPr>
            <a:r>
              <a:rPr lang="ja-JP" altLang="en-US" sz="2000" b="0" dirty="0">
                <a:latin typeface="ＭＳ ゴシック" panose="020B0609070205080204" pitchFamily="49" charset="-128"/>
                <a:ea typeface="ＭＳ ゴシック" panose="020B0609070205080204" pitchFamily="49" charset="-128"/>
              </a:rPr>
              <a:t>家庭で必要とするエネルギーの半分が化石燃料（熱エネルギー）</a:t>
            </a:r>
            <a:endParaRPr lang="en-US" altLang="ja-JP" sz="2000" b="0" dirty="0">
              <a:latin typeface="ＭＳ ゴシック" panose="020B0609070205080204" pitchFamily="49" charset="-128"/>
              <a:ea typeface="ＭＳ ゴシック" panose="020B0609070205080204" pitchFamily="49" charset="-128"/>
            </a:endParaRPr>
          </a:p>
          <a:p>
            <a:pPr marL="0" indent="0" fontAlgn="auto">
              <a:spcAft>
                <a:spcPts val="0"/>
              </a:spcAft>
              <a:buFont typeface="Wingdings" pitchFamily="2" charset="2"/>
              <a:buNone/>
              <a:defRPr/>
            </a:pPr>
            <a:r>
              <a:rPr lang="ja-JP" altLang="en-US" sz="2000" b="0" dirty="0">
                <a:latin typeface="ＭＳ ゴシック" panose="020B0609070205080204" pitchFamily="49" charset="-128"/>
                <a:ea typeface="ＭＳ ゴシック" panose="020B0609070205080204" pitchFamily="49" charset="-128"/>
              </a:rPr>
              <a:t>　　　　　　　　　　　　　　半分が電気（電気エネルギー）</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42BEA496-FA98-BE92-6A62-6E8787E02DFE}"/>
              </a:ext>
            </a:extLst>
          </p:cNvPr>
          <p:cNvSpPr>
            <a:spLocks noGrp="1"/>
          </p:cNvSpPr>
          <p:nvPr>
            <p:ph type="title"/>
          </p:nvPr>
        </p:nvSpPr>
        <p:spPr/>
        <p:txBody>
          <a:bodyPr/>
          <a:lstStyle/>
          <a:p>
            <a:r>
              <a:rPr lang="ja-JP" altLang="en-US"/>
              <a:t>家庭での電力消費状況、</a:t>
            </a:r>
            <a:r>
              <a:rPr lang="en-US" altLang="ja-JP"/>
              <a:t>PV</a:t>
            </a:r>
            <a:r>
              <a:rPr lang="ja-JP" altLang="en-US"/>
              <a:t>発電</a:t>
            </a:r>
          </a:p>
        </p:txBody>
      </p:sp>
      <p:sp>
        <p:nvSpPr>
          <p:cNvPr id="12291" name="タイトル 1">
            <a:extLst>
              <a:ext uri="{FF2B5EF4-FFF2-40B4-BE49-F238E27FC236}">
                <a16:creationId xmlns:a16="http://schemas.microsoft.com/office/drawing/2014/main" id="{B17B59EE-575A-B589-815D-DAB4A2875D26}"/>
              </a:ext>
            </a:extLst>
          </p:cNvPr>
          <p:cNvSpPr txBox="1">
            <a:spLocks/>
          </p:cNvSpPr>
          <p:nvPr/>
        </p:nvSpPr>
        <p:spPr bwMode="auto">
          <a:xfrm>
            <a:off x="252413" y="620688"/>
            <a:ext cx="86407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600" dirty="0">
                <a:solidFill>
                  <a:srgbClr val="FF0000"/>
                </a:solidFill>
                <a:latin typeface="ＭＳ ゴシック" panose="020B0609070205080204" pitchFamily="49" charset="-128"/>
                <a:ea typeface="ＭＳ ゴシック" panose="020B0609070205080204" pitchFamily="49" charset="-128"/>
              </a:rPr>
              <a:t>1</a:t>
            </a:r>
            <a:r>
              <a:rPr lang="ja-JP" altLang="en-US" sz="1600" dirty="0">
                <a:solidFill>
                  <a:srgbClr val="FF0000"/>
                </a:solidFill>
                <a:latin typeface="ＭＳ ゴシック" panose="020B0609070205080204" pitchFamily="49" charset="-128"/>
                <a:ea typeface="ＭＳ ゴシック" panose="020B0609070205080204" pitchFamily="49" charset="-128"/>
              </a:rPr>
              <a:t>日のエネルギー利用時間帯と</a:t>
            </a:r>
            <a:r>
              <a:rPr lang="en-US" altLang="ja-JP" sz="1600" dirty="0">
                <a:solidFill>
                  <a:srgbClr val="FF0000"/>
                </a:solidFill>
                <a:latin typeface="ＭＳ ゴシック" panose="020B0609070205080204" pitchFamily="49" charset="-128"/>
                <a:ea typeface="ＭＳ ゴシック" panose="020B0609070205080204" pitchFamily="49" charset="-128"/>
              </a:rPr>
              <a:t>PV</a:t>
            </a:r>
            <a:r>
              <a:rPr lang="ja-JP" altLang="en-US" sz="1600" dirty="0">
                <a:solidFill>
                  <a:srgbClr val="FF0000"/>
                </a:solidFill>
                <a:latin typeface="ＭＳ ゴシック" panose="020B0609070205080204" pitchFamily="49" charset="-128"/>
                <a:ea typeface="ＭＳ ゴシック" panose="020B0609070205080204" pitchFamily="49" charset="-128"/>
              </a:rPr>
              <a:t>（太陽光発電）発電時間が不一致（イメージ図）</a:t>
            </a:r>
            <a:endParaRPr lang="ja-JP" altLang="en-US" sz="1600" dirty="0">
              <a:latin typeface="HG創英角ｺﾞｼｯｸUB" panose="020B0909000000000000" pitchFamily="49" charset="-128"/>
              <a:ea typeface="HGS創英角ｺﾞｼｯｸUB" panose="020B0900000000000000" pitchFamily="50" charset="-128"/>
            </a:endParaRPr>
          </a:p>
        </p:txBody>
      </p:sp>
      <p:pic>
        <p:nvPicPr>
          <p:cNvPr id="12292" name="図 3" descr="グラフィカル ユーザー インターフェイス, アプリケーション&#10;&#10;自動的に生成された説明">
            <a:extLst>
              <a:ext uri="{FF2B5EF4-FFF2-40B4-BE49-F238E27FC236}">
                <a16:creationId xmlns:a16="http://schemas.microsoft.com/office/drawing/2014/main" id="{B8766AA8-DDE9-E842-E870-9B722DD9E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077888"/>
            <a:ext cx="5472112"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テキスト ボックス 4">
            <a:extLst>
              <a:ext uri="{FF2B5EF4-FFF2-40B4-BE49-F238E27FC236}">
                <a16:creationId xmlns:a16="http://schemas.microsoft.com/office/drawing/2014/main" id="{DA8BE35C-90DD-1DF7-DA0B-A773703E0636}"/>
              </a:ext>
            </a:extLst>
          </p:cNvPr>
          <p:cNvSpPr txBox="1">
            <a:spLocks noChangeArrowheads="1"/>
          </p:cNvSpPr>
          <p:nvPr/>
        </p:nvSpPr>
        <p:spPr bwMode="auto">
          <a:xfrm>
            <a:off x="1835696" y="5207658"/>
            <a:ext cx="595061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dirty="0">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ja-JP" dirty="0">
                <a:latin typeface="ＭＳ ゴシック" panose="020B0609070205080204" pitchFamily="49" charset="-128"/>
                <a:ea typeface="ＭＳ ゴシック" panose="020B0609070205080204" pitchFamily="49" charset="-128"/>
                <a:cs typeface="Times New Roman" panose="02020603050405020304" pitchFamily="18" charset="0"/>
              </a:rPr>
              <a:t>日の電力消費量の推移（二人世帯、昼間在宅の場合）</a:t>
            </a:r>
            <a:endParaRPr lang="en-US" altLang="ja-JP" dirty="0">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en-US" altLang="ja-JP" sz="1200" dirty="0">
                <a:latin typeface="游明朝" panose="02020400000000000000" pitchFamily="18" charset="-128"/>
                <a:ea typeface="ＭＳ 明朝" panose="02020609040205080304" pitchFamily="17" charset="-128"/>
                <a:cs typeface="Times New Roman" panose="02020603050405020304" pitchFamily="18" charset="0"/>
              </a:rPr>
              <a:t>https://standard-project.net/energy/statistics/energy-consumption-day.html</a:t>
            </a:r>
            <a:endParaRPr lang="ja-JP" altLang="en-US" sz="1200" dirty="0">
              <a:latin typeface="ＭＳ ゴシック" panose="020B0609070205080204" pitchFamily="49" charset="-128"/>
              <a:ea typeface="ＭＳ ゴシック" panose="020B0609070205080204" pitchFamily="49" charset="-128"/>
            </a:endParaRPr>
          </a:p>
        </p:txBody>
      </p:sp>
      <p:cxnSp>
        <p:nvCxnSpPr>
          <p:cNvPr id="6" name="直線コネクタ 5">
            <a:extLst>
              <a:ext uri="{FF2B5EF4-FFF2-40B4-BE49-F238E27FC236}">
                <a16:creationId xmlns:a16="http://schemas.microsoft.com/office/drawing/2014/main" id="{98B81919-F134-0E22-C2E3-CFEF05B5B53E}"/>
              </a:ext>
            </a:extLst>
          </p:cNvPr>
          <p:cNvCxnSpPr/>
          <p:nvPr/>
        </p:nvCxnSpPr>
        <p:spPr>
          <a:xfrm flipV="1">
            <a:off x="2987675" y="1655738"/>
            <a:ext cx="0" cy="2951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EBB7BC26-77BF-9837-9C6B-C18153175B8E}"/>
              </a:ext>
            </a:extLst>
          </p:cNvPr>
          <p:cNvCxnSpPr/>
          <p:nvPr/>
        </p:nvCxnSpPr>
        <p:spPr>
          <a:xfrm flipV="1">
            <a:off x="6011863" y="1655738"/>
            <a:ext cx="0" cy="2951162"/>
          </a:xfrm>
          <a:prstGeom prst="line">
            <a:avLst/>
          </a:prstGeom>
        </p:spPr>
        <p:style>
          <a:lnRef idx="1">
            <a:schemeClr val="accent1"/>
          </a:lnRef>
          <a:fillRef idx="0">
            <a:schemeClr val="accent1"/>
          </a:fillRef>
          <a:effectRef idx="0">
            <a:schemeClr val="accent1"/>
          </a:effectRef>
          <a:fontRef idx="minor">
            <a:schemeClr val="tx1"/>
          </a:fontRef>
        </p:style>
      </p:cxnSp>
      <p:sp>
        <p:nvSpPr>
          <p:cNvPr id="8" name="フリーフォーム: 図形 7">
            <a:extLst>
              <a:ext uri="{FF2B5EF4-FFF2-40B4-BE49-F238E27FC236}">
                <a16:creationId xmlns:a16="http://schemas.microsoft.com/office/drawing/2014/main" id="{76C2B992-BF14-CCA0-CE28-530620C28281}"/>
              </a:ext>
            </a:extLst>
          </p:cNvPr>
          <p:cNvSpPr/>
          <p:nvPr/>
        </p:nvSpPr>
        <p:spPr>
          <a:xfrm>
            <a:off x="2997200" y="960413"/>
            <a:ext cx="2968625" cy="3621087"/>
          </a:xfrm>
          <a:custGeom>
            <a:avLst/>
            <a:gdLst>
              <a:gd name="connsiteX0" fmla="*/ 0 w 3074827"/>
              <a:gd name="connsiteY0" fmla="*/ 2562170 h 2708978"/>
              <a:gd name="connsiteX1" fmla="*/ 760491 w 3074827"/>
              <a:gd name="connsiteY1" fmla="*/ 1530075 h 2708978"/>
              <a:gd name="connsiteX2" fmla="*/ 1321806 w 3074827"/>
              <a:gd name="connsiteY2" fmla="*/ 39 h 2708978"/>
              <a:gd name="connsiteX3" fmla="*/ 2037030 w 3074827"/>
              <a:gd name="connsiteY3" fmla="*/ 1484808 h 2708978"/>
              <a:gd name="connsiteX4" fmla="*/ 2933323 w 3074827"/>
              <a:gd name="connsiteY4" fmla="*/ 2562170 h 2708978"/>
              <a:gd name="connsiteX5" fmla="*/ 3060071 w 3074827"/>
              <a:gd name="connsiteY5" fmla="*/ 2670812 h 2708978"/>
              <a:gd name="connsiteX0" fmla="*/ 0 w 2933323"/>
              <a:gd name="connsiteY0" fmla="*/ 2562170 h 2562170"/>
              <a:gd name="connsiteX1" fmla="*/ 760491 w 2933323"/>
              <a:gd name="connsiteY1" fmla="*/ 1530075 h 2562170"/>
              <a:gd name="connsiteX2" fmla="*/ 1321806 w 2933323"/>
              <a:gd name="connsiteY2" fmla="*/ 39 h 2562170"/>
              <a:gd name="connsiteX3" fmla="*/ 2037030 w 2933323"/>
              <a:gd name="connsiteY3" fmla="*/ 1484808 h 2562170"/>
              <a:gd name="connsiteX4" fmla="*/ 2933323 w 2933323"/>
              <a:gd name="connsiteY4" fmla="*/ 2562170 h 2562170"/>
              <a:gd name="connsiteX0" fmla="*/ 0 w 2969537"/>
              <a:gd name="connsiteY0" fmla="*/ 2562171 h 2589331"/>
              <a:gd name="connsiteX1" fmla="*/ 760491 w 2969537"/>
              <a:gd name="connsiteY1" fmla="*/ 1530076 h 2589331"/>
              <a:gd name="connsiteX2" fmla="*/ 1321806 w 2969537"/>
              <a:gd name="connsiteY2" fmla="*/ 40 h 2589331"/>
              <a:gd name="connsiteX3" fmla="*/ 2037030 w 2969537"/>
              <a:gd name="connsiteY3" fmla="*/ 1484809 h 2589331"/>
              <a:gd name="connsiteX4" fmla="*/ 2969537 w 2969537"/>
              <a:gd name="connsiteY4" fmla="*/ 2589331 h 2589331"/>
              <a:gd name="connsiteX0" fmla="*/ 0 w 2969537"/>
              <a:gd name="connsiteY0" fmla="*/ 2562210 h 2589370"/>
              <a:gd name="connsiteX1" fmla="*/ 760491 w 2969537"/>
              <a:gd name="connsiteY1" fmla="*/ 1530115 h 2589370"/>
              <a:gd name="connsiteX2" fmla="*/ 1321806 w 2969537"/>
              <a:gd name="connsiteY2" fmla="*/ 79 h 2589370"/>
              <a:gd name="connsiteX3" fmla="*/ 2000816 w 2969537"/>
              <a:gd name="connsiteY3" fmla="*/ 1466741 h 2589370"/>
              <a:gd name="connsiteX4" fmla="*/ 2969537 w 2969537"/>
              <a:gd name="connsiteY4" fmla="*/ 2589370 h 2589370"/>
              <a:gd name="connsiteX0" fmla="*/ 0 w 2969537"/>
              <a:gd name="connsiteY0" fmla="*/ 3594269 h 3621429"/>
              <a:gd name="connsiteX1" fmla="*/ 760491 w 2969537"/>
              <a:gd name="connsiteY1" fmla="*/ 2562174 h 3621429"/>
              <a:gd name="connsiteX2" fmla="*/ 1222218 w 2969537"/>
              <a:gd name="connsiteY2" fmla="*/ 43 h 3621429"/>
              <a:gd name="connsiteX3" fmla="*/ 2000816 w 2969537"/>
              <a:gd name="connsiteY3" fmla="*/ 2498800 h 3621429"/>
              <a:gd name="connsiteX4" fmla="*/ 2969537 w 2969537"/>
              <a:gd name="connsiteY4" fmla="*/ 3621429 h 3621429"/>
              <a:gd name="connsiteX0" fmla="*/ 0 w 2969537"/>
              <a:gd name="connsiteY0" fmla="*/ 3594652 h 3621812"/>
              <a:gd name="connsiteX1" fmla="*/ 633742 w 2969537"/>
              <a:gd name="connsiteY1" fmla="*/ 2309060 h 3621812"/>
              <a:gd name="connsiteX2" fmla="*/ 1222218 w 2969537"/>
              <a:gd name="connsiteY2" fmla="*/ 426 h 3621812"/>
              <a:gd name="connsiteX3" fmla="*/ 2000816 w 2969537"/>
              <a:gd name="connsiteY3" fmla="*/ 2499183 h 3621812"/>
              <a:gd name="connsiteX4" fmla="*/ 2969537 w 2969537"/>
              <a:gd name="connsiteY4" fmla="*/ 3621812 h 3621812"/>
              <a:gd name="connsiteX0" fmla="*/ 0 w 2969537"/>
              <a:gd name="connsiteY0" fmla="*/ 3594236 h 3621396"/>
              <a:gd name="connsiteX1" fmla="*/ 633742 w 2969537"/>
              <a:gd name="connsiteY1" fmla="*/ 2308644 h 3621396"/>
              <a:gd name="connsiteX2" fmla="*/ 1222218 w 2969537"/>
              <a:gd name="connsiteY2" fmla="*/ 10 h 3621396"/>
              <a:gd name="connsiteX3" fmla="*/ 2073244 w 2969537"/>
              <a:gd name="connsiteY3" fmla="*/ 2281484 h 3621396"/>
              <a:gd name="connsiteX4" fmla="*/ 2969537 w 2969537"/>
              <a:gd name="connsiteY4" fmla="*/ 3621396 h 362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9537" h="3621396">
                <a:moveTo>
                  <a:pt x="0" y="3594236"/>
                </a:moveTo>
                <a:cubicBezTo>
                  <a:pt x="270095" y="3291699"/>
                  <a:pt x="430039" y="2907682"/>
                  <a:pt x="633742" y="2308644"/>
                </a:cubicBezTo>
                <a:cubicBezTo>
                  <a:pt x="837445" y="1709606"/>
                  <a:pt x="982301" y="4537"/>
                  <a:pt x="1222218" y="10"/>
                </a:cubicBezTo>
                <a:cubicBezTo>
                  <a:pt x="1462135" y="-4517"/>
                  <a:pt x="1782024" y="1677920"/>
                  <a:pt x="2073244" y="2281484"/>
                </a:cubicBezTo>
                <a:cubicBezTo>
                  <a:pt x="2364464" y="2885048"/>
                  <a:pt x="2799030" y="3423729"/>
                  <a:pt x="2969537" y="3621396"/>
                </a:cubicBezTo>
              </a:path>
            </a:pathLst>
          </a:cu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フリーフォーム: 図形 8">
            <a:extLst>
              <a:ext uri="{FF2B5EF4-FFF2-40B4-BE49-F238E27FC236}">
                <a16:creationId xmlns:a16="http://schemas.microsoft.com/office/drawing/2014/main" id="{18C4AF82-B173-D103-42F2-1DD300740BAE}"/>
              </a:ext>
            </a:extLst>
          </p:cNvPr>
          <p:cNvSpPr/>
          <p:nvPr/>
        </p:nvSpPr>
        <p:spPr>
          <a:xfrm>
            <a:off x="3787775" y="982638"/>
            <a:ext cx="1173163" cy="2128837"/>
          </a:xfrm>
          <a:custGeom>
            <a:avLst/>
            <a:gdLst>
              <a:gd name="connsiteX0" fmla="*/ 0 w 1173345"/>
              <a:gd name="connsiteY0" fmla="*/ 1869260 h 2128205"/>
              <a:gd name="connsiteX1" fmla="*/ 129472 w 1173345"/>
              <a:gd name="connsiteY1" fmla="*/ 1157161 h 2128205"/>
              <a:gd name="connsiteX2" fmla="*/ 242761 w 1173345"/>
              <a:gd name="connsiteY2" fmla="*/ 517890 h 2128205"/>
              <a:gd name="connsiteX3" fmla="*/ 347957 w 1173345"/>
              <a:gd name="connsiteY3" fmla="*/ 89012 h 2128205"/>
              <a:gd name="connsiteX4" fmla="*/ 412693 w 1173345"/>
              <a:gd name="connsiteY4" fmla="*/ 0 h 2128205"/>
              <a:gd name="connsiteX5" fmla="*/ 501706 w 1173345"/>
              <a:gd name="connsiteY5" fmla="*/ 80920 h 2128205"/>
              <a:gd name="connsiteX6" fmla="*/ 695915 w 1173345"/>
              <a:gd name="connsiteY6" fmla="*/ 590718 h 2128205"/>
              <a:gd name="connsiteX7" fmla="*/ 954860 w 1173345"/>
              <a:gd name="connsiteY7" fmla="*/ 1456566 h 2128205"/>
              <a:gd name="connsiteX8" fmla="*/ 1173345 w 1173345"/>
              <a:gd name="connsiteY8" fmla="*/ 2120113 h 2128205"/>
              <a:gd name="connsiteX9" fmla="*/ 1027688 w 1173345"/>
              <a:gd name="connsiteY9" fmla="*/ 2039193 h 2128205"/>
              <a:gd name="connsiteX10" fmla="*/ 873939 w 1173345"/>
              <a:gd name="connsiteY10" fmla="*/ 2006825 h 2128205"/>
              <a:gd name="connsiteX11" fmla="*/ 679731 w 1173345"/>
              <a:gd name="connsiteY11" fmla="*/ 2023009 h 2128205"/>
              <a:gd name="connsiteX12" fmla="*/ 525982 w 1173345"/>
              <a:gd name="connsiteY12" fmla="*/ 2128205 h 2128205"/>
              <a:gd name="connsiteX13" fmla="*/ 307497 w 1173345"/>
              <a:gd name="connsiteY13" fmla="*/ 2031101 h 2128205"/>
              <a:gd name="connsiteX14" fmla="*/ 145656 w 1173345"/>
              <a:gd name="connsiteY14" fmla="*/ 1820708 h 2128205"/>
              <a:gd name="connsiteX15" fmla="*/ 40460 w 1173345"/>
              <a:gd name="connsiteY15" fmla="*/ 1812616 h 2128205"/>
              <a:gd name="connsiteX16" fmla="*/ 0 w 1173345"/>
              <a:gd name="connsiteY16" fmla="*/ 1869260 h 212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3345" h="2128205">
                <a:moveTo>
                  <a:pt x="0" y="1869260"/>
                </a:moveTo>
                <a:lnTo>
                  <a:pt x="129472" y="1157161"/>
                </a:lnTo>
                <a:lnTo>
                  <a:pt x="242761" y="517890"/>
                </a:lnTo>
                <a:lnTo>
                  <a:pt x="347957" y="89012"/>
                </a:lnTo>
                <a:lnTo>
                  <a:pt x="412693" y="0"/>
                </a:lnTo>
                <a:lnTo>
                  <a:pt x="501706" y="80920"/>
                </a:lnTo>
                <a:lnTo>
                  <a:pt x="695915" y="590718"/>
                </a:lnTo>
                <a:lnTo>
                  <a:pt x="954860" y="1456566"/>
                </a:lnTo>
                <a:lnTo>
                  <a:pt x="1173345" y="2120113"/>
                </a:lnTo>
                <a:lnTo>
                  <a:pt x="1027688" y="2039193"/>
                </a:lnTo>
                <a:lnTo>
                  <a:pt x="873939" y="2006825"/>
                </a:lnTo>
                <a:lnTo>
                  <a:pt x="679731" y="2023009"/>
                </a:lnTo>
                <a:lnTo>
                  <a:pt x="525982" y="2128205"/>
                </a:lnTo>
                <a:lnTo>
                  <a:pt x="307497" y="2031101"/>
                </a:lnTo>
                <a:lnTo>
                  <a:pt x="145656" y="1820708"/>
                </a:lnTo>
                <a:lnTo>
                  <a:pt x="40460" y="1812616"/>
                </a:lnTo>
                <a:lnTo>
                  <a:pt x="0" y="1869260"/>
                </a:lnTo>
                <a:close/>
              </a:path>
            </a:pathLst>
          </a:custGeom>
          <a:pattFill prst="ltUpDiag">
            <a:fgClr>
              <a:schemeClr val="tx1"/>
            </a:fgClr>
            <a:bgClr>
              <a:schemeClr val="bg1"/>
            </a:bgClr>
          </a:patt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2298" name="グループ化 9">
            <a:extLst>
              <a:ext uri="{FF2B5EF4-FFF2-40B4-BE49-F238E27FC236}">
                <a16:creationId xmlns:a16="http://schemas.microsoft.com/office/drawing/2014/main" id="{B1B9A9A8-FFC5-BE2B-D62C-2400A4734BAA}"/>
              </a:ext>
            </a:extLst>
          </p:cNvPr>
          <p:cNvGrpSpPr>
            <a:grpSpLocks/>
          </p:cNvGrpSpPr>
          <p:nvPr/>
        </p:nvGrpSpPr>
        <p:grpSpPr bwMode="auto">
          <a:xfrm>
            <a:off x="2987675" y="1943075"/>
            <a:ext cx="3024188" cy="679450"/>
            <a:chOff x="2987824" y="2060848"/>
            <a:chExt cx="3024336" cy="678623"/>
          </a:xfrm>
        </p:grpSpPr>
        <p:cxnSp>
          <p:nvCxnSpPr>
            <p:cNvPr id="11" name="直線矢印コネクタ 10">
              <a:extLst>
                <a:ext uri="{FF2B5EF4-FFF2-40B4-BE49-F238E27FC236}">
                  <a16:creationId xmlns:a16="http://schemas.microsoft.com/office/drawing/2014/main" id="{0F1298AA-4820-AB74-E834-9245467FE772}"/>
                </a:ext>
              </a:extLst>
            </p:cNvPr>
            <p:cNvCxnSpPr/>
            <p:nvPr/>
          </p:nvCxnSpPr>
          <p:spPr>
            <a:xfrm>
              <a:off x="2987824" y="2060848"/>
              <a:ext cx="3024336" cy="0"/>
            </a:xfrm>
            <a:prstGeom prst="straightConnector1">
              <a:avLst/>
            </a:prstGeom>
            <a:ln>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2" name="フリーフォーム: 図形 11">
              <a:extLst>
                <a:ext uri="{FF2B5EF4-FFF2-40B4-BE49-F238E27FC236}">
                  <a16:creationId xmlns:a16="http://schemas.microsoft.com/office/drawing/2014/main" id="{D541EA1B-DFA6-BF0A-72FD-A35C73CD3F2F}"/>
                </a:ext>
              </a:extLst>
            </p:cNvPr>
            <p:cNvSpPr/>
            <p:nvPr/>
          </p:nvSpPr>
          <p:spPr>
            <a:xfrm>
              <a:off x="3560940" y="2587256"/>
              <a:ext cx="1301814" cy="88792"/>
            </a:xfrm>
            <a:custGeom>
              <a:avLst/>
              <a:gdLst>
                <a:gd name="connsiteX0" fmla="*/ 0 w 2942493"/>
                <a:gd name="connsiteY0" fmla="*/ 832338 h 855784"/>
                <a:gd name="connsiteX1" fmla="*/ 0 w 2942493"/>
                <a:gd name="connsiteY1" fmla="*/ 832338 h 855784"/>
                <a:gd name="connsiteX2" fmla="*/ 199293 w 2942493"/>
                <a:gd name="connsiteY2" fmla="*/ 773723 h 855784"/>
                <a:gd name="connsiteX3" fmla="*/ 269631 w 2942493"/>
                <a:gd name="connsiteY3" fmla="*/ 808892 h 855784"/>
                <a:gd name="connsiteX4" fmla="*/ 339970 w 2942493"/>
                <a:gd name="connsiteY4" fmla="*/ 855784 h 855784"/>
                <a:gd name="connsiteX5" fmla="*/ 468923 w 2942493"/>
                <a:gd name="connsiteY5" fmla="*/ 844061 h 855784"/>
                <a:gd name="connsiteX6" fmla="*/ 562708 w 2942493"/>
                <a:gd name="connsiteY6" fmla="*/ 785446 h 855784"/>
                <a:gd name="connsiteX7" fmla="*/ 597877 w 2942493"/>
                <a:gd name="connsiteY7" fmla="*/ 773723 h 855784"/>
                <a:gd name="connsiteX8" fmla="*/ 644770 w 2942493"/>
                <a:gd name="connsiteY8" fmla="*/ 785446 h 855784"/>
                <a:gd name="connsiteX9" fmla="*/ 715108 w 2942493"/>
                <a:gd name="connsiteY9" fmla="*/ 855784 h 855784"/>
                <a:gd name="connsiteX10" fmla="*/ 773723 w 2942493"/>
                <a:gd name="connsiteY10" fmla="*/ 844061 h 855784"/>
                <a:gd name="connsiteX11" fmla="*/ 844062 w 2942493"/>
                <a:gd name="connsiteY11" fmla="*/ 797169 h 855784"/>
                <a:gd name="connsiteX12" fmla="*/ 914400 w 2942493"/>
                <a:gd name="connsiteY12" fmla="*/ 773723 h 855784"/>
                <a:gd name="connsiteX13" fmla="*/ 984739 w 2942493"/>
                <a:gd name="connsiteY13" fmla="*/ 820615 h 855784"/>
                <a:gd name="connsiteX14" fmla="*/ 1066800 w 2942493"/>
                <a:gd name="connsiteY14" fmla="*/ 855784 h 855784"/>
                <a:gd name="connsiteX15" fmla="*/ 1207477 w 2942493"/>
                <a:gd name="connsiteY15" fmla="*/ 832338 h 855784"/>
                <a:gd name="connsiteX16" fmla="*/ 1242646 w 2942493"/>
                <a:gd name="connsiteY16" fmla="*/ 808892 h 855784"/>
                <a:gd name="connsiteX17" fmla="*/ 1301262 w 2942493"/>
                <a:gd name="connsiteY17" fmla="*/ 797169 h 855784"/>
                <a:gd name="connsiteX18" fmla="*/ 2942493 w 2942493"/>
                <a:gd name="connsiteY18" fmla="*/ 0 h 855784"/>
                <a:gd name="connsiteX19" fmla="*/ 2895600 w 2942493"/>
                <a:gd name="connsiteY19" fmla="*/ 11723 h 855784"/>
                <a:gd name="connsiteX20" fmla="*/ 2895600 w 2942493"/>
                <a:gd name="connsiteY20" fmla="*/ 23446 h 855784"/>
                <a:gd name="connsiteX21" fmla="*/ 2895600 w 2942493"/>
                <a:gd name="connsiteY21" fmla="*/ 23446 h 855784"/>
                <a:gd name="connsiteX22" fmla="*/ 2895600 w 2942493"/>
                <a:gd name="connsiteY22" fmla="*/ 11723 h 855784"/>
                <a:gd name="connsiteX0" fmla="*/ 0 w 2942493"/>
                <a:gd name="connsiteY0" fmla="*/ 832338 h 855784"/>
                <a:gd name="connsiteX1" fmla="*/ 0 w 2942493"/>
                <a:gd name="connsiteY1" fmla="*/ 832338 h 855784"/>
                <a:gd name="connsiteX2" fmla="*/ 199293 w 2942493"/>
                <a:gd name="connsiteY2" fmla="*/ 773723 h 855784"/>
                <a:gd name="connsiteX3" fmla="*/ 269631 w 2942493"/>
                <a:gd name="connsiteY3" fmla="*/ 808892 h 855784"/>
                <a:gd name="connsiteX4" fmla="*/ 339970 w 2942493"/>
                <a:gd name="connsiteY4" fmla="*/ 855784 h 855784"/>
                <a:gd name="connsiteX5" fmla="*/ 468923 w 2942493"/>
                <a:gd name="connsiteY5" fmla="*/ 844061 h 855784"/>
                <a:gd name="connsiteX6" fmla="*/ 562708 w 2942493"/>
                <a:gd name="connsiteY6" fmla="*/ 785446 h 855784"/>
                <a:gd name="connsiteX7" fmla="*/ 597877 w 2942493"/>
                <a:gd name="connsiteY7" fmla="*/ 773723 h 855784"/>
                <a:gd name="connsiteX8" fmla="*/ 644770 w 2942493"/>
                <a:gd name="connsiteY8" fmla="*/ 785446 h 855784"/>
                <a:gd name="connsiteX9" fmla="*/ 715108 w 2942493"/>
                <a:gd name="connsiteY9" fmla="*/ 855784 h 855784"/>
                <a:gd name="connsiteX10" fmla="*/ 773723 w 2942493"/>
                <a:gd name="connsiteY10" fmla="*/ 844061 h 855784"/>
                <a:gd name="connsiteX11" fmla="*/ 844062 w 2942493"/>
                <a:gd name="connsiteY11" fmla="*/ 797169 h 855784"/>
                <a:gd name="connsiteX12" fmla="*/ 914400 w 2942493"/>
                <a:gd name="connsiteY12" fmla="*/ 773723 h 855784"/>
                <a:gd name="connsiteX13" fmla="*/ 984739 w 2942493"/>
                <a:gd name="connsiteY13" fmla="*/ 820615 h 855784"/>
                <a:gd name="connsiteX14" fmla="*/ 1066800 w 2942493"/>
                <a:gd name="connsiteY14" fmla="*/ 855784 h 855784"/>
                <a:gd name="connsiteX15" fmla="*/ 1207477 w 2942493"/>
                <a:gd name="connsiteY15" fmla="*/ 832338 h 855784"/>
                <a:gd name="connsiteX16" fmla="*/ 1242646 w 2942493"/>
                <a:gd name="connsiteY16" fmla="*/ 808892 h 855784"/>
                <a:gd name="connsiteX17" fmla="*/ 1301262 w 2942493"/>
                <a:gd name="connsiteY17" fmla="*/ 797169 h 855784"/>
                <a:gd name="connsiteX18" fmla="*/ 2942493 w 2942493"/>
                <a:gd name="connsiteY18" fmla="*/ 0 h 855784"/>
                <a:gd name="connsiteX19" fmla="*/ 2895600 w 2942493"/>
                <a:gd name="connsiteY19" fmla="*/ 11723 h 855784"/>
                <a:gd name="connsiteX20" fmla="*/ 2895600 w 2942493"/>
                <a:gd name="connsiteY20" fmla="*/ 23446 h 855784"/>
                <a:gd name="connsiteX21" fmla="*/ 2895600 w 2942493"/>
                <a:gd name="connsiteY21" fmla="*/ 23446 h 855784"/>
                <a:gd name="connsiteX0" fmla="*/ 0 w 2942493"/>
                <a:gd name="connsiteY0" fmla="*/ 832338 h 855784"/>
                <a:gd name="connsiteX1" fmla="*/ 0 w 2942493"/>
                <a:gd name="connsiteY1" fmla="*/ 832338 h 855784"/>
                <a:gd name="connsiteX2" fmla="*/ 199293 w 2942493"/>
                <a:gd name="connsiteY2" fmla="*/ 773723 h 855784"/>
                <a:gd name="connsiteX3" fmla="*/ 269631 w 2942493"/>
                <a:gd name="connsiteY3" fmla="*/ 808892 h 855784"/>
                <a:gd name="connsiteX4" fmla="*/ 339970 w 2942493"/>
                <a:gd name="connsiteY4" fmla="*/ 855784 h 855784"/>
                <a:gd name="connsiteX5" fmla="*/ 468923 w 2942493"/>
                <a:gd name="connsiteY5" fmla="*/ 844061 h 855784"/>
                <a:gd name="connsiteX6" fmla="*/ 562708 w 2942493"/>
                <a:gd name="connsiteY6" fmla="*/ 785446 h 855784"/>
                <a:gd name="connsiteX7" fmla="*/ 597877 w 2942493"/>
                <a:gd name="connsiteY7" fmla="*/ 773723 h 855784"/>
                <a:gd name="connsiteX8" fmla="*/ 644770 w 2942493"/>
                <a:gd name="connsiteY8" fmla="*/ 785446 h 855784"/>
                <a:gd name="connsiteX9" fmla="*/ 715108 w 2942493"/>
                <a:gd name="connsiteY9" fmla="*/ 855784 h 855784"/>
                <a:gd name="connsiteX10" fmla="*/ 773723 w 2942493"/>
                <a:gd name="connsiteY10" fmla="*/ 844061 h 855784"/>
                <a:gd name="connsiteX11" fmla="*/ 844062 w 2942493"/>
                <a:gd name="connsiteY11" fmla="*/ 797169 h 855784"/>
                <a:gd name="connsiteX12" fmla="*/ 914400 w 2942493"/>
                <a:gd name="connsiteY12" fmla="*/ 773723 h 855784"/>
                <a:gd name="connsiteX13" fmla="*/ 984739 w 2942493"/>
                <a:gd name="connsiteY13" fmla="*/ 820615 h 855784"/>
                <a:gd name="connsiteX14" fmla="*/ 1066800 w 2942493"/>
                <a:gd name="connsiteY14" fmla="*/ 855784 h 855784"/>
                <a:gd name="connsiteX15" fmla="*/ 1207477 w 2942493"/>
                <a:gd name="connsiteY15" fmla="*/ 832338 h 855784"/>
                <a:gd name="connsiteX16" fmla="*/ 1242646 w 2942493"/>
                <a:gd name="connsiteY16" fmla="*/ 808892 h 855784"/>
                <a:gd name="connsiteX17" fmla="*/ 1301262 w 2942493"/>
                <a:gd name="connsiteY17" fmla="*/ 797169 h 855784"/>
                <a:gd name="connsiteX18" fmla="*/ 2942493 w 2942493"/>
                <a:gd name="connsiteY18" fmla="*/ 0 h 855784"/>
                <a:gd name="connsiteX19" fmla="*/ 2895600 w 2942493"/>
                <a:gd name="connsiteY19" fmla="*/ 11723 h 855784"/>
                <a:gd name="connsiteX20" fmla="*/ 2895600 w 2942493"/>
                <a:gd name="connsiteY20" fmla="*/ 23446 h 855784"/>
                <a:gd name="connsiteX0" fmla="*/ 0 w 2942493"/>
                <a:gd name="connsiteY0" fmla="*/ 832338 h 855784"/>
                <a:gd name="connsiteX1" fmla="*/ 0 w 2942493"/>
                <a:gd name="connsiteY1" fmla="*/ 832338 h 855784"/>
                <a:gd name="connsiteX2" fmla="*/ 199293 w 2942493"/>
                <a:gd name="connsiteY2" fmla="*/ 773723 h 855784"/>
                <a:gd name="connsiteX3" fmla="*/ 269631 w 2942493"/>
                <a:gd name="connsiteY3" fmla="*/ 808892 h 855784"/>
                <a:gd name="connsiteX4" fmla="*/ 339970 w 2942493"/>
                <a:gd name="connsiteY4" fmla="*/ 855784 h 855784"/>
                <a:gd name="connsiteX5" fmla="*/ 468923 w 2942493"/>
                <a:gd name="connsiteY5" fmla="*/ 844061 h 855784"/>
                <a:gd name="connsiteX6" fmla="*/ 562708 w 2942493"/>
                <a:gd name="connsiteY6" fmla="*/ 785446 h 855784"/>
                <a:gd name="connsiteX7" fmla="*/ 597877 w 2942493"/>
                <a:gd name="connsiteY7" fmla="*/ 773723 h 855784"/>
                <a:gd name="connsiteX8" fmla="*/ 644770 w 2942493"/>
                <a:gd name="connsiteY8" fmla="*/ 785446 h 855784"/>
                <a:gd name="connsiteX9" fmla="*/ 715108 w 2942493"/>
                <a:gd name="connsiteY9" fmla="*/ 855784 h 855784"/>
                <a:gd name="connsiteX10" fmla="*/ 773723 w 2942493"/>
                <a:gd name="connsiteY10" fmla="*/ 844061 h 855784"/>
                <a:gd name="connsiteX11" fmla="*/ 844062 w 2942493"/>
                <a:gd name="connsiteY11" fmla="*/ 797169 h 855784"/>
                <a:gd name="connsiteX12" fmla="*/ 914400 w 2942493"/>
                <a:gd name="connsiteY12" fmla="*/ 773723 h 855784"/>
                <a:gd name="connsiteX13" fmla="*/ 984739 w 2942493"/>
                <a:gd name="connsiteY13" fmla="*/ 820615 h 855784"/>
                <a:gd name="connsiteX14" fmla="*/ 1066800 w 2942493"/>
                <a:gd name="connsiteY14" fmla="*/ 855784 h 855784"/>
                <a:gd name="connsiteX15" fmla="*/ 1207477 w 2942493"/>
                <a:gd name="connsiteY15" fmla="*/ 832338 h 855784"/>
                <a:gd name="connsiteX16" fmla="*/ 1242646 w 2942493"/>
                <a:gd name="connsiteY16" fmla="*/ 808892 h 855784"/>
                <a:gd name="connsiteX17" fmla="*/ 1301262 w 2942493"/>
                <a:gd name="connsiteY17" fmla="*/ 797169 h 855784"/>
                <a:gd name="connsiteX18" fmla="*/ 2942493 w 2942493"/>
                <a:gd name="connsiteY18" fmla="*/ 0 h 855784"/>
                <a:gd name="connsiteX19" fmla="*/ 2895600 w 2942493"/>
                <a:gd name="connsiteY19" fmla="*/ 11723 h 855784"/>
                <a:gd name="connsiteX0" fmla="*/ 0 w 2942493"/>
                <a:gd name="connsiteY0" fmla="*/ 832338 h 855784"/>
                <a:gd name="connsiteX1" fmla="*/ 0 w 2942493"/>
                <a:gd name="connsiteY1" fmla="*/ 832338 h 855784"/>
                <a:gd name="connsiteX2" fmla="*/ 199293 w 2942493"/>
                <a:gd name="connsiteY2" fmla="*/ 773723 h 855784"/>
                <a:gd name="connsiteX3" fmla="*/ 269631 w 2942493"/>
                <a:gd name="connsiteY3" fmla="*/ 808892 h 855784"/>
                <a:gd name="connsiteX4" fmla="*/ 339970 w 2942493"/>
                <a:gd name="connsiteY4" fmla="*/ 855784 h 855784"/>
                <a:gd name="connsiteX5" fmla="*/ 468923 w 2942493"/>
                <a:gd name="connsiteY5" fmla="*/ 844061 h 855784"/>
                <a:gd name="connsiteX6" fmla="*/ 562708 w 2942493"/>
                <a:gd name="connsiteY6" fmla="*/ 785446 h 855784"/>
                <a:gd name="connsiteX7" fmla="*/ 597877 w 2942493"/>
                <a:gd name="connsiteY7" fmla="*/ 773723 h 855784"/>
                <a:gd name="connsiteX8" fmla="*/ 644770 w 2942493"/>
                <a:gd name="connsiteY8" fmla="*/ 785446 h 855784"/>
                <a:gd name="connsiteX9" fmla="*/ 715108 w 2942493"/>
                <a:gd name="connsiteY9" fmla="*/ 855784 h 855784"/>
                <a:gd name="connsiteX10" fmla="*/ 773723 w 2942493"/>
                <a:gd name="connsiteY10" fmla="*/ 844061 h 855784"/>
                <a:gd name="connsiteX11" fmla="*/ 844062 w 2942493"/>
                <a:gd name="connsiteY11" fmla="*/ 797169 h 855784"/>
                <a:gd name="connsiteX12" fmla="*/ 914400 w 2942493"/>
                <a:gd name="connsiteY12" fmla="*/ 773723 h 855784"/>
                <a:gd name="connsiteX13" fmla="*/ 984739 w 2942493"/>
                <a:gd name="connsiteY13" fmla="*/ 820615 h 855784"/>
                <a:gd name="connsiteX14" fmla="*/ 1066800 w 2942493"/>
                <a:gd name="connsiteY14" fmla="*/ 855784 h 855784"/>
                <a:gd name="connsiteX15" fmla="*/ 1207477 w 2942493"/>
                <a:gd name="connsiteY15" fmla="*/ 832338 h 855784"/>
                <a:gd name="connsiteX16" fmla="*/ 1242646 w 2942493"/>
                <a:gd name="connsiteY16" fmla="*/ 808892 h 855784"/>
                <a:gd name="connsiteX17" fmla="*/ 1301262 w 2942493"/>
                <a:gd name="connsiteY17" fmla="*/ 797169 h 855784"/>
                <a:gd name="connsiteX18" fmla="*/ 2942493 w 2942493"/>
                <a:gd name="connsiteY18" fmla="*/ 0 h 855784"/>
                <a:gd name="connsiteX0" fmla="*/ 0 w 1301262"/>
                <a:gd name="connsiteY0" fmla="*/ 66405 h 89851"/>
                <a:gd name="connsiteX1" fmla="*/ 0 w 1301262"/>
                <a:gd name="connsiteY1" fmla="*/ 66405 h 89851"/>
                <a:gd name="connsiteX2" fmla="*/ 199293 w 1301262"/>
                <a:gd name="connsiteY2" fmla="*/ 7790 h 89851"/>
                <a:gd name="connsiteX3" fmla="*/ 269631 w 1301262"/>
                <a:gd name="connsiteY3" fmla="*/ 42959 h 89851"/>
                <a:gd name="connsiteX4" fmla="*/ 339970 w 1301262"/>
                <a:gd name="connsiteY4" fmla="*/ 89851 h 89851"/>
                <a:gd name="connsiteX5" fmla="*/ 468923 w 1301262"/>
                <a:gd name="connsiteY5" fmla="*/ 78128 h 89851"/>
                <a:gd name="connsiteX6" fmla="*/ 562708 w 1301262"/>
                <a:gd name="connsiteY6" fmla="*/ 19513 h 89851"/>
                <a:gd name="connsiteX7" fmla="*/ 597877 w 1301262"/>
                <a:gd name="connsiteY7" fmla="*/ 7790 h 89851"/>
                <a:gd name="connsiteX8" fmla="*/ 644770 w 1301262"/>
                <a:gd name="connsiteY8" fmla="*/ 19513 h 89851"/>
                <a:gd name="connsiteX9" fmla="*/ 715108 w 1301262"/>
                <a:gd name="connsiteY9" fmla="*/ 89851 h 89851"/>
                <a:gd name="connsiteX10" fmla="*/ 773723 w 1301262"/>
                <a:gd name="connsiteY10" fmla="*/ 78128 h 89851"/>
                <a:gd name="connsiteX11" fmla="*/ 844062 w 1301262"/>
                <a:gd name="connsiteY11" fmla="*/ 31236 h 89851"/>
                <a:gd name="connsiteX12" fmla="*/ 914400 w 1301262"/>
                <a:gd name="connsiteY12" fmla="*/ 7790 h 89851"/>
                <a:gd name="connsiteX13" fmla="*/ 984739 w 1301262"/>
                <a:gd name="connsiteY13" fmla="*/ 54682 h 89851"/>
                <a:gd name="connsiteX14" fmla="*/ 1066800 w 1301262"/>
                <a:gd name="connsiteY14" fmla="*/ 89851 h 89851"/>
                <a:gd name="connsiteX15" fmla="*/ 1207477 w 1301262"/>
                <a:gd name="connsiteY15" fmla="*/ 66405 h 89851"/>
                <a:gd name="connsiteX16" fmla="*/ 1242646 w 1301262"/>
                <a:gd name="connsiteY16" fmla="*/ 42959 h 89851"/>
                <a:gd name="connsiteX17" fmla="*/ 1301262 w 1301262"/>
                <a:gd name="connsiteY17" fmla="*/ 31236 h 89851"/>
                <a:gd name="connsiteX0" fmla="*/ 0 w 1301262"/>
                <a:gd name="connsiteY0" fmla="*/ 66405 h 89851"/>
                <a:gd name="connsiteX1" fmla="*/ 0 w 1301262"/>
                <a:gd name="connsiteY1" fmla="*/ 66405 h 89851"/>
                <a:gd name="connsiteX2" fmla="*/ 199293 w 1301262"/>
                <a:gd name="connsiteY2" fmla="*/ 7790 h 89851"/>
                <a:gd name="connsiteX3" fmla="*/ 269631 w 1301262"/>
                <a:gd name="connsiteY3" fmla="*/ 42959 h 89851"/>
                <a:gd name="connsiteX4" fmla="*/ 339970 w 1301262"/>
                <a:gd name="connsiteY4" fmla="*/ 89851 h 89851"/>
                <a:gd name="connsiteX5" fmla="*/ 468923 w 1301262"/>
                <a:gd name="connsiteY5" fmla="*/ 78128 h 89851"/>
                <a:gd name="connsiteX6" fmla="*/ 562708 w 1301262"/>
                <a:gd name="connsiteY6" fmla="*/ 19513 h 89851"/>
                <a:gd name="connsiteX7" fmla="*/ 597877 w 1301262"/>
                <a:gd name="connsiteY7" fmla="*/ 7790 h 89851"/>
                <a:gd name="connsiteX8" fmla="*/ 644770 w 1301262"/>
                <a:gd name="connsiteY8" fmla="*/ 19513 h 89851"/>
                <a:gd name="connsiteX9" fmla="*/ 715108 w 1301262"/>
                <a:gd name="connsiteY9" fmla="*/ 89851 h 89851"/>
                <a:gd name="connsiteX10" fmla="*/ 773723 w 1301262"/>
                <a:gd name="connsiteY10" fmla="*/ 78128 h 89851"/>
                <a:gd name="connsiteX11" fmla="*/ 844062 w 1301262"/>
                <a:gd name="connsiteY11" fmla="*/ 31236 h 89851"/>
                <a:gd name="connsiteX12" fmla="*/ 984739 w 1301262"/>
                <a:gd name="connsiteY12" fmla="*/ 54682 h 89851"/>
                <a:gd name="connsiteX13" fmla="*/ 1066800 w 1301262"/>
                <a:gd name="connsiteY13" fmla="*/ 89851 h 89851"/>
                <a:gd name="connsiteX14" fmla="*/ 1207477 w 1301262"/>
                <a:gd name="connsiteY14" fmla="*/ 66405 h 89851"/>
                <a:gd name="connsiteX15" fmla="*/ 1242646 w 1301262"/>
                <a:gd name="connsiteY15" fmla="*/ 42959 h 89851"/>
                <a:gd name="connsiteX16" fmla="*/ 1301262 w 1301262"/>
                <a:gd name="connsiteY16" fmla="*/ 31236 h 89851"/>
                <a:gd name="connsiteX0" fmla="*/ 0 w 1301262"/>
                <a:gd name="connsiteY0" fmla="*/ 66405 h 89851"/>
                <a:gd name="connsiteX1" fmla="*/ 0 w 1301262"/>
                <a:gd name="connsiteY1" fmla="*/ 66405 h 89851"/>
                <a:gd name="connsiteX2" fmla="*/ 199293 w 1301262"/>
                <a:gd name="connsiteY2" fmla="*/ 7790 h 89851"/>
                <a:gd name="connsiteX3" fmla="*/ 269631 w 1301262"/>
                <a:gd name="connsiteY3" fmla="*/ 42959 h 89851"/>
                <a:gd name="connsiteX4" fmla="*/ 339970 w 1301262"/>
                <a:gd name="connsiteY4" fmla="*/ 89851 h 89851"/>
                <a:gd name="connsiteX5" fmla="*/ 468923 w 1301262"/>
                <a:gd name="connsiteY5" fmla="*/ 78128 h 89851"/>
                <a:gd name="connsiteX6" fmla="*/ 562708 w 1301262"/>
                <a:gd name="connsiteY6" fmla="*/ 19513 h 89851"/>
                <a:gd name="connsiteX7" fmla="*/ 597877 w 1301262"/>
                <a:gd name="connsiteY7" fmla="*/ 7790 h 89851"/>
                <a:gd name="connsiteX8" fmla="*/ 644770 w 1301262"/>
                <a:gd name="connsiteY8" fmla="*/ 19513 h 89851"/>
                <a:gd name="connsiteX9" fmla="*/ 715108 w 1301262"/>
                <a:gd name="connsiteY9" fmla="*/ 89851 h 89851"/>
                <a:gd name="connsiteX10" fmla="*/ 773723 w 1301262"/>
                <a:gd name="connsiteY10" fmla="*/ 78128 h 89851"/>
                <a:gd name="connsiteX11" fmla="*/ 844062 w 1301262"/>
                <a:gd name="connsiteY11" fmla="*/ 31236 h 89851"/>
                <a:gd name="connsiteX12" fmla="*/ 939952 w 1301262"/>
                <a:gd name="connsiteY12" fmla="*/ 39753 h 89851"/>
                <a:gd name="connsiteX13" fmla="*/ 1066800 w 1301262"/>
                <a:gd name="connsiteY13" fmla="*/ 89851 h 89851"/>
                <a:gd name="connsiteX14" fmla="*/ 1207477 w 1301262"/>
                <a:gd name="connsiteY14" fmla="*/ 66405 h 89851"/>
                <a:gd name="connsiteX15" fmla="*/ 1242646 w 1301262"/>
                <a:gd name="connsiteY15" fmla="*/ 42959 h 89851"/>
                <a:gd name="connsiteX16" fmla="*/ 1301262 w 1301262"/>
                <a:gd name="connsiteY16" fmla="*/ 31236 h 8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01262" h="89851">
                  <a:moveTo>
                    <a:pt x="0" y="66405"/>
                  </a:moveTo>
                  <a:lnTo>
                    <a:pt x="0" y="66405"/>
                  </a:lnTo>
                  <a:cubicBezTo>
                    <a:pt x="66431" y="46867"/>
                    <a:pt x="137359" y="-23177"/>
                    <a:pt x="199293" y="7790"/>
                  </a:cubicBezTo>
                  <a:cubicBezTo>
                    <a:pt x="222739" y="19513"/>
                    <a:pt x="246988" y="29751"/>
                    <a:pt x="269631" y="42959"/>
                  </a:cubicBezTo>
                  <a:cubicBezTo>
                    <a:pt x="293971" y="57157"/>
                    <a:pt x="339970" y="89851"/>
                    <a:pt x="339970" y="89851"/>
                  </a:cubicBezTo>
                  <a:cubicBezTo>
                    <a:pt x="382954" y="85943"/>
                    <a:pt x="426600" y="86593"/>
                    <a:pt x="468923" y="78128"/>
                  </a:cubicBezTo>
                  <a:cubicBezTo>
                    <a:pt x="507480" y="70417"/>
                    <a:pt x="530693" y="37807"/>
                    <a:pt x="562708" y="19513"/>
                  </a:cubicBezTo>
                  <a:cubicBezTo>
                    <a:pt x="573437" y="13382"/>
                    <a:pt x="586154" y="11698"/>
                    <a:pt x="597877" y="7790"/>
                  </a:cubicBezTo>
                  <a:cubicBezTo>
                    <a:pt x="613508" y="11698"/>
                    <a:pt x="631570" y="10273"/>
                    <a:pt x="644770" y="19513"/>
                  </a:cubicBezTo>
                  <a:cubicBezTo>
                    <a:pt x="671934" y="38528"/>
                    <a:pt x="715108" y="89851"/>
                    <a:pt x="715108" y="89851"/>
                  </a:cubicBezTo>
                  <a:cubicBezTo>
                    <a:pt x="734646" y="85943"/>
                    <a:pt x="755584" y="86373"/>
                    <a:pt x="773723" y="78128"/>
                  </a:cubicBezTo>
                  <a:cubicBezTo>
                    <a:pt x="799376" y="66468"/>
                    <a:pt x="817329" y="40147"/>
                    <a:pt x="844062" y="31236"/>
                  </a:cubicBezTo>
                  <a:lnTo>
                    <a:pt x="939952" y="39753"/>
                  </a:lnTo>
                  <a:cubicBezTo>
                    <a:pt x="964714" y="56261"/>
                    <a:pt x="1039446" y="78128"/>
                    <a:pt x="1066800" y="89851"/>
                  </a:cubicBezTo>
                  <a:cubicBezTo>
                    <a:pt x="1113692" y="82036"/>
                    <a:pt x="1161543" y="78654"/>
                    <a:pt x="1207477" y="66405"/>
                  </a:cubicBezTo>
                  <a:cubicBezTo>
                    <a:pt x="1221091" y="62775"/>
                    <a:pt x="1229696" y="48509"/>
                    <a:pt x="1242646" y="42959"/>
                  </a:cubicBezTo>
                  <a:cubicBezTo>
                    <a:pt x="1272211" y="30288"/>
                    <a:pt x="1278549" y="31236"/>
                    <a:pt x="1301262" y="31236"/>
                  </a:cubicBezTo>
                </a:path>
              </a:pathLst>
            </a:custGeom>
            <a:noFill/>
            <a:ln w="107950" cmpd="sng">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フリーフォーム: 図形 12">
              <a:extLst>
                <a:ext uri="{FF2B5EF4-FFF2-40B4-BE49-F238E27FC236}">
                  <a16:creationId xmlns:a16="http://schemas.microsoft.com/office/drawing/2014/main" id="{E6F70318-48BD-EAB9-C52E-07B2092E4A4F}"/>
                </a:ext>
              </a:extLst>
            </p:cNvPr>
            <p:cNvSpPr/>
            <p:nvPr/>
          </p:nvSpPr>
          <p:spPr>
            <a:xfrm>
              <a:off x="3605392" y="2579329"/>
              <a:ext cx="1301814" cy="85621"/>
            </a:xfrm>
            <a:custGeom>
              <a:avLst/>
              <a:gdLst>
                <a:gd name="connsiteX0" fmla="*/ 0 w 1301262"/>
                <a:gd name="connsiteY0" fmla="*/ 61203 h 84649"/>
                <a:gd name="connsiteX1" fmla="*/ 0 w 1301262"/>
                <a:gd name="connsiteY1" fmla="*/ 61203 h 84649"/>
                <a:gd name="connsiteX2" fmla="*/ 199293 w 1301262"/>
                <a:gd name="connsiteY2" fmla="*/ 2588 h 84649"/>
                <a:gd name="connsiteX3" fmla="*/ 269631 w 1301262"/>
                <a:gd name="connsiteY3" fmla="*/ 37757 h 84649"/>
                <a:gd name="connsiteX4" fmla="*/ 339970 w 1301262"/>
                <a:gd name="connsiteY4" fmla="*/ 84649 h 84649"/>
                <a:gd name="connsiteX5" fmla="*/ 468923 w 1301262"/>
                <a:gd name="connsiteY5" fmla="*/ 72926 h 84649"/>
                <a:gd name="connsiteX6" fmla="*/ 562708 w 1301262"/>
                <a:gd name="connsiteY6" fmla="*/ 14311 h 84649"/>
                <a:gd name="connsiteX7" fmla="*/ 597877 w 1301262"/>
                <a:gd name="connsiteY7" fmla="*/ 2588 h 84649"/>
                <a:gd name="connsiteX8" fmla="*/ 644770 w 1301262"/>
                <a:gd name="connsiteY8" fmla="*/ 14311 h 84649"/>
                <a:gd name="connsiteX9" fmla="*/ 715108 w 1301262"/>
                <a:gd name="connsiteY9" fmla="*/ 84649 h 84649"/>
                <a:gd name="connsiteX10" fmla="*/ 773723 w 1301262"/>
                <a:gd name="connsiteY10" fmla="*/ 72926 h 84649"/>
                <a:gd name="connsiteX11" fmla="*/ 844062 w 1301262"/>
                <a:gd name="connsiteY11" fmla="*/ 26034 h 84649"/>
                <a:gd name="connsiteX12" fmla="*/ 914400 w 1301262"/>
                <a:gd name="connsiteY12" fmla="*/ 2588 h 84649"/>
                <a:gd name="connsiteX13" fmla="*/ 1038079 w 1301262"/>
                <a:gd name="connsiteY13" fmla="*/ 64720 h 84649"/>
                <a:gd name="connsiteX14" fmla="*/ 1066800 w 1301262"/>
                <a:gd name="connsiteY14" fmla="*/ 84649 h 84649"/>
                <a:gd name="connsiteX15" fmla="*/ 1207477 w 1301262"/>
                <a:gd name="connsiteY15" fmla="*/ 61203 h 84649"/>
                <a:gd name="connsiteX16" fmla="*/ 1242646 w 1301262"/>
                <a:gd name="connsiteY16" fmla="*/ 37757 h 84649"/>
                <a:gd name="connsiteX17" fmla="*/ 1301262 w 1301262"/>
                <a:gd name="connsiteY17" fmla="*/ 26034 h 8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1262" h="84649" extrusionOk="0">
                  <a:moveTo>
                    <a:pt x="0" y="61203"/>
                  </a:moveTo>
                  <a:lnTo>
                    <a:pt x="0" y="61203"/>
                  </a:lnTo>
                  <a:cubicBezTo>
                    <a:pt x="26872" y="17263"/>
                    <a:pt x="73274" y="-4326"/>
                    <a:pt x="199293" y="2588"/>
                  </a:cubicBezTo>
                  <a:cubicBezTo>
                    <a:pt x="237143" y="17343"/>
                    <a:pt x="235606" y="24911"/>
                    <a:pt x="269631" y="37757"/>
                  </a:cubicBezTo>
                  <a:cubicBezTo>
                    <a:pt x="293971" y="51955"/>
                    <a:pt x="339970" y="84649"/>
                    <a:pt x="339970" y="84649"/>
                  </a:cubicBezTo>
                  <a:cubicBezTo>
                    <a:pt x="355471" y="65705"/>
                    <a:pt x="453784" y="94379"/>
                    <a:pt x="468923" y="72926"/>
                  </a:cubicBezTo>
                  <a:cubicBezTo>
                    <a:pt x="524315" y="67212"/>
                    <a:pt x="538974" y="15563"/>
                    <a:pt x="562708" y="14311"/>
                  </a:cubicBezTo>
                  <a:cubicBezTo>
                    <a:pt x="566529" y="7122"/>
                    <a:pt x="580013" y="12278"/>
                    <a:pt x="597877" y="2588"/>
                  </a:cubicBezTo>
                  <a:cubicBezTo>
                    <a:pt x="612682" y="-1372"/>
                    <a:pt x="624740" y="14563"/>
                    <a:pt x="644770" y="14311"/>
                  </a:cubicBezTo>
                  <a:cubicBezTo>
                    <a:pt x="671934" y="33326"/>
                    <a:pt x="715108" y="84649"/>
                    <a:pt x="715108" y="84649"/>
                  </a:cubicBezTo>
                  <a:cubicBezTo>
                    <a:pt x="719708" y="78325"/>
                    <a:pt x="764769" y="88683"/>
                    <a:pt x="773723" y="72926"/>
                  </a:cubicBezTo>
                  <a:cubicBezTo>
                    <a:pt x="807331" y="73108"/>
                    <a:pt x="819191" y="54233"/>
                    <a:pt x="844062" y="26034"/>
                  </a:cubicBezTo>
                  <a:cubicBezTo>
                    <a:pt x="864889" y="25683"/>
                    <a:pt x="891728" y="26549"/>
                    <a:pt x="914400" y="2588"/>
                  </a:cubicBezTo>
                  <a:cubicBezTo>
                    <a:pt x="1001165" y="18009"/>
                    <a:pt x="990654" y="35239"/>
                    <a:pt x="1038079" y="64720"/>
                  </a:cubicBezTo>
                  <a:cubicBezTo>
                    <a:pt x="1053017" y="82200"/>
                    <a:pt x="1022523" y="60169"/>
                    <a:pt x="1066800" y="84649"/>
                  </a:cubicBezTo>
                  <a:cubicBezTo>
                    <a:pt x="1085690" y="70506"/>
                    <a:pt x="1151503" y="72257"/>
                    <a:pt x="1207477" y="61203"/>
                  </a:cubicBezTo>
                  <a:cubicBezTo>
                    <a:pt x="1221333" y="48821"/>
                    <a:pt x="1226309" y="45763"/>
                    <a:pt x="1242646" y="37757"/>
                  </a:cubicBezTo>
                  <a:cubicBezTo>
                    <a:pt x="1272268" y="28132"/>
                    <a:pt x="1280827" y="28015"/>
                    <a:pt x="1301262" y="26034"/>
                  </a:cubicBezTo>
                </a:path>
              </a:pathLst>
            </a:custGeom>
            <a:noFill/>
            <a:ln w="0" cmpd="sng">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フリーフォーム: 図形 13">
              <a:extLst>
                <a:ext uri="{FF2B5EF4-FFF2-40B4-BE49-F238E27FC236}">
                  <a16:creationId xmlns:a16="http://schemas.microsoft.com/office/drawing/2014/main" id="{19B0B2DE-F01A-E69C-5DB5-2D1D05A07B09}"/>
                </a:ext>
              </a:extLst>
            </p:cNvPr>
            <p:cNvSpPr/>
            <p:nvPr/>
          </p:nvSpPr>
          <p:spPr>
            <a:xfrm>
              <a:off x="3602217" y="2655436"/>
              <a:ext cx="1301814" cy="84035"/>
            </a:xfrm>
            <a:custGeom>
              <a:avLst/>
              <a:gdLst>
                <a:gd name="connsiteX0" fmla="*/ 0 w 1301262"/>
                <a:gd name="connsiteY0" fmla="*/ 61203 h 84649"/>
                <a:gd name="connsiteX1" fmla="*/ 0 w 1301262"/>
                <a:gd name="connsiteY1" fmla="*/ 61203 h 84649"/>
                <a:gd name="connsiteX2" fmla="*/ 199293 w 1301262"/>
                <a:gd name="connsiteY2" fmla="*/ 2588 h 84649"/>
                <a:gd name="connsiteX3" fmla="*/ 269631 w 1301262"/>
                <a:gd name="connsiteY3" fmla="*/ 37757 h 84649"/>
                <a:gd name="connsiteX4" fmla="*/ 339970 w 1301262"/>
                <a:gd name="connsiteY4" fmla="*/ 84649 h 84649"/>
                <a:gd name="connsiteX5" fmla="*/ 468923 w 1301262"/>
                <a:gd name="connsiteY5" fmla="*/ 72926 h 84649"/>
                <a:gd name="connsiteX6" fmla="*/ 562708 w 1301262"/>
                <a:gd name="connsiteY6" fmla="*/ 14311 h 84649"/>
                <a:gd name="connsiteX7" fmla="*/ 597877 w 1301262"/>
                <a:gd name="connsiteY7" fmla="*/ 2588 h 84649"/>
                <a:gd name="connsiteX8" fmla="*/ 644770 w 1301262"/>
                <a:gd name="connsiteY8" fmla="*/ 14311 h 84649"/>
                <a:gd name="connsiteX9" fmla="*/ 715108 w 1301262"/>
                <a:gd name="connsiteY9" fmla="*/ 84649 h 84649"/>
                <a:gd name="connsiteX10" fmla="*/ 773723 w 1301262"/>
                <a:gd name="connsiteY10" fmla="*/ 72926 h 84649"/>
                <a:gd name="connsiteX11" fmla="*/ 844062 w 1301262"/>
                <a:gd name="connsiteY11" fmla="*/ 26034 h 84649"/>
                <a:gd name="connsiteX12" fmla="*/ 914400 w 1301262"/>
                <a:gd name="connsiteY12" fmla="*/ 2588 h 84649"/>
                <a:gd name="connsiteX13" fmla="*/ 1038079 w 1301262"/>
                <a:gd name="connsiteY13" fmla="*/ 64720 h 84649"/>
                <a:gd name="connsiteX14" fmla="*/ 1066800 w 1301262"/>
                <a:gd name="connsiteY14" fmla="*/ 84649 h 84649"/>
                <a:gd name="connsiteX15" fmla="*/ 1207477 w 1301262"/>
                <a:gd name="connsiteY15" fmla="*/ 61203 h 84649"/>
                <a:gd name="connsiteX16" fmla="*/ 1242646 w 1301262"/>
                <a:gd name="connsiteY16" fmla="*/ 37757 h 84649"/>
                <a:gd name="connsiteX17" fmla="*/ 1301262 w 1301262"/>
                <a:gd name="connsiteY17" fmla="*/ 26034 h 8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01262" h="84649" extrusionOk="0">
                  <a:moveTo>
                    <a:pt x="0" y="61203"/>
                  </a:moveTo>
                  <a:lnTo>
                    <a:pt x="0" y="61203"/>
                  </a:lnTo>
                  <a:cubicBezTo>
                    <a:pt x="26872" y="17263"/>
                    <a:pt x="73274" y="-4326"/>
                    <a:pt x="199293" y="2588"/>
                  </a:cubicBezTo>
                  <a:cubicBezTo>
                    <a:pt x="237143" y="17343"/>
                    <a:pt x="235606" y="24911"/>
                    <a:pt x="269631" y="37757"/>
                  </a:cubicBezTo>
                  <a:cubicBezTo>
                    <a:pt x="293971" y="51955"/>
                    <a:pt x="339970" y="84649"/>
                    <a:pt x="339970" y="84649"/>
                  </a:cubicBezTo>
                  <a:cubicBezTo>
                    <a:pt x="355471" y="65705"/>
                    <a:pt x="453784" y="94379"/>
                    <a:pt x="468923" y="72926"/>
                  </a:cubicBezTo>
                  <a:cubicBezTo>
                    <a:pt x="524315" y="67212"/>
                    <a:pt x="538974" y="15563"/>
                    <a:pt x="562708" y="14311"/>
                  </a:cubicBezTo>
                  <a:cubicBezTo>
                    <a:pt x="566529" y="7122"/>
                    <a:pt x="580013" y="12278"/>
                    <a:pt x="597877" y="2588"/>
                  </a:cubicBezTo>
                  <a:cubicBezTo>
                    <a:pt x="612682" y="-1372"/>
                    <a:pt x="624740" y="14563"/>
                    <a:pt x="644770" y="14311"/>
                  </a:cubicBezTo>
                  <a:cubicBezTo>
                    <a:pt x="671934" y="33326"/>
                    <a:pt x="715108" y="84649"/>
                    <a:pt x="715108" y="84649"/>
                  </a:cubicBezTo>
                  <a:cubicBezTo>
                    <a:pt x="719708" y="78325"/>
                    <a:pt x="764769" y="88683"/>
                    <a:pt x="773723" y="72926"/>
                  </a:cubicBezTo>
                  <a:cubicBezTo>
                    <a:pt x="807331" y="73108"/>
                    <a:pt x="819191" y="54233"/>
                    <a:pt x="844062" y="26034"/>
                  </a:cubicBezTo>
                  <a:cubicBezTo>
                    <a:pt x="864889" y="25683"/>
                    <a:pt x="891728" y="26549"/>
                    <a:pt x="914400" y="2588"/>
                  </a:cubicBezTo>
                  <a:cubicBezTo>
                    <a:pt x="1001165" y="18009"/>
                    <a:pt x="990654" y="35239"/>
                    <a:pt x="1038079" y="64720"/>
                  </a:cubicBezTo>
                  <a:cubicBezTo>
                    <a:pt x="1053017" y="82200"/>
                    <a:pt x="1022523" y="60169"/>
                    <a:pt x="1066800" y="84649"/>
                  </a:cubicBezTo>
                  <a:cubicBezTo>
                    <a:pt x="1085690" y="70506"/>
                    <a:pt x="1151503" y="72257"/>
                    <a:pt x="1207477" y="61203"/>
                  </a:cubicBezTo>
                  <a:cubicBezTo>
                    <a:pt x="1221333" y="48821"/>
                    <a:pt x="1226309" y="45763"/>
                    <a:pt x="1242646" y="37757"/>
                  </a:cubicBezTo>
                  <a:cubicBezTo>
                    <a:pt x="1272268" y="28132"/>
                    <a:pt x="1280827" y="28015"/>
                    <a:pt x="1301262" y="26034"/>
                  </a:cubicBezTo>
                </a:path>
              </a:pathLst>
            </a:custGeom>
            <a:noFill/>
            <a:ln w="0" cmpd="sng">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2299" name="テキスト ボックス 14">
            <a:extLst>
              <a:ext uri="{FF2B5EF4-FFF2-40B4-BE49-F238E27FC236}">
                <a16:creationId xmlns:a16="http://schemas.microsoft.com/office/drawing/2014/main" id="{98156D5A-E478-F0EF-1771-B882503F79D2}"/>
              </a:ext>
            </a:extLst>
          </p:cNvPr>
          <p:cNvSpPr txBox="1">
            <a:spLocks noChangeArrowheads="1"/>
          </p:cNvSpPr>
          <p:nvPr/>
        </p:nvSpPr>
        <p:spPr bwMode="auto">
          <a:xfrm>
            <a:off x="3065463" y="1655738"/>
            <a:ext cx="3030537"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太陽が出ている時間</a:t>
            </a:r>
            <a:r>
              <a:rPr lang="en-US" altLang="ja-JP" sz="120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夏（</a:t>
            </a:r>
            <a:r>
              <a:rPr lang="en-US" altLang="ja-JP" sz="1200">
                <a:latin typeface="ＭＳ ゴシック" panose="020B0609070205080204" pitchFamily="49" charset="-128"/>
                <a:ea typeface="ＭＳ ゴシック" panose="020B0609070205080204" pitchFamily="49" charset="-128"/>
                <a:cs typeface="Times New Roman" panose="02020603050405020304" pitchFamily="18" charset="0"/>
              </a:rPr>
              <a:t>PV</a:t>
            </a:r>
            <a:r>
              <a:rPr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発電時間帯）</a:t>
            </a:r>
          </a:p>
        </p:txBody>
      </p:sp>
      <p:sp>
        <p:nvSpPr>
          <p:cNvPr id="12300" name="テキスト ボックス 15">
            <a:extLst>
              <a:ext uri="{FF2B5EF4-FFF2-40B4-BE49-F238E27FC236}">
                <a16:creationId xmlns:a16="http://schemas.microsoft.com/office/drawing/2014/main" id="{7177763B-32A0-B261-75EA-0B3E74F11B0E}"/>
              </a:ext>
            </a:extLst>
          </p:cNvPr>
          <p:cNvSpPr txBox="1">
            <a:spLocks noChangeArrowheads="1"/>
          </p:cNvSpPr>
          <p:nvPr/>
        </p:nvSpPr>
        <p:spPr bwMode="auto">
          <a:xfrm>
            <a:off x="4667250" y="881038"/>
            <a:ext cx="415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200">
                <a:latin typeface="ＭＳ ゴシック" panose="020B0609070205080204" pitchFamily="49" charset="-128"/>
                <a:ea typeface="ＭＳ ゴシック" panose="020B0609070205080204" pitchFamily="49" charset="-128"/>
                <a:cs typeface="Times New Roman" panose="02020603050405020304" pitchFamily="18" charset="0"/>
              </a:rPr>
              <a:t>8kWPV</a:t>
            </a:r>
            <a:r>
              <a:rPr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出力のイメージ</a:t>
            </a:r>
            <a:endParaRPr lang="en-US" altLang="ja-JP" sz="1200">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余剰分（ハッチング部分）を最適な方法で貯め、使う）</a:t>
            </a:r>
            <a:endParaRPr lang="en-US" altLang="ja-JP" sz="12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7" name="直線矢印コネクタ 16">
            <a:extLst>
              <a:ext uri="{FF2B5EF4-FFF2-40B4-BE49-F238E27FC236}">
                <a16:creationId xmlns:a16="http://schemas.microsoft.com/office/drawing/2014/main" id="{99EA1E7E-DF2F-1480-1CA6-47801567FBC0}"/>
              </a:ext>
            </a:extLst>
          </p:cNvPr>
          <p:cNvCxnSpPr/>
          <p:nvPr/>
        </p:nvCxnSpPr>
        <p:spPr>
          <a:xfrm flipH="1">
            <a:off x="4437063" y="1087413"/>
            <a:ext cx="279400" cy="177800"/>
          </a:xfrm>
          <a:prstGeom prst="straightConnector1">
            <a:avLst/>
          </a:prstGeom>
          <a:ln w="12700">
            <a:solidFill>
              <a:srgbClr val="92D050"/>
            </a:solidFill>
            <a:tailEnd type="triangle" w="med" len="lg"/>
          </a:ln>
        </p:spPr>
        <p:style>
          <a:lnRef idx="1">
            <a:schemeClr val="accent1"/>
          </a:lnRef>
          <a:fillRef idx="0">
            <a:schemeClr val="accent1"/>
          </a:fillRef>
          <a:effectRef idx="0">
            <a:schemeClr val="accent1"/>
          </a:effectRef>
          <a:fontRef idx="minor">
            <a:schemeClr val="tx1"/>
          </a:fontRef>
        </p:style>
      </p:cxnSp>
      <p:sp>
        <p:nvSpPr>
          <p:cNvPr id="2" name="テキスト ボックス 21">
            <a:extLst>
              <a:ext uri="{FF2B5EF4-FFF2-40B4-BE49-F238E27FC236}">
                <a16:creationId xmlns:a16="http://schemas.microsoft.com/office/drawing/2014/main" id="{39D29B6A-8508-5B56-2298-1CAD3A3F53E2}"/>
              </a:ext>
            </a:extLst>
          </p:cNvPr>
          <p:cNvSpPr txBox="1">
            <a:spLocks noChangeArrowheads="1"/>
          </p:cNvSpPr>
          <p:nvPr/>
        </p:nvSpPr>
        <p:spPr bwMode="auto">
          <a:xfrm>
            <a:off x="1" y="0"/>
            <a:ext cx="11876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背景</a:t>
            </a:r>
            <a:r>
              <a:rPr lang="en-US" altLang="ja-JP" sz="1400" dirty="0">
                <a:latin typeface="ＭＳ ゴシック" panose="020B0609070205080204" pitchFamily="49" charset="-128"/>
                <a:ea typeface="ＭＳ ゴシック" panose="020B0609070205080204" pitchFamily="49" charset="-128"/>
              </a:rPr>
              <a:t>2)</a:t>
            </a:r>
            <a:endParaRPr lang="ja-JP" altLang="en-US" sz="1400" dirty="0">
              <a:latin typeface="ＭＳ ゴシック" panose="020B0609070205080204" pitchFamily="49" charset="-128"/>
              <a:ea typeface="ＭＳ ゴシック" panose="020B0609070205080204" pitchFamily="49" charset="-128"/>
            </a:endParaRPr>
          </a:p>
        </p:txBody>
      </p:sp>
      <p:sp>
        <p:nvSpPr>
          <p:cNvPr id="3" name="コンテンツ プレースホルダー 2">
            <a:extLst>
              <a:ext uri="{FF2B5EF4-FFF2-40B4-BE49-F238E27FC236}">
                <a16:creationId xmlns:a16="http://schemas.microsoft.com/office/drawing/2014/main" id="{46065B8A-5608-F06F-CAB9-ECC613BFD4F2}"/>
              </a:ext>
            </a:extLst>
          </p:cNvPr>
          <p:cNvSpPr txBox="1">
            <a:spLocks/>
          </p:cNvSpPr>
          <p:nvPr/>
        </p:nvSpPr>
        <p:spPr>
          <a:xfrm>
            <a:off x="883947" y="5799951"/>
            <a:ext cx="7957132" cy="701675"/>
          </a:xfrm>
          <a:prstGeom prst="rect">
            <a:avLst/>
          </a:prstGeom>
          <a:ln>
            <a:solidFill>
              <a:schemeClr val="tx1"/>
            </a:solidFill>
          </a:ln>
        </p:spPr>
        <p:txBody>
          <a:bodyPr>
            <a:noAutofit/>
          </a:bodyPr>
          <a:lstStyle>
            <a:lvl1pPr marL="342900" indent="-342900" algn="l" defTabSz="914400" rtl="0" eaLnBrk="1" latinLnBrk="0" hangingPunct="1">
              <a:spcBef>
                <a:spcPct val="20000"/>
              </a:spcBef>
              <a:buClrTx/>
              <a:buFont typeface="Wingdings" pitchFamily="2" charset="2"/>
              <a:buChar char="u"/>
              <a:defRPr kumimoji="1" sz="2400" b="1" kern="1200">
                <a:solidFill>
                  <a:schemeClr val="tx1"/>
                </a:solidFill>
                <a:latin typeface="+mn-lt"/>
                <a:ea typeface="+mn-ea"/>
                <a:cs typeface="+mn-cs"/>
              </a:defRPr>
            </a:lvl1pPr>
            <a:lvl2pPr marL="576000" indent="-285750" algn="l" defTabSz="914400" rtl="0" eaLnBrk="1" latinLnBrk="0" hangingPunct="1">
              <a:spcBef>
                <a:spcPct val="20000"/>
              </a:spcBef>
              <a:buClrTx/>
              <a:buFont typeface="Wingdings" pitchFamily="2" charset="2"/>
              <a:buChar char="Ø"/>
              <a:defRPr kumimoji="1" sz="2000" b="1" kern="1200">
                <a:solidFill>
                  <a:schemeClr val="tx1"/>
                </a:solidFill>
                <a:latin typeface="+mn-lt"/>
                <a:ea typeface="+mn-ea"/>
                <a:cs typeface="+mn-cs"/>
              </a:defRPr>
            </a:lvl2pPr>
            <a:lvl3pPr marL="792000" indent="-228600" algn="l" defTabSz="914400" rtl="0" eaLnBrk="1" latinLnBrk="0" hangingPunct="1">
              <a:spcBef>
                <a:spcPct val="20000"/>
              </a:spcBef>
              <a:buClrTx/>
              <a:buFont typeface="Wingdings" pitchFamily="2" charset="2"/>
              <a:buChar char="ü"/>
              <a:defRPr kumimoji="1" sz="1800" b="1" kern="1200">
                <a:solidFill>
                  <a:schemeClr val="tx1"/>
                </a:solidFill>
                <a:latin typeface="+mn-lt"/>
                <a:ea typeface="+mn-ea"/>
                <a:cs typeface="+mn-cs"/>
              </a:defRPr>
            </a:lvl3pPr>
            <a:lvl4pPr marL="1080000" indent="-228600" algn="l" defTabSz="914400" rtl="0" eaLnBrk="1" latinLnBrk="0" hangingPunct="1">
              <a:spcBef>
                <a:spcPct val="20000"/>
              </a:spcBef>
              <a:buClrTx/>
              <a:buFont typeface="Meiryo UI" pitchFamily="50" charset="-128"/>
              <a:buChar char="⁃"/>
              <a:defRPr kumimoji="1" sz="16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kumimoji="1"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fontAlgn="auto">
              <a:spcBef>
                <a:spcPts val="0"/>
              </a:spcBef>
              <a:spcAft>
                <a:spcPts val="0"/>
              </a:spcAft>
              <a:buFont typeface="Wingdings" pitchFamily="2" charset="2"/>
              <a:buNone/>
              <a:defRPr/>
            </a:pPr>
            <a:r>
              <a:rPr lang="ja-JP" altLang="en-US" sz="2000" b="0" dirty="0">
                <a:latin typeface="ＭＳ ゴシック" panose="020B0609070205080204" pitchFamily="49" charset="-128"/>
                <a:ea typeface="ＭＳ ゴシック" panose="020B0609070205080204" pitchFamily="49" charset="-128"/>
              </a:rPr>
              <a:t>家庭で必要とするエネルギーは朝、晩にピークがある</a:t>
            </a:r>
            <a:endParaRPr lang="en-US" altLang="ja-JP" sz="2000" b="0" dirty="0">
              <a:latin typeface="ＭＳ ゴシック" panose="020B0609070205080204" pitchFamily="49" charset="-128"/>
              <a:ea typeface="ＭＳ ゴシック" panose="020B0609070205080204" pitchFamily="49" charset="-128"/>
            </a:endParaRPr>
          </a:p>
          <a:p>
            <a:pPr marL="0" indent="0" fontAlgn="auto">
              <a:spcBef>
                <a:spcPts val="0"/>
              </a:spcBef>
              <a:spcAft>
                <a:spcPts val="0"/>
              </a:spcAft>
              <a:buFont typeface="Wingdings" pitchFamily="2" charset="2"/>
              <a:buNone/>
              <a:defRPr/>
            </a:pPr>
            <a:r>
              <a:rPr lang="ja-JP" altLang="en-US" sz="2000" b="0" dirty="0">
                <a:latin typeface="ＭＳ ゴシック" panose="020B0609070205080204" pitchFamily="49" charset="-128"/>
                <a:ea typeface="ＭＳ ゴシック" panose="020B0609070205080204" pitchFamily="49" charset="-128"/>
              </a:rPr>
              <a:t>太陽光発電の発電量は昼間、最大量になる。季節でも変わってくる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7989DC-4F32-3FD7-3260-D4B52393B08B}"/>
              </a:ext>
            </a:extLst>
          </p:cNvPr>
          <p:cNvSpPr txBox="1">
            <a:spLocks/>
          </p:cNvSpPr>
          <p:nvPr/>
        </p:nvSpPr>
        <p:spPr bwMode="auto">
          <a:xfrm>
            <a:off x="-12700" y="0"/>
            <a:ext cx="9144000" cy="863600"/>
          </a:xfrm>
          <a:prstGeom prst="rect">
            <a:avLst/>
          </a:prstGeom>
          <a:noFill/>
          <a:ln>
            <a:noFill/>
          </a:ln>
        </p:spPr>
        <p:txBody>
          <a:bodyPr anchor="ctr"/>
          <a:lstStyle>
            <a:lvl1pPr algn="ctr" rtl="0" eaLnBrk="0" fontAlgn="base" hangingPunct="0">
              <a:spcBef>
                <a:spcPct val="0"/>
              </a:spcBef>
              <a:spcAft>
                <a:spcPct val="0"/>
              </a:spcAft>
              <a:defRPr kumimoji="1" sz="3600" kern="1200" baseline="0">
                <a:solidFill>
                  <a:schemeClr val="tx1"/>
                </a:solidFill>
                <a:latin typeface="HG創英角ｺﾞｼｯｸUB" pitchFamily="49" charset="-128"/>
                <a:ea typeface="HGS創英角ｺﾞｼｯｸUB" pitchFamily="50" charset="-128"/>
                <a:cs typeface="+mj-cs"/>
              </a:defRPr>
            </a:lvl1pPr>
            <a:lvl2pPr algn="ctr" rtl="0" eaLnBrk="0" fontAlgn="base" hangingPunct="0">
              <a:spcBef>
                <a:spcPct val="0"/>
              </a:spcBef>
              <a:spcAft>
                <a:spcPct val="0"/>
              </a:spcAft>
              <a:defRPr kumimoji="1" sz="3600">
                <a:solidFill>
                  <a:schemeClr val="tx1"/>
                </a:solidFill>
                <a:latin typeface="Arial" charset="0"/>
                <a:ea typeface="HGS創英角ｺﾞｼｯｸUB" pitchFamily="50" charset="-128"/>
              </a:defRPr>
            </a:lvl2pPr>
            <a:lvl3pPr algn="ctr" rtl="0" eaLnBrk="0" fontAlgn="base" hangingPunct="0">
              <a:spcBef>
                <a:spcPct val="0"/>
              </a:spcBef>
              <a:spcAft>
                <a:spcPct val="0"/>
              </a:spcAft>
              <a:defRPr kumimoji="1" sz="3600">
                <a:solidFill>
                  <a:schemeClr val="tx1"/>
                </a:solidFill>
                <a:latin typeface="Arial" charset="0"/>
                <a:ea typeface="HGS創英角ｺﾞｼｯｸUB" pitchFamily="50" charset="-128"/>
              </a:defRPr>
            </a:lvl3pPr>
            <a:lvl4pPr algn="ctr" rtl="0" eaLnBrk="0" fontAlgn="base" hangingPunct="0">
              <a:spcBef>
                <a:spcPct val="0"/>
              </a:spcBef>
              <a:spcAft>
                <a:spcPct val="0"/>
              </a:spcAft>
              <a:defRPr kumimoji="1" sz="3600">
                <a:solidFill>
                  <a:schemeClr val="tx1"/>
                </a:solidFill>
                <a:latin typeface="Arial" charset="0"/>
                <a:ea typeface="HGS創英角ｺﾞｼｯｸUB" pitchFamily="50" charset="-128"/>
              </a:defRPr>
            </a:lvl4pPr>
            <a:lvl5pPr algn="ctr" rtl="0" eaLnBrk="0" fontAlgn="base" hangingPunct="0">
              <a:spcBef>
                <a:spcPct val="0"/>
              </a:spcBef>
              <a:spcAft>
                <a:spcPct val="0"/>
              </a:spcAft>
              <a:defRPr kumimoji="1" sz="3600">
                <a:solidFill>
                  <a:schemeClr val="tx1"/>
                </a:solidFill>
                <a:latin typeface="Arial" charset="0"/>
                <a:ea typeface="HGS創英角ｺﾞｼｯｸUB"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defRPr/>
            </a:pPr>
            <a:r>
              <a:rPr lang="en-US" altLang="ja-JP" sz="1600" u="sng" kern="0" dirty="0">
                <a:latin typeface="ＭＳ ゴシック" pitchFamily="49" charset="-128"/>
                <a:ea typeface="ＭＳ ゴシック" pitchFamily="49" charset="-128"/>
              </a:rPr>
              <a:t>2011</a:t>
            </a:r>
            <a:r>
              <a:rPr lang="ja-JP" altLang="en-US" sz="1600" u="sng" kern="0" dirty="0">
                <a:latin typeface="ＭＳ ゴシック" pitchFamily="49" charset="-128"/>
                <a:ea typeface="ＭＳ ゴシック" pitchFamily="49" charset="-128"/>
              </a:rPr>
              <a:t>年頃</a:t>
            </a:r>
            <a:r>
              <a:rPr lang="ja-JP" altLang="en-US" sz="1600" kern="0" dirty="0">
                <a:latin typeface="ＭＳ ゴシック" pitchFamily="49" charset="-128"/>
                <a:ea typeface="ＭＳ ゴシック" pitchFamily="49" charset="-128"/>
              </a:rPr>
              <a:t>　</a:t>
            </a:r>
            <a:r>
              <a:rPr lang="ja-JP" altLang="en-US" dirty="0"/>
              <a:t>水素を使用する低炭素・循環型社会</a:t>
            </a:r>
            <a:endParaRPr lang="en-US" altLang="ja-JP" dirty="0"/>
          </a:p>
          <a:p>
            <a:pPr>
              <a:defRPr/>
            </a:pPr>
            <a:r>
              <a:rPr lang="ja-JP" altLang="en-US" sz="1600" kern="0" dirty="0">
                <a:latin typeface="ＭＳ ゴシック" pitchFamily="49" charset="-128"/>
                <a:ea typeface="ＭＳ ゴシック" pitchFamily="49" charset="-128"/>
              </a:rPr>
              <a:t>～災害にも強いまちづくり～　　　　</a:t>
            </a:r>
            <a:endParaRPr lang="ja-JP" altLang="en-US" sz="1600" dirty="0"/>
          </a:p>
        </p:txBody>
      </p:sp>
      <p:sp>
        <p:nvSpPr>
          <p:cNvPr id="4" name="楕円 3">
            <a:extLst>
              <a:ext uri="{FF2B5EF4-FFF2-40B4-BE49-F238E27FC236}">
                <a16:creationId xmlns:a16="http://schemas.microsoft.com/office/drawing/2014/main" id="{814411D2-839B-9668-5D69-4A3FDE6C4148}"/>
              </a:ext>
            </a:extLst>
          </p:cNvPr>
          <p:cNvSpPr/>
          <p:nvPr/>
        </p:nvSpPr>
        <p:spPr>
          <a:xfrm>
            <a:off x="1187450" y="1355725"/>
            <a:ext cx="1655763" cy="1511300"/>
          </a:xfrm>
          <a:prstGeom prst="ellipse">
            <a:avLst/>
          </a:prstGeom>
          <a:solidFill>
            <a:srgbClr val="FFFF00"/>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楕円 4">
            <a:extLst>
              <a:ext uri="{FF2B5EF4-FFF2-40B4-BE49-F238E27FC236}">
                <a16:creationId xmlns:a16="http://schemas.microsoft.com/office/drawing/2014/main" id="{15B7630D-C0A7-3FCD-70DE-C211EF48447C}"/>
              </a:ext>
            </a:extLst>
          </p:cNvPr>
          <p:cNvSpPr/>
          <p:nvPr/>
        </p:nvSpPr>
        <p:spPr>
          <a:xfrm>
            <a:off x="7265988" y="822325"/>
            <a:ext cx="1657350" cy="1555750"/>
          </a:xfrm>
          <a:prstGeom prst="ellipse">
            <a:avLst/>
          </a:prstGeom>
          <a:solidFill>
            <a:srgbClr val="FFFF00"/>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3317" name="Picture 109" descr="http://www.printout.jp/clipart/clipart_d/12_norimono/01_car_bicycle/gif/norimono_0009.gif">
            <a:extLst>
              <a:ext uri="{FF2B5EF4-FFF2-40B4-BE49-F238E27FC236}">
                <a16:creationId xmlns:a16="http://schemas.microsoft.com/office/drawing/2014/main" id="{77165E08-6ACD-EA71-CB02-BC3542A30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4940300"/>
            <a:ext cx="6492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http://bsoza.com/ill_topic/cenergy_a02.png">
            <a:extLst>
              <a:ext uri="{FF2B5EF4-FFF2-40B4-BE49-F238E27FC236}">
                <a16:creationId xmlns:a16="http://schemas.microsoft.com/office/drawing/2014/main" id="{39DA869A-39A7-7408-7E6A-0649EE0265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957763"/>
            <a:ext cx="5016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53">
            <a:extLst>
              <a:ext uri="{FF2B5EF4-FFF2-40B4-BE49-F238E27FC236}">
                <a16:creationId xmlns:a16="http://schemas.microsoft.com/office/drawing/2014/main" id="{17D63F4C-32AD-60E7-B9A3-76E919B2334E}"/>
              </a:ext>
            </a:extLst>
          </p:cNvPr>
          <p:cNvSpPr>
            <a:spLocks noChangeArrowheads="1"/>
          </p:cNvSpPr>
          <p:nvPr/>
        </p:nvSpPr>
        <p:spPr bwMode="auto">
          <a:xfrm>
            <a:off x="141288" y="955675"/>
            <a:ext cx="1584325" cy="790575"/>
          </a:xfrm>
          <a:prstGeom prst="rect">
            <a:avLst/>
          </a:prstGeom>
          <a:solidFill>
            <a:srgbClr val="FF0000"/>
          </a:solidFill>
          <a:ln w="9525">
            <a:solidFill>
              <a:srgbClr val="FF0000"/>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900" b="1">
              <a:solidFill>
                <a:srgbClr val="FF0000"/>
              </a:solidFill>
              <a:latin typeface="Calibri" panose="020F0502020204030204" pitchFamily="34" charset="0"/>
            </a:endParaRPr>
          </a:p>
        </p:txBody>
      </p:sp>
      <p:grpSp>
        <p:nvGrpSpPr>
          <p:cNvPr id="13320" name="グループ化 86">
            <a:extLst>
              <a:ext uri="{FF2B5EF4-FFF2-40B4-BE49-F238E27FC236}">
                <a16:creationId xmlns:a16="http://schemas.microsoft.com/office/drawing/2014/main" id="{27DB893B-8AAA-0A6B-8E1D-2E83B897C356}"/>
              </a:ext>
            </a:extLst>
          </p:cNvPr>
          <p:cNvGrpSpPr>
            <a:grpSpLocks/>
          </p:cNvGrpSpPr>
          <p:nvPr/>
        </p:nvGrpSpPr>
        <p:grpSpPr bwMode="auto">
          <a:xfrm>
            <a:off x="7524750" y="1141413"/>
            <a:ext cx="1223963" cy="790575"/>
            <a:chOff x="2062466" y="4552192"/>
            <a:chExt cx="1381464" cy="894794"/>
          </a:xfrm>
        </p:grpSpPr>
        <p:sp>
          <p:nvSpPr>
            <p:cNvPr id="13431" name="Text Box 35">
              <a:extLst>
                <a:ext uri="{FF2B5EF4-FFF2-40B4-BE49-F238E27FC236}">
                  <a16:creationId xmlns:a16="http://schemas.microsoft.com/office/drawing/2014/main" id="{DA6D7957-F4E0-9AF1-C93B-F01B221EA125}"/>
                </a:ext>
              </a:extLst>
            </p:cNvPr>
            <p:cNvSpPr txBox="1">
              <a:spLocks noChangeArrowheads="1"/>
            </p:cNvSpPr>
            <p:nvPr/>
          </p:nvSpPr>
          <p:spPr bwMode="auto">
            <a:xfrm>
              <a:off x="2143728" y="5146120"/>
              <a:ext cx="1136984" cy="2781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800" b="1">
                  <a:latin typeface="Calibri" panose="020F0502020204030204" pitchFamily="34" charset="0"/>
                </a:rPr>
                <a:t>水素ｽﾃｰｼｮﾝ</a:t>
              </a:r>
              <a:endParaRPr lang="en-US" altLang="ja-JP" sz="800" b="1">
                <a:latin typeface="Calibri" panose="020F0502020204030204" pitchFamily="34" charset="0"/>
              </a:endParaRPr>
            </a:p>
            <a:p>
              <a:pPr algn="ctr" eaLnBrk="1" hangingPunct="1"/>
              <a:r>
                <a:rPr lang="ja-JP" altLang="en-US" sz="800" b="1">
                  <a:latin typeface="Calibri" panose="020F0502020204030204" pitchFamily="34" charset="0"/>
                </a:rPr>
                <a:t>（ｵﾝｻｲﾄ・ｵﾌｻｲﾄ）</a:t>
              </a:r>
              <a:endParaRPr lang="en-US" altLang="ja-JP" sz="800" b="1">
                <a:latin typeface="Calibri" panose="020F0502020204030204" pitchFamily="34" charset="0"/>
              </a:endParaRPr>
            </a:p>
          </p:txBody>
        </p:sp>
        <p:pic>
          <p:nvPicPr>
            <p:cNvPr id="13432" name="Picture 34" descr="keikan_0005">
              <a:extLst>
                <a:ext uri="{FF2B5EF4-FFF2-40B4-BE49-F238E27FC236}">
                  <a16:creationId xmlns:a16="http://schemas.microsoft.com/office/drawing/2014/main" id="{650D5FE1-6A2C-B7C7-2386-68ABD75106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466" y="4633540"/>
              <a:ext cx="1366527" cy="51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33" name="Rectangle 53">
              <a:extLst>
                <a:ext uri="{FF2B5EF4-FFF2-40B4-BE49-F238E27FC236}">
                  <a16:creationId xmlns:a16="http://schemas.microsoft.com/office/drawing/2014/main" id="{0AA7045E-B2FC-4927-09D4-4F881AA7CA49}"/>
                </a:ext>
              </a:extLst>
            </p:cNvPr>
            <p:cNvSpPr>
              <a:spLocks noChangeArrowheads="1"/>
            </p:cNvSpPr>
            <p:nvPr/>
          </p:nvSpPr>
          <p:spPr bwMode="auto">
            <a:xfrm>
              <a:off x="2062466" y="4552192"/>
              <a:ext cx="1381464" cy="8947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900" b="1">
                <a:latin typeface="Calibri" panose="020F0502020204030204" pitchFamily="34" charset="0"/>
              </a:endParaRPr>
            </a:p>
          </p:txBody>
        </p:sp>
      </p:grpSp>
      <p:grpSp>
        <p:nvGrpSpPr>
          <p:cNvPr id="13321" name="Group 57">
            <a:extLst>
              <a:ext uri="{FF2B5EF4-FFF2-40B4-BE49-F238E27FC236}">
                <a16:creationId xmlns:a16="http://schemas.microsoft.com/office/drawing/2014/main" id="{73A957BA-50CC-E94B-513F-F5F91881D6FA}"/>
              </a:ext>
            </a:extLst>
          </p:cNvPr>
          <p:cNvGrpSpPr>
            <a:grpSpLocks/>
          </p:cNvGrpSpPr>
          <p:nvPr/>
        </p:nvGrpSpPr>
        <p:grpSpPr bwMode="auto">
          <a:xfrm>
            <a:off x="1795463" y="5810250"/>
            <a:ext cx="576262" cy="387350"/>
            <a:chOff x="1249" y="2160"/>
            <a:chExt cx="622" cy="412"/>
          </a:xfrm>
        </p:grpSpPr>
        <p:graphicFrame>
          <p:nvGraphicFramePr>
            <p:cNvPr id="13429" name="Object 2">
              <a:extLst>
                <a:ext uri="{FF2B5EF4-FFF2-40B4-BE49-F238E27FC236}">
                  <a16:creationId xmlns:a16="http://schemas.microsoft.com/office/drawing/2014/main" id="{EE69BABC-B73D-97CE-7190-8FD8AA9C6AD7}"/>
                </a:ext>
              </a:extLst>
            </p:cNvPr>
            <p:cNvGraphicFramePr>
              <a:graphicFrameLocks noChangeAspect="1"/>
            </p:cNvGraphicFramePr>
            <p:nvPr/>
          </p:nvGraphicFramePr>
          <p:xfrm>
            <a:off x="1383" y="2160"/>
            <a:ext cx="363" cy="227"/>
          </p:xfrm>
          <a:graphic>
            <a:graphicData uri="http://schemas.openxmlformats.org/presentationml/2006/ole">
              <mc:AlternateContent xmlns:mc="http://schemas.openxmlformats.org/markup-compatibility/2006">
                <mc:Choice xmlns:v="urn:schemas-microsoft-com:vml" Requires="v">
                  <p:oleObj name="Image" r:id="rId5" imgW="507578" imgH="317125" progId="PhotoshopElements.Image.2">
                    <p:embed/>
                  </p:oleObj>
                </mc:Choice>
                <mc:Fallback>
                  <p:oleObj name="Image" r:id="rId5" imgW="507578" imgH="317125" progId="PhotoshopElements.Image.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3" y="2160"/>
                          <a:ext cx="363"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30" name="Text Box 56">
              <a:extLst>
                <a:ext uri="{FF2B5EF4-FFF2-40B4-BE49-F238E27FC236}">
                  <a16:creationId xmlns:a16="http://schemas.microsoft.com/office/drawing/2014/main" id="{CAF29C7D-7850-C5E4-C89D-5B4DBF61BAEE}"/>
                </a:ext>
              </a:extLst>
            </p:cNvPr>
            <p:cNvSpPr txBox="1">
              <a:spLocks noChangeArrowheads="1"/>
            </p:cNvSpPr>
            <p:nvPr/>
          </p:nvSpPr>
          <p:spPr bwMode="auto">
            <a:xfrm>
              <a:off x="1249" y="2441"/>
              <a:ext cx="622"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800" b="1">
                  <a:solidFill>
                    <a:srgbClr val="0000FF"/>
                  </a:solidFill>
                  <a:latin typeface="Calibri" panose="020F0502020204030204" pitchFamily="34" charset="0"/>
                </a:rPr>
                <a:t>水素ﾄﾚｰﾗ</a:t>
              </a:r>
            </a:p>
          </p:txBody>
        </p:sp>
      </p:grpSp>
      <p:grpSp>
        <p:nvGrpSpPr>
          <p:cNvPr id="13322" name="グループ化 42">
            <a:extLst>
              <a:ext uri="{FF2B5EF4-FFF2-40B4-BE49-F238E27FC236}">
                <a16:creationId xmlns:a16="http://schemas.microsoft.com/office/drawing/2014/main" id="{4801E6FC-952E-6F94-9602-D2CD064B13BE}"/>
              </a:ext>
            </a:extLst>
          </p:cNvPr>
          <p:cNvGrpSpPr>
            <a:grpSpLocks/>
          </p:cNvGrpSpPr>
          <p:nvPr/>
        </p:nvGrpSpPr>
        <p:grpSpPr bwMode="auto">
          <a:xfrm>
            <a:off x="323850" y="5532438"/>
            <a:ext cx="876300" cy="712787"/>
            <a:chOff x="523224" y="2157348"/>
            <a:chExt cx="876924" cy="712793"/>
          </a:xfrm>
        </p:grpSpPr>
        <p:sp>
          <p:nvSpPr>
            <p:cNvPr id="17" name="正方形/長方形 16">
              <a:extLst>
                <a:ext uri="{FF2B5EF4-FFF2-40B4-BE49-F238E27FC236}">
                  <a16:creationId xmlns:a16="http://schemas.microsoft.com/office/drawing/2014/main" id="{2025EF3F-FD50-E88E-393D-BCF3E04E883C}"/>
                </a:ext>
              </a:extLst>
            </p:cNvPr>
            <p:cNvSpPr/>
            <p:nvPr/>
          </p:nvSpPr>
          <p:spPr>
            <a:xfrm>
              <a:off x="580415" y="2157348"/>
              <a:ext cx="792727" cy="647705"/>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18" name="Group 55">
              <a:extLst>
                <a:ext uri="{FF2B5EF4-FFF2-40B4-BE49-F238E27FC236}">
                  <a16:creationId xmlns:a16="http://schemas.microsoft.com/office/drawing/2014/main" id="{F2976010-82CE-801D-37FD-95BE5829E8E6}"/>
                </a:ext>
              </a:extLst>
            </p:cNvPr>
            <p:cNvGrpSpPr>
              <a:grpSpLocks/>
            </p:cNvGrpSpPr>
            <p:nvPr/>
          </p:nvGrpSpPr>
          <p:grpSpPr bwMode="auto">
            <a:xfrm>
              <a:off x="523224" y="2176790"/>
              <a:ext cx="876924" cy="693351"/>
              <a:chOff x="340" y="2237"/>
              <a:chExt cx="623" cy="505"/>
            </a:xfrm>
            <a:solidFill>
              <a:srgbClr val="0000FF"/>
            </a:solidFill>
          </p:grpSpPr>
          <p:pic>
            <p:nvPicPr>
              <p:cNvPr id="19" name="Picture 29" descr="keikan_0003">
                <a:extLst>
                  <a:ext uri="{FF2B5EF4-FFF2-40B4-BE49-F238E27FC236}">
                    <a16:creationId xmlns:a16="http://schemas.microsoft.com/office/drawing/2014/main" id="{54E7FDC0-36E9-1965-7C30-9C13B7CB1ED1}"/>
                  </a:ext>
                </a:extLst>
              </p:cNvPr>
              <p:cNvPicPr>
                <a:picLocks noChangeAspect="1" noChangeArrowheads="1"/>
              </p:cNvPicPr>
              <p:nvPr/>
            </p:nvPicPr>
            <p:blipFill>
              <a:blip r:embed="rId7" cstate="screen"/>
              <a:srcRect/>
              <a:stretch>
                <a:fillRect/>
              </a:stretch>
            </p:blipFill>
            <p:spPr bwMode="auto">
              <a:xfrm>
                <a:off x="391" y="2237"/>
                <a:ext cx="549" cy="340"/>
              </a:xfrm>
              <a:prstGeom prst="rect">
                <a:avLst/>
              </a:prstGeom>
              <a:grpFill/>
              <a:ln w="9525">
                <a:noFill/>
                <a:miter lim="800000"/>
                <a:headEnd/>
                <a:tailEnd/>
              </a:ln>
            </p:spPr>
          </p:pic>
          <p:sp>
            <p:nvSpPr>
              <p:cNvPr id="20" name="Text Box 30">
                <a:extLst>
                  <a:ext uri="{FF2B5EF4-FFF2-40B4-BE49-F238E27FC236}">
                    <a16:creationId xmlns:a16="http://schemas.microsoft.com/office/drawing/2014/main" id="{E10B8065-2379-7369-1B4E-FA283C654D4B}"/>
                  </a:ext>
                </a:extLst>
              </p:cNvPr>
              <p:cNvSpPr txBox="1">
                <a:spLocks noChangeArrowheads="1"/>
              </p:cNvSpPr>
              <p:nvPr/>
            </p:nvSpPr>
            <p:spPr bwMode="auto">
              <a:xfrm>
                <a:off x="340" y="2574"/>
                <a:ext cx="623" cy="168"/>
              </a:xfrm>
              <a:prstGeom prst="rect">
                <a:avLst/>
              </a:prstGeom>
              <a:noFill/>
              <a:ln w="9525">
                <a:noFill/>
                <a:miter lim="800000"/>
                <a:headEnd/>
                <a:tailEnd/>
              </a:ln>
            </p:spPr>
            <p:txBody>
              <a:bodyPr wrap="none">
                <a:spAutoFit/>
              </a:bodyPr>
              <a:lstStyle/>
              <a:p>
                <a:pPr eaLnBrk="1" hangingPunct="1">
                  <a:defRPr/>
                </a:pPr>
                <a:r>
                  <a:rPr lang="ja-JP" altLang="en-US" sz="900" b="1" dirty="0">
                    <a:solidFill>
                      <a:schemeClr val="bg1"/>
                    </a:solidFill>
                    <a:latin typeface="Calibri" pitchFamily="34" charset="0"/>
                  </a:rPr>
                  <a:t>水素製造工場</a:t>
                </a:r>
              </a:p>
            </p:txBody>
          </p:sp>
        </p:grpSp>
      </p:grpSp>
      <p:pic>
        <p:nvPicPr>
          <p:cNvPr id="13323" name="Picture 109" descr="http://www.printout.jp/clipart/clipart_d/12_norimono/01_car_bicycle/gif/norimono_0009.gif">
            <a:extLst>
              <a:ext uri="{FF2B5EF4-FFF2-40B4-BE49-F238E27FC236}">
                <a16:creationId xmlns:a16="http://schemas.microsoft.com/office/drawing/2014/main" id="{F04FCFA2-5166-AE17-397F-0A00EF5C9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2436813"/>
            <a:ext cx="649287"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4" name="グループ化 112">
            <a:extLst>
              <a:ext uri="{FF2B5EF4-FFF2-40B4-BE49-F238E27FC236}">
                <a16:creationId xmlns:a16="http://schemas.microsoft.com/office/drawing/2014/main" id="{F6A5858C-10EC-FDF5-9372-06C09F3E303C}"/>
              </a:ext>
            </a:extLst>
          </p:cNvPr>
          <p:cNvGrpSpPr>
            <a:grpSpLocks/>
          </p:cNvGrpSpPr>
          <p:nvPr/>
        </p:nvGrpSpPr>
        <p:grpSpPr bwMode="auto">
          <a:xfrm>
            <a:off x="4859338" y="2751138"/>
            <a:ext cx="495300" cy="355600"/>
            <a:chOff x="5143504" y="1785926"/>
            <a:chExt cx="767470" cy="631493"/>
          </a:xfrm>
        </p:grpSpPr>
        <p:pic>
          <p:nvPicPr>
            <p:cNvPr id="13425" name="Picture 18" descr="BMW Z3 ロードスター">
              <a:extLst>
                <a:ext uri="{FF2B5EF4-FFF2-40B4-BE49-F238E27FC236}">
                  <a16:creationId xmlns:a16="http://schemas.microsoft.com/office/drawing/2014/main" id="{D71DBF43-0DE0-160F-EDB2-14A0FC20AA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4" y="1785926"/>
              <a:ext cx="714380" cy="39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26" name="Text Box 39">
              <a:extLst>
                <a:ext uri="{FF2B5EF4-FFF2-40B4-BE49-F238E27FC236}">
                  <a16:creationId xmlns:a16="http://schemas.microsoft.com/office/drawing/2014/main" id="{3AADC7BA-7ECF-8921-6A8D-E001B022B726}"/>
                </a:ext>
              </a:extLst>
            </p:cNvPr>
            <p:cNvSpPr txBox="1">
              <a:spLocks noChangeArrowheads="1"/>
            </p:cNvSpPr>
            <p:nvPr/>
          </p:nvSpPr>
          <p:spPr bwMode="auto">
            <a:xfrm>
              <a:off x="5366756" y="2170718"/>
              <a:ext cx="544218" cy="24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a:latin typeface="Calibri" panose="020F0502020204030204" pitchFamily="34" charset="0"/>
                </a:rPr>
                <a:t>FC-PHV</a:t>
              </a:r>
            </a:p>
          </p:txBody>
        </p:sp>
      </p:grpSp>
      <p:pic>
        <p:nvPicPr>
          <p:cNvPr id="13325" name="Picture 28" descr="keikan_0044">
            <a:extLst>
              <a:ext uri="{FF2B5EF4-FFF2-40B4-BE49-F238E27FC236}">
                <a16:creationId xmlns:a16="http://schemas.microsoft.com/office/drawing/2014/main" id="{CB8E4560-B331-5460-656F-E8BD328649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11638" y="2243138"/>
            <a:ext cx="9366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32" descr="荏原バラード株式会社製">
            <a:extLst>
              <a:ext uri="{FF2B5EF4-FFF2-40B4-BE49-F238E27FC236}">
                <a16:creationId xmlns:a16="http://schemas.microsoft.com/office/drawing/2014/main" id="{893129D6-EF96-3489-91D9-C9D1B28B6C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7625" y="2281238"/>
            <a:ext cx="2619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Text Box 43">
            <a:extLst>
              <a:ext uri="{FF2B5EF4-FFF2-40B4-BE49-F238E27FC236}">
                <a16:creationId xmlns:a16="http://schemas.microsoft.com/office/drawing/2014/main" id="{1263C82E-B791-4903-8471-BDED544A3D2F}"/>
              </a:ext>
            </a:extLst>
          </p:cNvPr>
          <p:cNvSpPr txBox="1">
            <a:spLocks noChangeArrowheads="1"/>
          </p:cNvSpPr>
          <p:nvPr/>
        </p:nvSpPr>
        <p:spPr bwMode="auto">
          <a:xfrm>
            <a:off x="3708400" y="2049463"/>
            <a:ext cx="503238"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latin typeface="Calibri" panose="020F0502020204030204" pitchFamily="34" charset="0"/>
              </a:rPr>
              <a:t>燃料電池</a:t>
            </a:r>
            <a:endParaRPr lang="en-US" altLang="ja-JP" sz="900" b="1">
              <a:latin typeface="Calibri" panose="020F0502020204030204" pitchFamily="34" charset="0"/>
            </a:endParaRPr>
          </a:p>
        </p:txBody>
      </p:sp>
      <p:sp>
        <p:nvSpPr>
          <p:cNvPr id="13328" name="Line 45">
            <a:extLst>
              <a:ext uri="{FF2B5EF4-FFF2-40B4-BE49-F238E27FC236}">
                <a16:creationId xmlns:a16="http://schemas.microsoft.com/office/drawing/2014/main" id="{AF7F071B-4850-7C28-77C3-6B755EC9C1CB}"/>
              </a:ext>
            </a:extLst>
          </p:cNvPr>
          <p:cNvSpPr>
            <a:spLocks noChangeShapeType="1"/>
          </p:cNvSpPr>
          <p:nvPr/>
        </p:nvSpPr>
        <p:spPr bwMode="auto">
          <a:xfrm flipV="1">
            <a:off x="2763838" y="2433638"/>
            <a:ext cx="1116012" cy="0"/>
          </a:xfrm>
          <a:prstGeom prst="line">
            <a:avLst/>
          </a:prstGeom>
          <a:noFill/>
          <a:ln w="38100" cmpd="dbl">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29" name="Line 48">
            <a:extLst>
              <a:ext uri="{FF2B5EF4-FFF2-40B4-BE49-F238E27FC236}">
                <a16:creationId xmlns:a16="http://schemas.microsoft.com/office/drawing/2014/main" id="{0F829B1C-9F00-70B9-425D-BCCA14B3618C}"/>
              </a:ext>
            </a:extLst>
          </p:cNvPr>
          <p:cNvSpPr>
            <a:spLocks noChangeShapeType="1"/>
          </p:cNvSpPr>
          <p:nvPr/>
        </p:nvSpPr>
        <p:spPr bwMode="auto">
          <a:xfrm flipV="1">
            <a:off x="4067175" y="2314575"/>
            <a:ext cx="433388" cy="4763"/>
          </a:xfrm>
          <a:prstGeom prst="line">
            <a:avLst/>
          </a:prstGeom>
          <a:noFill/>
          <a:ln w="38100">
            <a:solidFill>
              <a:srgbClr val="FFC0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30" name="Text Box 49">
            <a:extLst>
              <a:ext uri="{FF2B5EF4-FFF2-40B4-BE49-F238E27FC236}">
                <a16:creationId xmlns:a16="http://schemas.microsoft.com/office/drawing/2014/main" id="{838E42B7-45AC-91DC-413C-279F99686359}"/>
              </a:ext>
            </a:extLst>
          </p:cNvPr>
          <p:cNvSpPr txBox="1">
            <a:spLocks noChangeArrowheads="1"/>
          </p:cNvSpPr>
          <p:nvPr/>
        </p:nvSpPr>
        <p:spPr bwMode="auto">
          <a:xfrm>
            <a:off x="4108450" y="2174875"/>
            <a:ext cx="2873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solidFill>
                  <a:srgbClr val="FFC000"/>
                </a:solidFill>
                <a:latin typeface="Calibri" panose="020F0502020204030204" pitchFamily="34" charset="0"/>
              </a:rPr>
              <a:t>電気</a:t>
            </a:r>
          </a:p>
        </p:txBody>
      </p:sp>
      <p:sp>
        <p:nvSpPr>
          <p:cNvPr id="31" name="角丸四角形 138">
            <a:extLst>
              <a:ext uri="{FF2B5EF4-FFF2-40B4-BE49-F238E27FC236}">
                <a16:creationId xmlns:a16="http://schemas.microsoft.com/office/drawing/2014/main" id="{E0324B81-D7CA-C7D3-4E6F-3F480A6C37E9}"/>
              </a:ext>
            </a:extLst>
          </p:cNvPr>
          <p:cNvSpPr/>
          <p:nvPr/>
        </p:nvSpPr>
        <p:spPr bwMode="auto">
          <a:xfrm>
            <a:off x="3646488" y="2027238"/>
            <a:ext cx="1862137" cy="936625"/>
          </a:xfrm>
          <a:prstGeom prst="roundRect">
            <a:avLst>
              <a:gd name="adj" fmla="val 737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13332" name="Text Box 38">
            <a:extLst>
              <a:ext uri="{FF2B5EF4-FFF2-40B4-BE49-F238E27FC236}">
                <a16:creationId xmlns:a16="http://schemas.microsoft.com/office/drawing/2014/main" id="{75510B08-1912-51F3-6FAD-B6FCF616B40A}"/>
              </a:ext>
            </a:extLst>
          </p:cNvPr>
          <p:cNvSpPr txBox="1">
            <a:spLocks noChangeArrowheads="1"/>
          </p:cNvSpPr>
          <p:nvPr/>
        </p:nvSpPr>
        <p:spPr bwMode="auto">
          <a:xfrm>
            <a:off x="5003800" y="1955800"/>
            <a:ext cx="371475" cy="138113"/>
          </a:xfrm>
          <a:prstGeom prst="rect">
            <a:avLst/>
          </a:prstGeom>
          <a:solidFill>
            <a:schemeClr val="bg1"/>
          </a:solidFill>
          <a:ln w="9525">
            <a:solidFill>
              <a:schemeClr val="tx1"/>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latin typeface="Calibri" panose="020F0502020204030204" pitchFamily="34" charset="0"/>
              </a:rPr>
              <a:t>家庭</a:t>
            </a:r>
          </a:p>
        </p:txBody>
      </p:sp>
      <p:pic>
        <p:nvPicPr>
          <p:cNvPr id="13333" name="Picture 6" descr="学校">
            <a:extLst>
              <a:ext uri="{FF2B5EF4-FFF2-40B4-BE49-F238E27FC236}">
                <a16:creationId xmlns:a16="http://schemas.microsoft.com/office/drawing/2014/main" id="{50F8AA82-AC5B-B4E9-8B2E-44ADF77148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24300" y="3373438"/>
            <a:ext cx="950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8" descr="病院のイラスト">
            <a:extLst>
              <a:ext uri="{FF2B5EF4-FFF2-40B4-BE49-F238E27FC236}">
                <a16:creationId xmlns:a16="http://schemas.microsoft.com/office/drawing/2014/main" id="{BE48F5D2-DD3E-02E6-341F-AC0F0B1AF23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32363" y="3444875"/>
            <a:ext cx="8810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35" name="グループ化 39">
            <a:extLst>
              <a:ext uri="{FF2B5EF4-FFF2-40B4-BE49-F238E27FC236}">
                <a16:creationId xmlns:a16="http://schemas.microsoft.com/office/drawing/2014/main" id="{912B48B8-60E9-82EC-5E98-2BCFD941CCCD}"/>
              </a:ext>
            </a:extLst>
          </p:cNvPr>
          <p:cNvGrpSpPr>
            <a:grpSpLocks/>
          </p:cNvGrpSpPr>
          <p:nvPr/>
        </p:nvGrpSpPr>
        <p:grpSpPr bwMode="auto">
          <a:xfrm>
            <a:off x="2484438" y="923925"/>
            <a:ext cx="5400675" cy="5400675"/>
            <a:chOff x="2052320" y="908720"/>
            <a:chExt cx="5400000" cy="5400000"/>
          </a:xfrm>
        </p:grpSpPr>
        <p:sp>
          <p:nvSpPr>
            <p:cNvPr id="36" name="円/楕円 143">
              <a:extLst>
                <a:ext uri="{FF2B5EF4-FFF2-40B4-BE49-F238E27FC236}">
                  <a16:creationId xmlns:a16="http://schemas.microsoft.com/office/drawing/2014/main" id="{379C5EED-1255-9A1B-9DF2-EDE89D03D171}"/>
                </a:ext>
              </a:extLst>
            </p:cNvPr>
            <p:cNvSpPr/>
            <p:nvPr/>
          </p:nvSpPr>
          <p:spPr>
            <a:xfrm>
              <a:off x="2339621" y="1197609"/>
              <a:ext cx="4825397" cy="4823810"/>
            </a:xfrm>
            <a:prstGeom prst="ellipse">
              <a:avLst/>
            </a:prstGeom>
            <a:noFill/>
            <a:ln w="38100" cmpd="sng">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37" name="円/楕円 144">
              <a:extLst>
                <a:ext uri="{FF2B5EF4-FFF2-40B4-BE49-F238E27FC236}">
                  <a16:creationId xmlns:a16="http://schemas.microsoft.com/office/drawing/2014/main" id="{8B1AB0C3-8E2E-5389-A2C0-EE62CECE18C0}"/>
                </a:ext>
              </a:extLst>
            </p:cNvPr>
            <p:cNvSpPr/>
            <p:nvPr/>
          </p:nvSpPr>
          <p:spPr>
            <a:xfrm>
              <a:off x="2484066" y="1340466"/>
              <a:ext cx="4536508" cy="4536508"/>
            </a:xfrm>
            <a:prstGeom prst="ellipse">
              <a:avLst/>
            </a:prstGeom>
            <a:noFill/>
            <a:ln w="38100" cmpd="sng">
              <a:solidFill>
                <a:srgbClr val="00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38" name="円/楕円 145">
              <a:extLst>
                <a:ext uri="{FF2B5EF4-FFF2-40B4-BE49-F238E27FC236}">
                  <a16:creationId xmlns:a16="http://schemas.microsoft.com/office/drawing/2014/main" id="{301F6F6D-9A53-BDC2-BB4B-91CCFF182944}"/>
                </a:ext>
              </a:extLst>
            </p:cNvPr>
            <p:cNvSpPr/>
            <p:nvPr/>
          </p:nvSpPr>
          <p:spPr>
            <a:xfrm>
              <a:off x="2196764" y="1053165"/>
              <a:ext cx="5111111" cy="5111111"/>
            </a:xfrm>
            <a:prstGeom prst="ellipse">
              <a:avLst/>
            </a:prstGeom>
            <a:noFill/>
            <a:ln w="38100" cmpd="sng">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39" name="円/楕円 146">
              <a:extLst>
                <a:ext uri="{FF2B5EF4-FFF2-40B4-BE49-F238E27FC236}">
                  <a16:creationId xmlns:a16="http://schemas.microsoft.com/office/drawing/2014/main" id="{A2793290-1813-02D1-9D69-9C969C725527}"/>
                </a:ext>
              </a:extLst>
            </p:cNvPr>
            <p:cNvSpPr/>
            <p:nvPr/>
          </p:nvSpPr>
          <p:spPr>
            <a:xfrm>
              <a:off x="2052320" y="908720"/>
              <a:ext cx="5400000" cy="5400000"/>
            </a:xfrm>
            <a:prstGeom prst="ellipse">
              <a:avLst/>
            </a:prstGeom>
            <a:noFill/>
            <a:ln w="38100"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grpSp>
      <p:pic>
        <p:nvPicPr>
          <p:cNvPr id="13336" name="Picture 7" descr="http://bsoza.com/ill_topic/cenergy_a05.png">
            <a:extLst>
              <a:ext uri="{FF2B5EF4-FFF2-40B4-BE49-F238E27FC236}">
                <a16:creationId xmlns:a16="http://schemas.microsoft.com/office/drawing/2014/main" id="{3CF24638-218F-3C16-E813-4F8725365E9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850" y="5173663"/>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11" descr="http://www.denki.gr.jp/images/book/300dpi/book0602.jpg">
            <a:extLst>
              <a:ext uri="{FF2B5EF4-FFF2-40B4-BE49-F238E27FC236}">
                <a16:creationId xmlns:a16="http://schemas.microsoft.com/office/drawing/2014/main" id="{899C9FD7-EFCF-A2A5-EFF6-C657A94D73F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42988" y="985838"/>
            <a:ext cx="6492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38">
            <a:extLst>
              <a:ext uri="{FF2B5EF4-FFF2-40B4-BE49-F238E27FC236}">
                <a16:creationId xmlns:a16="http://schemas.microsoft.com/office/drawing/2014/main" id="{E57E6D45-0155-846D-6AB1-1F07E12F152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9388" y="968375"/>
            <a:ext cx="7921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9" name="Text Box 56">
            <a:extLst>
              <a:ext uri="{FF2B5EF4-FFF2-40B4-BE49-F238E27FC236}">
                <a16:creationId xmlns:a16="http://schemas.microsoft.com/office/drawing/2014/main" id="{CB60D64C-F046-CD76-1106-5AFE1EA54B67}"/>
              </a:ext>
            </a:extLst>
          </p:cNvPr>
          <p:cNvSpPr txBox="1">
            <a:spLocks noChangeArrowheads="1"/>
          </p:cNvSpPr>
          <p:nvPr/>
        </p:nvSpPr>
        <p:spPr bwMode="auto">
          <a:xfrm>
            <a:off x="611188" y="1635125"/>
            <a:ext cx="7667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solidFill>
                  <a:schemeClr val="bg1"/>
                </a:solidFill>
                <a:latin typeface="Calibri" panose="020F0502020204030204" pitchFamily="34" charset="0"/>
              </a:rPr>
              <a:t>発電所</a:t>
            </a:r>
          </a:p>
        </p:txBody>
      </p:sp>
      <p:cxnSp>
        <p:nvCxnSpPr>
          <p:cNvPr id="44" name="直線矢印コネクタ 43">
            <a:extLst>
              <a:ext uri="{FF2B5EF4-FFF2-40B4-BE49-F238E27FC236}">
                <a16:creationId xmlns:a16="http://schemas.microsoft.com/office/drawing/2014/main" id="{3D0FC8AE-82C8-CBC1-C88E-1EDBA49DD9A8}"/>
              </a:ext>
            </a:extLst>
          </p:cNvPr>
          <p:cNvCxnSpPr/>
          <p:nvPr/>
        </p:nvCxnSpPr>
        <p:spPr>
          <a:xfrm>
            <a:off x="1187450" y="5676900"/>
            <a:ext cx="2232025" cy="0"/>
          </a:xfrm>
          <a:prstGeom prst="straightConnector1">
            <a:avLst/>
          </a:prstGeom>
          <a:ln w="38100" cmpd="dbl">
            <a:solidFill>
              <a:srgbClr val="0000F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88B586A1-3745-2924-C35E-BE2C29C30A7A}"/>
              </a:ext>
            </a:extLst>
          </p:cNvPr>
          <p:cNvCxnSpPr/>
          <p:nvPr/>
        </p:nvCxnSpPr>
        <p:spPr>
          <a:xfrm>
            <a:off x="1187450" y="6037263"/>
            <a:ext cx="2736850" cy="0"/>
          </a:xfrm>
          <a:prstGeom prst="straightConnector1">
            <a:avLst/>
          </a:prstGeom>
          <a:ln w="38100" cmpd="dbl">
            <a:solidFill>
              <a:srgbClr val="0000FF"/>
            </a:solidFill>
            <a:tailEnd type="triangle" w="sm" len="sm"/>
          </a:ln>
        </p:spPr>
        <p:style>
          <a:lnRef idx="1">
            <a:schemeClr val="accent1"/>
          </a:lnRef>
          <a:fillRef idx="0">
            <a:schemeClr val="accent1"/>
          </a:fillRef>
          <a:effectRef idx="0">
            <a:schemeClr val="accent1"/>
          </a:effectRef>
          <a:fontRef idx="minor">
            <a:schemeClr val="tx1"/>
          </a:fontRef>
        </p:style>
      </p:cxnSp>
      <p:sp>
        <p:nvSpPr>
          <p:cNvPr id="13342" name="Text Box 56">
            <a:extLst>
              <a:ext uri="{FF2B5EF4-FFF2-40B4-BE49-F238E27FC236}">
                <a16:creationId xmlns:a16="http://schemas.microsoft.com/office/drawing/2014/main" id="{B1902DB8-0338-BADC-6F76-37C5CC8D7880}"/>
              </a:ext>
            </a:extLst>
          </p:cNvPr>
          <p:cNvSpPr txBox="1">
            <a:spLocks noChangeArrowheads="1"/>
          </p:cNvSpPr>
          <p:nvPr/>
        </p:nvSpPr>
        <p:spPr bwMode="auto">
          <a:xfrm>
            <a:off x="1603375" y="5692775"/>
            <a:ext cx="11525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800" b="1">
                <a:solidFill>
                  <a:srgbClr val="0000FF"/>
                </a:solidFill>
                <a:latin typeface="Calibri" panose="020F0502020204030204" pitchFamily="34" charset="0"/>
              </a:rPr>
              <a:t>水素ﾊﾟｲﾌﾟﾗｲﾝ（低圧）</a:t>
            </a:r>
          </a:p>
        </p:txBody>
      </p:sp>
      <p:cxnSp>
        <p:nvCxnSpPr>
          <p:cNvPr id="47" name="カギ線コネクタ 48">
            <a:extLst>
              <a:ext uri="{FF2B5EF4-FFF2-40B4-BE49-F238E27FC236}">
                <a16:creationId xmlns:a16="http://schemas.microsoft.com/office/drawing/2014/main" id="{3317CA89-387C-F34F-9122-0701ED664FEC}"/>
              </a:ext>
            </a:extLst>
          </p:cNvPr>
          <p:cNvCxnSpPr>
            <a:endCxn id="13360" idx="0"/>
          </p:cNvCxnSpPr>
          <p:nvPr/>
        </p:nvCxnSpPr>
        <p:spPr>
          <a:xfrm>
            <a:off x="1725613" y="1306513"/>
            <a:ext cx="173037" cy="482600"/>
          </a:xfrm>
          <a:prstGeom prst="bentConnector2">
            <a:avLst/>
          </a:prstGeom>
          <a:ln w="3810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sp>
        <p:nvSpPr>
          <p:cNvPr id="13344" name="Text Box 56">
            <a:extLst>
              <a:ext uri="{FF2B5EF4-FFF2-40B4-BE49-F238E27FC236}">
                <a16:creationId xmlns:a16="http://schemas.microsoft.com/office/drawing/2014/main" id="{5C2580C4-8F3F-B497-0996-A7AB61FD90A1}"/>
              </a:ext>
            </a:extLst>
          </p:cNvPr>
          <p:cNvSpPr txBox="1">
            <a:spLocks noChangeArrowheads="1"/>
          </p:cNvSpPr>
          <p:nvPr/>
        </p:nvSpPr>
        <p:spPr bwMode="auto">
          <a:xfrm>
            <a:off x="1908175" y="1141413"/>
            <a:ext cx="14287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800" b="1">
                <a:solidFill>
                  <a:srgbClr val="FF0000"/>
                </a:solidFill>
                <a:latin typeface="Calibri" panose="020F0502020204030204" pitchFamily="34" charset="0"/>
              </a:rPr>
              <a:t>交流送電網</a:t>
            </a:r>
          </a:p>
        </p:txBody>
      </p:sp>
      <p:pic>
        <p:nvPicPr>
          <p:cNvPr id="13345" name="Picture 48" descr="変電所イラスト">
            <a:extLst>
              <a:ext uri="{FF2B5EF4-FFF2-40B4-BE49-F238E27FC236}">
                <a16:creationId xmlns:a16="http://schemas.microsoft.com/office/drawing/2014/main" id="{85C5ABDF-F8BA-0A49-BC82-21F71E3084F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7813" y="1789113"/>
            <a:ext cx="70167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0" name="カギ線コネクタ 48">
            <a:extLst>
              <a:ext uri="{FF2B5EF4-FFF2-40B4-BE49-F238E27FC236}">
                <a16:creationId xmlns:a16="http://schemas.microsoft.com/office/drawing/2014/main" id="{F979A887-ADCB-379A-A534-6404E6C0E334}"/>
              </a:ext>
            </a:extLst>
          </p:cNvPr>
          <p:cNvCxnSpPr>
            <a:stCxn id="13360" idx="2"/>
          </p:cNvCxnSpPr>
          <p:nvPr/>
        </p:nvCxnSpPr>
        <p:spPr>
          <a:xfrm rot="16200000" flipH="1">
            <a:off x="2216944" y="1955006"/>
            <a:ext cx="307975" cy="944563"/>
          </a:xfrm>
          <a:prstGeom prst="bentConnector2">
            <a:avLst/>
          </a:prstGeom>
          <a:ln w="38100">
            <a:solidFill>
              <a:srgbClr val="FFC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13347" name="Text Box 56">
            <a:extLst>
              <a:ext uri="{FF2B5EF4-FFF2-40B4-BE49-F238E27FC236}">
                <a16:creationId xmlns:a16="http://schemas.microsoft.com/office/drawing/2014/main" id="{B4528EBA-D87B-0C61-E774-D2D1119625E9}"/>
              </a:ext>
            </a:extLst>
          </p:cNvPr>
          <p:cNvSpPr txBox="1">
            <a:spLocks noChangeArrowheads="1"/>
          </p:cNvSpPr>
          <p:nvPr/>
        </p:nvSpPr>
        <p:spPr bwMode="auto">
          <a:xfrm>
            <a:off x="1908175" y="2436813"/>
            <a:ext cx="6477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800" b="1">
                <a:solidFill>
                  <a:srgbClr val="FFC000"/>
                </a:solidFill>
                <a:latin typeface="Calibri" panose="020F0502020204030204" pitchFamily="34" charset="0"/>
              </a:rPr>
              <a:t>直流送電網</a:t>
            </a:r>
          </a:p>
        </p:txBody>
      </p:sp>
      <p:sp>
        <p:nvSpPr>
          <p:cNvPr id="13348" name="Text Box 56">
            <a:extLst>
              <a:ext uri="{FF2B5EF4-FFF2-40B4-BE49-F238E27FC236}">
                <a16:creationId xmlns:a16="http://schemas.microsoft.com/office/drawing/2014/main" id="{F0F4FA7D-35DF-A64B-B5EA-554524BBD0A4}"/>
              </a:ext>
            </a:extLst>
          </p:cNvPr>
          <p:cNvSpPr txBox="1">
            <a:spLocks noChangeArrowheads="1"/>
          </p:cNvSpPr>
          <p:nvPr/>
        </p:nvSpPr>
        <p:spPr bwMode="auto">
          <a:xfrm>
            <a:off x="1692275" y="1789113"/>
            <a:ext cx="5762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latin typeface="Calibri" panose="020F0502020204030204" pitchFamily="34" charset="0"/>
              </a:rPr>
              <a:t>変電所</a:t>
            </a:r>
          </a:p>
        </p:txBody>
      </p:sp>
      <p:cxnSp>
        <p:nvCxnSpPr>
          <p:cNvPr id="53" name="カギ線コネクタ 48">
            <a:extLst>
              <a:ext uri="{FF2B5EF4-FFF2-40B4-BE49-F238E27FC236}">
                <a16:creationId xmlns:a16="http://schemas.microsoft.com/office/drawing/2014/main" id="{BAE21E34-B76B-00C8-84DA-0C763161AE35}"/>
              </a:ext>
            </a:extLst>
          </p:cNvPr>
          <p:cNvCxnSpPr>
            <a:endCxn id="17" idx="0"/>
          </p:cNvCxnSpPr>
          <p:nvPr/>
        </p:nvCxnSpPr>
        <p:spPr>
          <a:xfrm rot="16200000" flipH="1">
            <a:off x="-1285081" y="3469482"/>
            <a:ext cx="3816350" cy="309562"/>
          </a:xfrm>
          <a:prstGeom prst="bentConnector3">
            <a:avLst>
              <a:gd name="adj1" fmla="val 59349"/>
            </a:avLst>
          </a:prstGeom>
          <a:ln w="3810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sp>
        <p:nvSpPr>
          <p:cNvPr id="13350" name="Text Box 56">
            <a:extLst>
              <a:ext uri="{FF2B5EF4-FFF2-40B4-BE49-F238E27FC236}">
                <a16:creationId xmlns:a16="http://schemas.microsoft.com/office/drawing/2014/main" id="{815D1DD8-BDAC-71E2-BCB8-489E9630BBB3}"/>
              </a:ext>
            </a:extLst>
          </p:cNvPr>
          <p:cNvSpPr txBox="1">
            <a:spLocks noChangeArrowheads="1"/>
          </p:cNvSpPr>
          <p:nvPr/>
        </p:nvSpPr>
        <p:spPr bwMode="auto">
          <a:xfrm>
            <a:off x="323850" y="2365375"/>
            <a:ext cx="1444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800" b="1">
                <a:solidFill>
                  <a:srgbClr val="FF0000"/>
                </a:solidFill>
                <a:latin typeface="Calibri" panose="020F0502020204030204" pitchFamily="34" charset="0"/>
              </a:rPr>
              <a:t>交流送電網</a:t>
            </a:r>
          </a:p>
        </p:txBody>
      </p:sp>
      <p:cxnSp>
        <p:nvCxnSpPr>
          <p:cNvPr id="55" name="カギ線コネクタ 48">
            <a:extLst>
              <a:ext uri="{FF2B5EF4-FFF2-40B4-BE49-F238E27FC236}">
                <a16:creationId xmlns:a16="http://schemas.microsoft.com/office/drawing/2014/main" id="{3234EC28-34B4-EC4A-C87B-CEE912060566}"/>
              </a:ext>
            </a:extLst>
          </p:cNvPr>
          <p:cNvCxnSpPr/>
          <p:nvPr/>
        </p:nvCxnSpPr>
        <p:spPr>
          <a:xfrm>
            <a:off x="2025650" y="4067175"/>
            <a:ext cx="844550" cy="249238"/>
          </a:xfrm>
          <a:prstGeom prst="bentConnector3">
            <a:avLst>
              <a:gd name="adj1" fmla="val 29124"/>
            </a:avLst>
          </a:prstGeom>
          <a:ln w="38100">
            <a:solidFill>
              <a:srgbClr val="00B0F0"/>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nvGrpSpPr>
          <p:cNvPr id="13352" name="グループ化 91">
            <a:extLst>
              <a:ext uri="{FF2B5EF4-FFF2-40B4-BE49-F238E27FC236}">
                <a16:creationId xmlns:a16="http://schemas.microsoft.com/office/drawing/2014/main" id="{9BAC0B2A-E82D-B160-F136-4FA46901DCD0}"/>
              </a:ext>
            </a:extLst>
          </p:cNvPr>
          <p:cNvGrpSpPr>
            <a:grpSpLocks/>
          </p:cNvGrpSpPr>
          <p:nvPr/>
        </p:nvGrpSpPr>
        <p:grpSpPr bwMode="auto">
          <a:xfrm>
            <a:off x="468313" y="3708400"/>
            <a:ext cx="1579562" cy="815975"/>
            <a:chOff x="467544" y="3333544"/>
            <a:chExt cx="1580268" cy="816425"/>
          </a:xfrm>
        </p:grpSpPr>
        <p:grpSp>
          <p:nvGrpSpPr>
            <p:cNvPr id="13416" name="グループ化 88">
              <a:extLst>
                <a:ext uri="{FF2B5EF4-FFF2-40B4-BE49-F238E27FC236}">
                  <a16:creationId xmlns:a16="http://schemas.microsoft.com/office/drawing/2014/main" id="{DBEFC299-A274-655D-D042-01A95499D3EF}"/>
                </a:ext>
              </a:extLst>
            </p:cNvPr>
            <p:cNvGrpSpPr>
              <a:grpSpLocks/>
            </p:cNvGrpSpPr>
            <p:nvPr/>
          </p:nvGrpSpPr>
          <p:grpSpPr bwMode="auto">
            <a:xfrm>
              <a:off x="1016000" y="3333544"/>
              <a:ext cx="1031812" cy="816425"/>
              <a:chOff x="1016000" y="3333544"/>
              <a:chExt cx="1031812" cy="816425"/>
            </a:xfrm>
          </p:grpSpPr>
          <p:sp>
            <p:nvSpPr>
              <p:cNvPr id="59" name="正方形/長方形 58">
                <a:extLst>
                  <a:ext uri="{FF2B5EF4-FFF2-40B4-BE49-F238E27FC236}">
                    <a16:creationId xmlns:a16="http://schemas.microsoft.com/office/drawing/2014/main" id="{8FB1EFC5-E21E-C113-ECB2-20AAB5D52E72}"/>
                  </a:ext>
                </a:extLst>
              </p:cNvPr>
              <p:cNvSpPr/>
              <p:nvPr/>
            </p:nvSpPr>
            <p:spPr bwMode="auto">
              <a:xfrm>
                <a:off x="1015476" y="3333544"/>
                <a:ext cx="1032336" cy="8164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pic>
            <p:nvPicPr>
              <p:cNvPr id="13419" name="Picture 50" descr="http://ord.yahoo.co.jp/o/image/SIG=1224jpfkt/EXP=1336573399;_ylc=X3IDMgRmc3QDMARpZHgDMARvaWQDQU5kOUdjU3lwUjlCTlBXMjJSSzJIWnlJdmhTaHFzUzM5dm9BVWtrTGZyYVBzbzgyalZlSVpINFZNbXlFZVZNBHADNXJXRTVyQzA1YUMwSU9PQ3BPT0RxZU9DdWVPRGlBLS0EcG9zAzIzBHNlYwNzaHcEc2xrA3Jp/*-http%3A/pirori.org/kengaku/2006/kanamati/01.jpg">
                <a:extLst>
                  <a:ext uri="{FF2B5EF4-FFF2-40B4-BE49-F238E27FC236}">
                    <a16:creationId xmlns:a16="http://schemas.microsoft.com/office/drawing/2014/main" id="{AC582A95-E617-E8C6-E8B5-BB1DE237B1E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43608" y="3356992"/>
                <a:ext cx="978296" cy="65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20" name="Text Box 30">
                <a:extLst>
                  <a:ext uri="{FF2B5EF4-FFF2-40B4-BE49-F238E27FC236}">
                    <a16:creationId xmlns:a16="http://schemas.microsoft.com/office/drawing/2014/main" id="{51B8B8C1-6186-9FBE-240F-11B5D6E11AE5}"/>
                  </a:ext>
                </a:extLst>
              </p:cNvPr>
              <p:cNvSpPr txBox="1">
                <a:spLocks noChangeArrowheads="1"/>
              </p:cNvSpPr>
              <p:nvPr/>
            </p:nvSpPr>
            <p:spPr bwMode="auto">
              <a:xfrm>
                <a:off x="1331640" y="4005064"/>
                <a:ext cx="34624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900" b="1">
                    <a:solidFill>
                      <a:schemeClr val="bg1"/>
                    </a:solidFill>
                    <a:latin typeface="Calibri" panose="020F0502020204030204" pitchFamily="34" charset="0"/>
                  </a:rPr>
                  <a:t>浄水場</a:t>
                </a:r>
              </a:p>
            </p:txBody>
          </p:sp>
        </p:grpSp>
        <p:cxnSp>
          <p:nvCxnSpPr>
            <p:cNvPr id="58" name="直線矢印コネクタ 57">
              <a:extLst>
                <a:ext uri="{FF2B5EF4-FFF2-40B4-BE49-F238E27FC236}">
                  <a16:creationId xmlns:a16="http://schemas.microsoft.com/office/drawing/2014/main" id="{84D6E407-7315-FE71-CB15-7FC1D766BCD2}"/>
                </a:ext>
              </a:extLst>
            </p:cNvPr>
            <p:cNvCxnSpPr/>
            <p:nvPr/>
          </p:nvCxnSpPr>
          <p:spPr>
            <a:xfrm>
              <a:off x="467544" y="3605157"/>
              <a:ext cx="576520" cy="0"/>
            </a:xfrm>
            <a:prstGeom prst="straightConnector1">
              <a:avLst/>
            </a:prstGeom>
            <a:ln w="3810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grpSp>
      <p:pic>
        <p:nvPicPr>
          <p:cNvPr id="13353" name="Picture 7" descr="http://bsoza.com/ill_topic/cenergy_a05.png">
            <a:extLst>
              <a:ext uri="{FF2B5EF4-FFF2-40B4-BE49-F238E27FC236}">
                <a16:creationId xmlns:a16="http://schemas.microsoft.com/office/drawing/2014/main" id="{FB81B37D-0658-0AD2-B900-DFBBE158BC7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1863" y="3589338"/>
            <a:ext cx="508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4" name="Picture 9" descr="http://bsoza.com/ill_topic/cenergy_a02.png">
            <a:extLst>
              <a:ext uri="{FF2B5EF4-FFF2-40B4-BE49-F238E27FC236}">
                <a16:creationId xmlns:a16="http://schemas.microsoft.com/office/drawing/2014/main" id="{8C21DA1C-4D7D-6EC2-E605-CA31ACD54D9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56325" y="3373438"/>
            <a:ext cx="360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5" name="Line 48">
            <a:extLst>
              <a:ext uri="{FF2B5EF4-FFF2-40B4-BE49-F238E27FC236}">
                <a16:creationId xmlns:a16="http://schemas.microsoft.com/office/drawing/2014/main" id="{7CFFE4DC-BD3F-9FD3-0D45-EA40815ED715}"/>
              </a:ext>
            </a:extLst>
          </p:cNvPr>
          <p:cNvSpPr>
            <a:spLocks noChangeShapeType="1"/>
          </p:cNvSpPr>
          <p:nvPr/>
        </p:nvSpPr>
        <p:spPr bwMode="auto">
          <a:xfrm>
            <a:off x="4067175" y="2603500"/>
            <a:ext cx="360363" cy="0"/>
          </a:xfrm>
          <a:prstGeom prst="line">
            <a:avLst/>
          </a:prstGeom>
          <a:noFill/>
          <a:ln w="38100">
            <a:solidFill>
              <a:srgbClr val="00FF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56" name="Text Box 49">
            <a:extLst>
              <a:ext uri="{FF2B5EF4-FFF2-40B4-BE49-F238E27FC236}">
                <a16:creationId xmlns:a16="http://schemas.microsoft.com/office/drawing/2014/main" id="{07532CC6-5C29-80AC-7C4D-CA5D7D946C0C}"/>
              </a:ext>
            </a:extLst>
          </p:cNvPr>
          <p:cNvSpPr txBox="1">
            <a:spLocks noChangeArrowheads="1"/>
          </p:cNvSpPr>
          <p:nvPr/>
        </p:nvSpPr>
        <p:spPr bwMode="auto">
          <a:xfrm>
            <a:off x="4090988" y="2459038"/>
            <a:ext cx="2873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solidFill>
                  <a:srgbClr val="00FF00"/>
                </a:solidFill>
                <a:latin typeface="Calibri" panose="020F0502020204030204" pitchFamily="34" charset="0"/>
              </a:rPr>
              <a:t>お湯</a:t>
            </a:r>
          </a:p>
        </p:txBody>
      </p:sp>
      <p:sp>
        <p:nvSpPr>
          <p:cNvPr id="13357" name="Line 48">
            <a:extLst>
              <a:ext uri="{FF2B5EF4-FFF2-40B4-BE49-F238E27FC236}">
                <a16:creationId xmlns:a16="http://schemas.microsoft.com/office/drawing/2014/main" id="{B5440697-7C29-7BCF-F585-05BE7C36776B}"/>
              </a:ext>
            </a:extLst>
          </p:cNvPr>
          <p:cNvSpPr>
            <a:spLocks noChangeShapeType="1"/>
          </p:cNvSpPr>
          <p:nvPr/>
        </p:nvSpPr>
        <p:spPr bwMode="auto">
          <a:xfrm flipH="1" flipV="1">
            <a:off x="3175000" y="2597150"/>
            <a:ext cx="719138" cy="0"/>
          </a:xfrm>
          <a:prstGeom prst="line">
            <a:avLst/>
          </a:prstGeom>
          <a:noFill/>
          <a:ln w="38100">
            <a:solidFill>
              <a:srgbClr val="00FF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58" name="Text Box 49">
            <a:extLst>
              <a:ext uri="{FF2B5EF4-FFF2-40B4-BE49-F238E27FC236}">
                <a16:creationId xmlns:a16="http://schemas.microsoft.com/office/drawing/2014/main" id="{9663DE31-05CB-5AD9-896F-6F035367F665}"/>
              </a:ext>
            </a:extLst>
          </p:cNvPr>
          <p:cNvSpPr txBox="1">
            <a:spLocks noChangeArrowheads="1"/>
          </p:cNvSpPr>
          <p:nvPr/>
        </p:nvSpPr>
        <p:spPr bwMode="auto">
          <a:xfrm>
            <a:off x="3419475" y="2459038"/>
            <a:ext cx="2889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solidFill>
                  <a:srgbClr val="00FF00"/>
                </a:solidFill>
                <a:latin typeface="Calibri" panose="020F0502020204030204" pitchFamily="34" charset="0"/>
              </a:rPr>
              <a:t>お湯</a:t>
            </a:r>
          </a:p>
        </p:txBody>
      </p:sp>
      <p:cxnSp>
        <p:nvCxnSpPr>
          <p:cNvPr id="3" name="カギ線コネクタ 48">
            <a:extLst>
              <a:ext uri="{FF2B5EF4-FFF2-40B4-BE49-F238E27FC236}">
                <a16:creationId xmlns:a16="http://schemas.microsoft.com/office/drawing/2014/main" id="{4E4297DB-36CB-D449-4664-22A6436BF7A5}"/>
              </a:ext>
            </a:extLst>
          </p:cNvPr>
          <p:cNvCxnSpPr/>
          <p:nvPr/>
        </p:nvCxnSpPr>
        <p:spPr>
          <a:xfrm flipV="1">
            <a:off x="2903538" y="2662238"/>
            <a:ext cx="1763712" cy="206375"/>
          </a:xfrm>
          <a:prstGeom prst="bentConnector3">
            <a:avLst>
              <a:gd name="adj1" fmla="val 99920"/>
            </a:avLst>
          </a:prstGeom>
          <a:ln w="38100">
            <a:solidFill>
              <a:srgbClr val="00B0F0"/>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3360" name="Text Box 49">
            <a:extLst>
              <a:ext uri="{FF2B5EF4-FFF2-40B4-BE49-F238E27FC236}">
                <a16:creationId xmlns:a16="http://schemas.microsoft.com/office/drawing/2014/main" id="{546CFC10-FD30-3770-165E-3218EE204A93}"/>
              </a:ext>
            </a:extLst>
          </p:cNvPr>
          <p:cNvSpPr txBox="1">
            <a:spLocks noChangeArrowheads="1"/>
          </p:cNvSpPr>
          <p:nvPr/>
        </p:nvSpPr>
        <p:spPr bwMode="auto">
          <a:xfrm>
            <a:off x="3851275" y="2706688"/>
            <a:ext cx="2889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solidFill>
                  <a:srgbClr val="00B0F0"/>
                </a:solidFill>
                <a:latin typeface="Calibri" panose="020F0502020204030204" pitchFamily="34" charset="0"/>
              </a:rPr>
              <a:t>水</a:t>
            </a:r>
          </a:p>
        </p:txBody>
      </p:sp>
      <p:cxnSp>
        <p:nvCxnSpPr>
          <p:cNvPr id="6" name="カギ線コネクタ 48">
            <a:extLst>
              <a:ext uri="{FF2B5EF4-FFF2-40B4-BE49-F238E27FC236}">
                <a16:creationId xmlns:a16="http://schemas.microsoft.com/office/drawing/2014/main" id="{050ED7D3-7C42-4B03-77AA-2B86A674CBAA}"/>
              </a:ext>
            </a:extLst>
          </p:cNvPr>
          <p:cNvCxnSpPr/>
          <p:nvPr/>
        </p:nvCxnSpPr>
        <p:spPr>
          <a:xfrm>
            <a:off x="3422650" y="1793875"/>
            <a:ext cx="1403350" cy="530225"/>
          </a:xfrm>
          <a:prstGeom prst="bentConnector3">
            <a:avLst>
              <a:gd name="adj1" fmla="val 100119"/>
            </a:avLst>
          </a:prstGeom>
          <a:ln w="38100">
            <a:solidFill>
              <a:srgbClr val="FFC000"/>
            </a:solidFill>
            <a:headEnd type="triangl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362" name="Text Box 49">
            <a:extLst>
              <a:ext uri="{FF2B5EF4-FFF2-40B4-BE49-F238E27FC236}">
                <a16:creationId xmlns:a16="http://schemas.microsoft.com/office/drawing/2014/main" id="{9F47D809-470C-72DD-50AF-D7D5727AA1DF}"/>
              </a:ext>
            </a:extLst>
          </p:cNvPr>
          <p:cNvSpPr txBox="1">
            <a:spLocks noChangeArrowheads="1"/>
          </p:cNvSpPr>
          <p:nvPr/>
        </p:nvSpPr>
        <p:spPr bwMode="auto">
          <a:xfrm>
            <a:off x="4211638" y="1644650"/>
            <a:ext cx="576262"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solidFill>
                  <a:srgbClr val="FFC000"/>
                </a:solidFill>
                <a:latin typeface="Calibri" panose="020F0502020204030204" pitchFamily="34" charset="0"/>
              </a:rPr>
              <a:t>電気（直流）</a:t>
            </a:r>
          </a:p>
        </p:txBody>
      </p:sp>
      <p:sp>
        <p:nvSpPr>
          <p:cNvPr id="13363" name="Line 45">
            <a:extLst>
              <a:ext uri="{FF2B5EF4-FFF2-40B4-BE49-F238E27FC236}">
                <a16:creationId xmlns:a16="http://schemas.microsoft.com/office/drawing/2014/main" id="{62A0F391-D7B7-F885-DED1-ED6FD7D4EE95}"/>
              </a:ext>
            </a:extLst>
          </p:cNvPr>
          <p:cNvSpPr>
            <a:spLocks noChangeShapeType="1"/>
          </p:cNvSpPr>
          <p:nvPr/>
        </p:nvSpPr>
        <p:spPr bwMode="auto">
          <a:xfrm flipV="1">
            <a:off x="3851275" y="2436813"/>
            <a:ext cx="576263" cy="0"/>
          </a:xfrm>
          <a:prstGeom prst="line">
            <a:avLst/>
          </a:prstGeom>
          <a:noFill/>
          <a:ln w="38100" cmpd="dbl">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64" name="Text Box 49">
            <a:extLst>
              <a:ext uri="{FF2B5EF4-FFF2-40B4-BE49-F238E27FC236}">
                <a16:creationId xmlns:a16="http://schemas.microsoft.com/office/drawing/2014/main" id="{FAEDB823-53C5-AB81-132F-D77AE4244338}"/>
              </a:ext>
            </a:extLst>
          </p:cNvPr>
          <p:cNvSpPr txBox="1">
            <a:spLocks noChangeArrowheads="1"/>
          </p:cNvSpPr>
          <p:nvPr/>
        </p:nvSpPr>
        <p:spPr bwMode="auto">
          <a:xfrm>
            <a:off x="3514725" y="2297113"/>
            <a:ext cx="2889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solidFill>
                  <a:srgbClr val="0000FF"/>
                </a:solidFill>
                <a:latin typeface="Calibri" panose="020F0502020204030204" pitchFamily="34" charset="0"/>
              </a:rPr>
              <a:t>水素</a:t>
            </a:r>
          </a:p>
        </p:txBody>
      </p:sp>
      <p:sp>
        <p:nvSpPr>
          <p:cNvPr id="13365" name="Text Box 49">
            <a:extLst>
              <a:ext uri="{FF2B5EF4-FFF2-40B4-BE49-F238E27FC236}">
                <a16:creationId xmlns:a16="http://schemas.microsoft.com/office/drawing/2014/main" id="{32EC11B3-E1D9-40D2-B3BD-ABD8972D35DC}"/>
              </a:ext>
            </a:extLst>
          </p:cNvPr>
          <p:cNvSpPr txBox="1">
            <a:spLocks noChangeArrowheads="1"/>
          </p:cNvSpPr>
          <p:nvPr/>
        </p:nvSpPr>
        <p:spPr bwMode="auto">
          <a:xfrm>
            <a:off x="2051050" y="3914775"/>
            <a:ext cx="2889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solidFill>
                  <a:srgbClr val="00B0F0"/>
                </a:solidFill>
                <a:latin typeface="Calibri" panose="020F0502020204030204" pitchFamily="34" charset="0"/>
              </a:rPr>
              <a:t>配水</a:t>
            </a:r>
          </a:p>
        </p:txBody>
      </p:sp>
      <p:cxnSp>
        <p:nvCxnSpPr>
          <p:cNvPr id="7" name="カギ線コネクタ 48">
            <a:extLst>
              <a:ext uri="{FF2B5EF4-FFF2-40B4-BE49-F238E27FC236}">
                <a16:creationId xmlns:a16="http://schemas.microsoft.com/office/drawing/2014/main" id="{3B2AD102-245D-2B44-578A-353B51C7A2B6}"/>
              </a:ext>
            </a:extLst>
          </p:cNvPr>
          <p:cNvCxnSpPr/>
          <p:nvPr/>
        </p:nvCxnSpPr>
        <p:spPr>
          <a:xfrm rot="16200000" flipH="1">
            <a:off x="4878388" y="2439987"/>
            <a:ext cx="323850" cy="288925"/>
          </a:xfrm>
          <a:prstGeom prst="bentConnector3">
            <a:avLst>
              <a:gd name="adj1" fmla="val 804"/>
            </a:avLst>
          </a:prstGeom>
          <a:ln w="38100" cmpd="dbl">
            <a:solidFill>
              <a:srgbClr val="0000FF"/>
            </a:solidFill>
            <a:prstDash val="sysDot"/>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367" name="Line 48">
            <a:extLst>
              <a:ext uri="{FF2B5EF4-FFF2-40B4-BE49-F238E27FC236}">
                <a16:creationId xmlns:a16="http://schemas.microsoft.com/office/drawing/2014/main" id="{B3A8C0E8-72AB-F723-CA2C-F2CC0A3FD27C}"/>
              </a:ext>
            </a:extLst>
          </p:cNvPr>
          <p:cNvSpPr>
            <a:spLocks noChangeShapeType="1"/>
          </p:cNvSpPr>
          <p:nvPr/>
        </p:nvSpPr>
        <p:spPr bwMode="auto">
          <a:xfrm flipV="1">
            <a:off x="4865688" y="2659063"/>
            <a:ext cx="0" cy="207962"/>
          </a:xfrm>
          <a:prstGeom prst="line">
            <a:avLst/>
          </a:prstGeom>
          <a:noFill/>
          <a:ln w="38100">
            <a:solidFill>
              <a:srgbClr val="FFC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68" name="Text Box 38">
            <a:extLst>
              <a:ext uri="{FF2B5EF4-FFF2-40B4-BE49-F238E27FC236}">
                <a16:creationId xmlns:a16="http://schemas.microsoft.com/office/drawing/2014/main" id="{53FFEF92-7BAD-D488-51E3-290B4755202C}"/>
              </a:ext>
            </a:extLst>
          </p:cNvPr>
          <p:cNvSpPr txBox="1">
            <a:spLocks noChangeArrowheads="1"/>
          </p:cNvSpPr>
          <p:nvPr/>
        </p:nvSpPr>
        <p:spPr bwMode="auto">
          <a:xfrm>
            <a:off x="5076825" y="2387600"/>
            <a:ext cx="287338" cy="92075"/>
          </a:xfrm>
          <a:prstGeom prst="rect">
            <a:avLst/>
          </a:prstGeom>
          <a:solidFill>
            <a:schemeClr val="bg1"/>
          </a:solidFill>
          <a:ln w="9525">
            <a:solidFill>
              <a:srgbClr val="0000FF"/>
            </a:solidFill>
            <a:prstDash val="sysDot"/>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600" b="1">
                <a:solidFill>
                  <a:srgbClr val="0000FF"/>
                </a:solidFill>
                <a:latin typeface="Calibri" panose="020F0502020204030204" pitchFamily="34" charset="0"/>
              </a:rPr>
              <a:t>圧縮機</a:t>
            </a:r>
          </a:p>
        </p:txBody>
      </p:sp>
      <p:sp>
        <p:nvSpPr>
          <p:cNvPr id="8" name="角丸四角形 185">
            <a:extLst>
              <a:ext uri="{FF2B5EF4-FFF2-40B4-BE49-F238E27FC236}">
                <a16:creationId xmlns:a16="http://schemas.microsoft.com/office/drawing/2014/main" id="{87AE8F66-85A4-E673-309B-B9E9687DBBB9}"/>
              </a:ext>
            </a:extLst>
          </p:cNvPr>
          <p:cNvSpPr/>
          <p:nvPr/>
        </p:nvSpPr>
        <p:spPr bwMode="auto">
          <a:xfrm>
            <a:off x="3563938" y="3228975"/>
            <a:ext cx="3168650" cy="1944688"/>
          </a:xfrm>
          <a:prstGeom prst="roundRect">
            <a:avLst>
              <a:gd name="adj" fmla="val 737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b="1" dirty="0"/>
          </a:p>
        </p:txBody>
      </p:sp>
      <p:sp>
        <p:nvSpPr>
          <p:cNvPr id="13370" name="Text Box 38">
            <a:extLst>
              <a:ext uri="{FF2B5EF4-FFF2-40B4-BE49-F238E27FC236}">
                <a16:creationId xmlns:a16="http://schemas.microsoft.com/office/drawing/2014/main" id="{6B9CCF66-25B3-B366-026F-C3834942E25C}"/>
              </a:ext>
            </a:extLst>
          </p:cNvPr>
          <p:cNvSpPr txBox="1">
            <a:spLocks noChangeArrowheads="1"/>
          </p:cNvSpPr>
          <p:nvPr/>
        </p:nvSpPr>
        <p:spPr bwMode="auto">
          <a:xfrm>
            <a:off x="5148263" y="3157538"/>
            <a:ext cx="1223962" cy="138112"/>
          </a:xfrm>
          <a:prstGeom prst="rect">
            <a:avLst/>
          </a:prstGeom>
          <a:solidFill>
            <a:schemeClr val="bg1"/>
          </a:solidFill>
          <a:ln w="9525">
            <a:solidFill>
              <a:schemeClr val="tx1"/>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latin typeface="Calibri" panose="020F0502020204030204" pitchFamily="34" charset="0"/>
              </a:rPr>
              <a:t>防災拠点・大型施設</a:t>
            </a:r>
          </a:p>
        </p:txBody>
      </p:sp>
      <p:pic>
        <p:nvPicPr>
          <p:cNvPr id="13371" name="Picture 32" descr="荏原バラード株式会社製">
            <a:extLst>
              <a:ext uri="{FF2B5EF4-FFF2-40B4-BE49-F238E27FC236}">
                <a16:creationId xmlns:a16="http://schemas.microsoft.com/office/drawing/2014/main" id="{2E4B1B08-459F-8053-0E3C-A517D8B9AE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5738" y="4237038"/>
            <a:ext cx="2619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2" name="Text Box 43">
            <a:extLst>
              <a:ext uri="{FF2B5EF4-FFF2-40B4-BE49-F238E27FC236}">
                <a16:creationId xmlns:a16="http://schemas.microsoft.com/office/drawing/2014/main" id="{DF6A6306-FC62-1614-9429-7B4F741B5E66}"/>
              </a:ext>
            </a:extLst>
          </p:cNvPr>
          <p:cNvSpPr txBox="1">
            <a:spLocks noChangeArrowheads="1"/>
          </p:cNvSpPr>
          <p:nvPr/>
        </p:nvSpPr>
        <p:spPr bwMode="auto">
          <a:xfrm>
            <a:off x="3924300" y="4597400"/>
            <a:ext cx="5032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latin typeface="Calibri" panose="020F0502020204030204" pitchFamily="34" charset="0"/>
              </a:rPr>
              <a:t>燃料電池</a:t>
            </a:r>
            <a:endParaRPr lang="en-US" altLang="ja-JP" sz="900" b="1">
              <a:latin typeface="Calibri" panose="020F0502020204030204" pitchFamily="34" charset="0"/>
            </a:endParaRPr>
          </a:p>
        </p:txBody>
      </p:sp>
      <p:cxnSp>
        <p:nvCxnSpPr>
          <p:cNvPr id="13331" name="直線矢印コネクタ 13330">
            <a:extLst>
              <a:ext uri="{FF2B5EF4-FFF2-40B4-BE49-F238E27FC236}">
                <a16:creationId xmlns:a16="http://schemas.microsoft.com/office/drawing/2014/main" id="{B7F7A554-7D6F-B70F-E7F5-B6FB62726064}"/>
              </a:ext>
            </a:extLst>
          </p:cNvPr>
          <p:cNvCxnSpPr/>
          <p:nvPr/>
        </p:nvCxnSpPr>
        <p:spPr>
          <a:xfrm>
            <a:off x="468313" y="3589338"/>
            <a:ext cx="3563937" cy="0"/>
          </a:xfrm>
          <a:prstGeom prst="straightConnector1">
            <a:avLst/>
          </a:prstGeom>
          <a:ln w="3810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sp>
        <p:nvSpPr>
          <p:cNvPr id="13374" name="Line 45">
            <a:extLst>
              <a:ext uri="{FF2B5EF4-FFF2-40B4-BE49-F238E27FC236}">
                <a16:creationId xmlns:a16="http://schemas.microsoft.com/office/drawing/2014/main" id="{95B9A0C9-1647-8B60-C8EC-C6A0AA80071A}"/>
              </a:ext>
            </a:extLst>
          </p:cNvPr>
          <p:cNvSpPr>
            <a:spLocks noChangeShapeType="1"/>
          </p:cNvSpPr>
          <p:nvPr/>
        </p:nvSpPr>
        <p:spPr bwMode="auto">
          <a:xfrm flipV="1">
            <a:off x="2627313" y="4524375"/>
            <a:ext cx="1368425" cy="0"/>
          </a:xfrm>
          <a:prstGeom prst="line">
            <a:avLst/>
          </a:prstGeom>
          <a:noFill/>
          <a:ln w="38100" cmpd="dbl">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75" name="Line 48">
            <a:extLst>
              <a:ext uri="{FF2B5EF4-FFF2-40B4-BE49-F238E27FC236}">
                <a16:creationId xmlns:a16="http://schemas.microsoft.com/office/drawing/2014/main" id="{35A17EEB-8126-B24F-2A40-D06BE8DB692C}"/>
              </a:ext>
            </a:extLst>
          </p:cNvPr>
          <p:cNvSpPr>
            <a:spLocks noChangeShapeType="1"/>
          </p:cNvSpPr>
          <p:nvPr/>
        </p:nvSpPr>
        <p:spPr bwMode="auto">
          <a:xfrm flipV="1">
            <a:off x="4100513" y="3984625"/>
            <a:ext cx="0" cy="323850"/>
          </a:xfrm>
          <a:prstGeom prst="line">
            <a:avLst/>
          </a:prstGeom>
          <a:noFill/>
          <a:ln w="38100">
            <a:solidFill>
              <a:srgbClr val="FFC0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pic>
        <p:nvPicPr>
          <p:cNvPr id="13376" name="Picture 80" descr="ファイル:Kouchi suisou 01.jpg">
            <a:hlinkClick r:id="rId20"/>
            <a:extLst>
              <a:ext uri="{FF2B5EF4-FFF2-40B4-BE49-F238E27FC236}">
                <a16:creationId xmlns:a16="http://schemas.microsoft.com/office/drawing/2014/main" id="{8F427B7F-5150-D079-C45F-F574769AFD9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716463" y="40211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77" name="Text Box 43">
            <a:extLst>
              <a:ext uri="{FF2B5EF4-FFF2-40B4-BE49-F238E27FC236}">
                <a16:creationId xmlns:a16="http://schemas.microsoft.com/office/drawing/2014/main" id="{72B65CBD-BFF6-1EF5-825C-CE26F24141F6}"/>
              </a:ext>
            </a:extLst>
          </p:cNvPr>
          <p:cNvSpPr txBox="1">
            <a:spLocks noChangeArrowheads="1"/>
          </p:cNvSpPr>
          <p:nvPr/>
        </p:nvSpPr>
        <p:spPr bwMode="auto">
          <a:xfrm>
            <a:off x="4643438" y="4381500"/>
            <a:ext cx="50323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900" b="1">
                <a:latin typeface="Calibri" panose="020F0502020204030204" pitchFamily="34" charset="0"/>
              </a:rPr>
              <a:t>貯水槽</a:t>
            </a:r>
            <a:endParaRPr lang="en-US" altLang="ja-JP" sz="900" b="1">
              <a:latin typeface="Calibri" panose="020F0502020204030204" pitchFamily="34" charset="0"/>
            </a:endParaRPr>
          </a:p>
        </p:txBody>
      </p:sp>
      <p:cxnSp>
        <p:nvCxnSpPr>
          <p:cNvPr id="9" name="カギ線コネクタ 48">
            <a:extLst>
              <a:ext uri="{FF2B5EF4-FFF2-40B4-BE49-F238E27FC236}">
                <a16:creationId xmlns:a16="http://schemas.microsoft.com/office/drawing/2014/main" id="{7C383E47-5E4E-8F49-CFBE-6A0CA2450B92}"/>
              </a:ext>
            </a:extLst>
          </p:cNvPr>
          <p:cNvCxnSpPr>
            <a:endCxn id="13353" idx="1"/>
          </p:cNvCxnSpPr>
          <p:nvPr/>
        </p:nvCxnSpPr>
        <p:spPr>
          <a:xfrm rot="5400000" flipH="1" flipV="1">
            <a:off x="3747294" y="4953794"/>
            <a:ext cx="1722438" cy="215900"/>
          </a:xfrm>
          <a:prstGeom prst="bentConnector2">
            <a:avLst/>
          </a:prstGeom>
          <a:ln w="38100">
            <a:solidFill>
              <a:srgbClr val="00B0F0"/>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10" name="カギ線コネクタ 48">
            <a:extLst>
              <a:ext uri="{FF2B5EF4-FFF2-40B4-BE49-F238E27FC236}">
                <a16:creationId xmlns:a16="http://schemas.microsoft.com/office/drawing/2014/main" id="{4F8A52A8-ACA7-B1E7-1DAB-BFE5C61493BD}"/>
              </a:ext>
            </a:extLst>
          </p:cNvPr>
          <p:cNvCxnSpPr>
            <a:stCxn id="13353" idx="3"/>
          </p:cNvCxnSpPr>
          <p:nvPr/>
        </p:nvCxnSpPr>
        <p:spPr>
          <a:xfrm flipV="1">
            <a:off x="5076825" y="3956050"/>
            <a:ext cx="296863" cy="244475"/>
          </a:xfrm>
          <a:prstGeom prst="bentConnector2">
            <a:avLst/>
          </a:prstGeom>
          <a:ln w="38100">
            <a:solidFill>
              <a:srgbClr val="00B0F0"/>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nvGrpSpPr>
          <p:cNvPr id="13380" name="グループ化 86">
            <a:extLst>
              <a:ext uri="{FF2B5EF4-FFF2-40B4-BE49-F238E27FC236}">
                <a16:creationId xmlns:a16="http://schemas.microsoft.com/office/drawing/2014/main" id="{D8AE50B5-CCBD-8F27-BA41-FD83C800CB50}"/>
              </a:ext>
            </a:extLst>
          </p:cNvPr>
          <p:cNvGrpSpPr>
            <a:grpSpLocks/>
          </p:cNvGrpSpPr>
          <p:nvPr/>
        </p:nvGrpSpPr>
        <p:grpSpPr bwMode="auto">
          <a:xfrm>
            <a:off x="5580063" y="4237038"/>
            <a:ext cx="1079500" cy="576262"/>
            <a:chOff x="2062467" y="4633691"/>
            <a:chExt cx="1386844" cy="652004"/>
          </a:xfrm>
        </p:grpSpPr>
        <p:sp>
          <p:nvSpPr>
            <p:cNvPr id="13413" name="Text Box 35">
              <a:extLst>
                <a:ext uri="{FF2B5EF4-FFF2-40B4-BE49-F238E27FC236}">
                  <a16:creationId xmlns:a16="http://schemas.microsoft.com/office/drawing/2014/main" id="{DC7FE9CA-6B3F-66B7-B471-960D7F7E94C7}"/>
                </a:ext>
              </a:extLst>
            </p:cNvPr>
            <p:cNvSpPr txBox="1">
              <a:spLocks noChangeArrowheads="1"/>
            </p:cNvSpPr>
            <p:nvPr/>
          </p:nvSpPr>
          <p:spPr bwMode="auto">
            <a:xfrm>
              <a:off x="2062467" y="5146110"/>
              <a:ext cx="1386844" cy="1393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800" b="1">
                  <a:latin typeface="Calibri" panose="020F0502020204030204" pitchFamily="34" charset="0"/>
                </a:rPr>
                <a:t>ｵﾝ・ｵﾌｻｲﾄ水素ｽﾃｰｼｮﾝ</a:t>
              </a:r>
              <a:endParaRPr lang="en-US" altLang="ja-JP" sz="800" b="1">
                <a:latin typeface="Calibri" panose="020F0502020204030204" pitchFamily="34" charset="0"/>
              </a:endParaRPr>
            </a:p>
          </p:txBody>
        </p:sp>
        <p:pic>
          <p:nvPicPr>
            <p:cNvPr id="13414" name="Picture 34" descr="keikan_0005">
              <a:extLst>
                <a:ext uri="{FF2B5EF4-FFF2-40B4-BE49-F238E27FC236}">
                  <a16:creationId xmlns:a16="http://schemas.microsoft.com/office/drawing/2014/main" id="{0B023D76-1C63-A81D-342E-D1E96E4CF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4919" y="4715191"/>
              <a:ext cx="1151936" cy="438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 name="Rectangle 53">
              <a:extLst>
                <a:ext uri="{FF2B5EF4-FFF2-40B4-BE49-F238E27FC236}">
                  <a16:creationId xmlns:a16="http://schemas.microsoft.com/office/drawing/2014/main" id="{5F043800-63A2-D2E6-A55F-7754F5CB0915}"/>
                </a:ext>
              </a:extLst>
            </p:cNvPr>
            <p:cNvSpPr>
              <a:spLocks noChangeArrowheads="1"/>
            </p:cNvSpPr>
            <p:nvPr/>
          </p:nvSpPr>
          <p:spPr bwMode="auto">
            <a:xfrm>
              <a:off x="2062467" y="4633691"/>
              <a:ext cx="1386844" cy="6520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900" b="1">
                <a:latin typeface="Calibri" panose="020F0502020204030204" pitchFamily="34" charset="0"/>
              </a:endParaRPr>
            </a:p>
          </p:txBody>
        </p:sp>
      </p:grpSp>
      <p:cxnSp>
        <p:nvCxnSpPr>
          <p:cNvPr id="11" name="カギ線コネクタ 48">
            <a:extLst>
              <a:ext uri="{FF2B5EF4-FFF2-40B4-BE49-F238E27FC236}">
                <a16:creationId xmlns:a16="http://schemas.microsoft.com/office/drawing/2014/main" id="{B081CEA2-0683-70DB-9537-C911AB99F772}"/>
              </a:ext>
            </a:extLst>
          </p:cNvPr>
          <p:cNvCxnSpPr>
            <a:stCxn id="13353" idx="3"/>
          </p:cNvCxnSpPr>
          <p:nvPr/>
        </p:nvCxnSpPr>
        <p:spPr>
          <a:xfrm>
            <a:off x="5076825" y="4200525"/>
            <a:ext cx="614363" cy="301625"/>
          </a:xfrm>
          <a:prstGeom prst="bentConnector3">
            <a:avLst>
              <a:gd name="adj1" fmla="val 50000"/>
            </a:avLst>
          </a:prstGeom>
          <a:ln w="38100">
            <a:solidFill>
              <a:srgbClr val="00B0F0"/>
            </a:solidFill>
            <a:headEnd type="none"/>
            <a:tailEnd type="triangle" w="sm" len="sm"/>
          </a:ln>
        </p:spPr>
        <p:style>
          <a:lnRef idx="1">
            <a:schemeClr val="accent1"/>
          </a:lnRef>
          <a:fillRef idx="0">
            <a:schemeClr val="accent1"/>
          </a:fillRef>
          <a:effectRef idx="0">
            <a:schemeClr val="accent1"/>
          </a:effectRef>
          <a:fontRef idx="minor">
            <a:schemeClr val="tx1"/>
          </a:fontRef>
        </p:style>
      </p:cxnSp>
      <p:sp>
        <p:nvSpPr>
          <p:cNvPr id="13382" name="Rectangle 53">
            <a:extLst>
              <a:ext uri="{FF2B5EF4-FFF2-40B4-BE49-F238E27FC236}">
                <a16:creationId xmlns:a16="http://schemas.microsoft.com/office/drawing/2014/main" id="{823D2D9A-D3A8-0B1B-6E15-62B68B5EBDE8}"/>
              </a:ext>
            </a:extLst>
          </p:cNvPr>
          <p:cNvSpPr>
            <a:spLocks noChangeArrowheads="1"/>
          </p:cNvSpPr>
          <p:nvPr/>
        </p:nvSpPr>
        <p:spPr bwMode="auto">
          <a:xfrm>
            <a:off x="3924300" y="3373438"/>
            <a:ext cx="19431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900" b="1">
              <a:latin typeface="Calibri" panose="020F0502020204030204" pitchFamily="34" charset="0"/>
            </a:endParaRPr>
          </a:p>
        </p:txBody>
      </p:sp>
      <p:sp>
        <p:nvSpPr>
          <p:cNvPr id="13383" name="Line 48">
            <a:extLst>
              <a:ext uri="{FF2B5EF4-FFF2-40B4-BE49-F238E27FC236}">
                <a16:creationId xmlns:a16="http://schemas.microsoft.com/office/drawing/2014/main" id="{7C918E26-87DB-B4F7-1EB8-C1E19B55CBE0}"/>
              </a:ext>
            </a:extLst>
          </p:cNvPr>
          <p:cNvSpPr>
            <a:spLocks noChangeShapeType="1"/>
          </p:cNvSpPr>
          <p:nvPr/>
        </p:nvSpPr>
        <p:spPr bwMode="auto">
          <a:xfrm>
            <a:off x="6227763" y="3949700"/>
            <a:ext cx="0" cy="358775"/>
          </a:xfrm>
          <a:prstGeom prst="line">
            <a:avLst/>
          </a:prstGeom>
          <a:noFill/>
          <a:ln w="38100">
            <a:solidFill>
              <a:srgbClr val="FFC0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84" name="Rectangle 53">
            <a:extLst>
              <a:ext uri="{FF2B5EF4-FFF2-40B4-BE49-F238E27FC236}">
                <a16:creationId xmlns:a16="http://schemas.microsoft.com/office/drawing/2014/main" id="{5111EC95-7A6A-00FC-3FA8-8997C2FB12DE}"/>
              </a:ext>
            </a:extLst>
          </p:cNvPr>
          <p:cNvSpPr>
            <a:spLocks noChangeArrowheads="1"/>
          </p:cNvSpPr>
          <p:nvPr/>
        </p:nvSpPr>
        <p:spPr bwMode="auto">
          <a:xfrm>
            <a:off x="5940425" y="3373438"/>
            <a:ext cx="64770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sz="900" b="1">
              <a:latin typeface="Calibri" panose="020F0502020204030204" pitchFamily="34" charset="0"/>
            </a:endParaRPr>
          </a:p>
        </p:txBody>
      </p:sp>
      <p:sp>
        <p:nvSpPr>
          <p:cNvPr id="13385" name="Text Box 35">
            <a:extLst>
              <a:ext uri="{FF2B5EF4-FFF2-40B4-BE49-F238E27FC236}">
                <a16:creationId xmlns:a16="http://schemas.microsoft.com/office/drawing/2014/main" id="{DAF06155-4E45-896C-2B05-3B405214E3F6}"/>
              </a:ext>
            </a:extLst>
          </p:cNvPr>
          <p:cNvSpPr txBox="1">
            <a:spLocks noChangeArrowheads="1"/>
          </p:cNvSpPr>
          <p:nvPr/>
        </p:nvSpPr>
        <p:spPr bwMode="auto">
          <a:xfrm>
            <a:off x="6011863" y="3825875"/>
            <a:ext cx="504825" cy="123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800" b="1">
                <a:latin typeface="Calibri" panose="020F0502020204030204" pitchFamily="34" charset="0"/>
              </a:rPr>
              <a:t>発電設備</a:t>
            </a:r>
            <a:endParaRPr lang="en-US" altLang="ja-JP" sz="800" b="1">
              <a:latin typeface="Calibri" panose="020F0502020204030204" pitchFamily="34" charset="0"/>
            </a:endParaRPr>
          </a:p>
        </p:txBody>
      </p:sp>
      <p:sp>
        <p:nvSpPr>
          <p:cNvPr id="13386" name="Line 48">
            <a:extLst>
              <a:ext uri="{FF2B5EF4-FFF2-40B4-BE49-F238E27FC236}">
                <a16:creationId xmlns:a16="http://schemas.microsoft.com/office/drawing/2014/main" id="{914EA325-3054-23E1-1B1C-83CF30D8F3C9}"/>
              </a:ext>
            </a:extLst>
          </p:cNvPr>
          <p:cNvSpPr>
            <a:spLocks noChangeShapeType="1"/>
          </p:cNvSpPr>
          <p:nvPr/>
        </p:nvSpPr>
        <p:spPr bwMode="auto">
          <a:xfrm flipH="1">
            <a:off x="6588125" y="4524375"/>
            <a:ext cx="1008063" cy="0"/>
          </a:xfrm>
          <a:prstGeom prst="line">
            <a:avLst/>
          </a:prstGeom>
          <a:noFill/>
          <a:ln w="38100">
            <a:solidFill>
              <a:srgbClr val="FFC0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cxnSp>
        <p:nvCxnSpPr>
          <p:cNvPr id="12" name="カギ線コネクタ 48">
            <a:extLst>
              <a:ext uri="{FF2B5EF4-FFF2-40B4-BE49-F238E27FC236}">
                <a16:creationId xmlns:a16="http://schemas.microsoft.com/office/drawing/2014/main" id="{1D6B78D5-CC7C-B9A6-F26A-F20CE71BFC0C}"/>
              </a:ext>
            </a:extLst>
          </p:cNvPr>
          <p:cNvCxnSpPr>
            <a:stCxn id="13341" idx="2"/>
            <a:endCxn id="13328" idx="3"/>
          </p:cNvCxnSpPr>
          <p:nvPr/>
        </p:nvCxnSpPr>
        <p:spPr>
          <a:xfrm rot="5400000">
            <a:off x="5800725" y="4738688"/>
            <a:ext cx="244475" cy="393700"/>
          </a:xfrm>
          <a:prstGeom prst="bentConnector2">
            <a:avLst/>
          </a:prstGeom>
          <a:ln w="38100" cmpd="dbl">
            <a:solidFill>
              <a:srgbClr val="0000FF"/>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388" name="Text Box 39">
            <a:extLst>
              <a:ext uri="{FF2B5EF4-FFF2-40B4-BE49-F238E27FC236}">
                <a16:creationId xmlns:a16="http://schemas.microsoft.com/office/drawing/2014/main" id="{2F10A74C-923F-6428-D2C6-173D2246A967}"/>
              </a:ext>
            </a:extLst>
          </p:cNvPr>
          <p:cNvSpPr txBox="1">
            <a:spLocks noChangeArrowheads="1"/>
          </p:cNvSpPr>
          <p:nvPr/>
        </p:nvSpPr>
        <p:spPr bwMode="auto">
          <a:xfrm>
            <a:off x="4730750" y="5173663"/>
            <a:ext cx="132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900" b="1">
                <a:latin typeface="Calibri" panose="020F0502020204030204" pitchFamily="34" charset="0"/>
              </a:rPr>
              <a:t>FC-PHV</a:t>
            </a:r>
          </a:p>
          <a:p>
            <a:pPr algn="ctr" eaLnBrk="1" hangingPunct="1"/>
            <a:r>
              <a:rPr lang="ja-JP" altLang="en-US" sz="900" b="1">
                <a:latin typeface="Calibri" panose="020F0502020204030204" pitchFamily="34" charset="0"/>
              </a:rPr>
              <a:t>（非常用電源･移動用車両）</a:t>
            </a:r>
            <a:endParaRPr lang="en-US" altLang="ja-JP" sz="900" b="1">
              <a:latin typeface="Calibri" panose="020F0502020204030204" pitchFamily="34" charset="0"/>
            </a:endParaRPr>
          </a:p>
        </p:txBody>
      </p:sp>
      <p:sp>
        <p:nvSpPr>
          <p:cNvPr id="13389" name="Line 48">
            <a:extLst>
              <a:ext uri="{FF2B5EF4-FFF2-40B4-BE49-F238E27FC236}">
                <a16:creationId xmlns:a16="http://schemas.microsoft.com/office/drawing/2014/main" id="{181E29BC-A881-7059-4E8C-C3C3C06C7733}"/>
              </a:ext>
            </a:extLst>
          </p:cNvPr>
          <p:cNvSpPr>
            <a:spLocks noChangeShapeType="1"/>
          </p:cNvSpPr>
          <p:nvPr/>
        </p:nvSpPr>
        <p:spPr bwMode="auto">
          <a:xfrm flipV="1">
            <a:off x="5253038" y="3957638"/>
            <a:ext cx="0" cy="1008062"/>
          </a:xfrm>
          <a:prstGeom prst="line">
            <a:avLst/>
          </a:prstGeom>
          <a:noFill/>
          <a:ln w="38100">
            <a:solidFill>
              <a:srgbClr val="FFC0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90" name="Text Box 39">
            <a:extLst>
              <a:ext uri="{FF2B5EF4-FFF2-40B4-BE49-F238E27FC236}">
                <a16:creationId xmlns:a16="http://schemas.microsoft.com/office/drawing/2014/main" id="{686A27D4-E32C-3B7F-0429-71F5911ACCC6}"/>
              </a:ext>
            </a:extLst>
          </p:cNvPr>
          <p:cNvSpPr txBox="1">
            <a:spLocks noChangeArrowheads="1"/>
          </p:cNvSpPr>
          <p:nvPr/>
        </p:nvSpPr>
        <p:spPr bwMode="auto">
          <a:xfrm>
            <a:off x="5140325" y="4308475"/>
            <a:ext cx="1428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700" b="1">
                <a:solidFill>
                  <a:srgbClr val="FF0000"/>
                </a:solidFill>
                <a:latin typeface="Calibri" panose="020F0502020204030204" pitchFamily="34" charset="0"/>
              </a:rPr>
              <a:t>非常用電源</a:t>
            </a:r>
            <a:endParaRPr lang="en-US" altLang="ja-JP" sz="700" b="1">
              <a:solidFill>
                <a:srgbClr val="FF0000"/>
              </a:solidFill>
              <a:latin typeface="Calibri" panose="020F0502020204030204" pitchFamily="34" charset="0"/>
            </a:endParaRPr>
          </a:p>
        </p:txBody>
      </p:sp>
      <p:cxnSp>
        <p:nvCxnSpPr>
          <p:cNvPr id="13" name="カギ線コネクタ 48">
            <a:extLst>
              <a:ext uri="{FF2B5EF4-FFF2-40B4-BE49-F238E27FC236}">
                <a16:creationId xmlns:a16="http://schemas.microsoft.com/office/drawing/2014/main" id="{6B9C31B1-BF34-1845-88C8-2DF8F788FE4D}"/>
              </a:ext>
            </a:extLst>
          </p:cNvPr>
          <p:cNvCxnSpPr/>
          <p:nvPr/>
        </p:nvCxnSpPr>
        <p:spPr>
          <a:xfrm rot="16200000" flipV="1">
            <a:off x="5616575" y="4057650"/>
            <a:ext cx="358775" cy="142875"/>
          </a:xfrm>
          <a:prstGeom prst="bentConnector3">
            <a:avLst>
              <a:gd name="adj1" fmla="val 29592"/>
            </a:avLst>
          </a:prstGeom>
          <a:ln w="38100" cmpd="dbl">
            <a:solidFill>
              <a:schemeClr val="tx1"/>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392" name="Text Box 39">
            <a:extLst>
              <a:ext uri="{FF2B5EF4-FFF2-40B4-BE49-F238E27FC236}">
                <a16:creationId xmlns:a16="http://schemas.microsoft.com/office/drawing/2014/main" id="{65C8FA08-1F7F-1CC4-9673-BBE073B3BDBC}"/>
              </a:ext>
            </a:extLst>
          </p:cNvPr>
          <p:cNvSpPr txBox="1">
            <a:spLocks noChangeArrowheads="1"/>
          </p:cNvSpPr>
          <p:nvPr/>
        </p:nvSpPr>
        <p:spPr bwMode="auto">
          <a:xfrm>
            <a:off x="5724525" y="4071938"/>
            <a:ext cx="287338"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700" b="1">
                <a:latin typeface="Calibri" panose="020F0502020204030204" pitchFamily="34" charset="0"/>
              </a:rPr>
              <a:t>酸素</a:t>
            </a:r>
            <a:endParaRPr lang="en-US" altLang="ja-JP" sz="700" b="1">
              <a:latin typeface="Calibri" panose="020F0502020204030204" pitchFamily="34" charset="0"/>
            </a:endParaRPr>
          </a:p>
        </p:txBody>
      </p:sp>
      <p:sp>
        <p:nvSpPr>
          <p:cNvPr id="13393" name="Line 45">
            <a:extLst>
              <a:ext uri="{FF2B5EF4-FFF2-40B4-BE49-F238E27FC236}">
                <a16:creationId xmlns:a16="http://schemas.microsoft.com/office/drawing/2014/main" id="{E5DB0BCD-1A18-FF29-51C9-8167AA3618CC}"/>
              </a:ext>
            </a:extLst>
          </p:cNvPr>
          <p:cNvSpPr>
            <a:spLocks noChangeShapeType="1"/>
          </p:cNvSpPr>
          <p:nvPr/>
        </p:nvSpPr>
        <p:spPr bwMode="auto">
          <a:xfrm flipV="1">
            <a:off x="6875463" y="1500188"/>
            <a:ext cx="792162" cy="0"/>
          </a:xfrm>
          <a:prstGeom prst="line">
            <a:avLst/>
          </a:prstGeom>
          <a:noFill/>
          <a:ln w="38100" cmpd="dbl">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94" name="Line 45">
            <a:extLst>
              <a:ext uri="{FF2B5EF4-FFF2-40B4-BE49-F238E27FC236}">
                <a16:creationId xmlns:a16="http://schemas.microsoft.com/office/drawing/2014/main" id="{7F6703A8-268E-794C-8A0C-52FA50A2F677}"/>
              </a:ext>
            </a:extLst>
          </p:cNvPr>
          <p:cNvSpPr>
            <a:spLocks noChangeShapeType="1"/>
          </p:cNvSpPr>
          <p:nvPr/>
        </p:nvSpPr>
        <p:spPr bwMode="auto">
          <a:xfrm>
            <a:off x="8172450" y="1931988"/>
            <a:ext cx="0" cy="576262"/>
          </a:xfrm>
          <a:prstGeom prst="line">
            <a:avLst/>
          </a:prstGeom>
          <a:noFill/>
          <a:ln w="38100" cmpd="dbl">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95" name="Text Box 39">
            <a:extLst>
              <a:ext uri="{FF2B5EF4-FFF2-40B4-BE49-F238E27FC236}">
                <a16:creationId xmlns:a16="http://schemas.microsoft.com/office/drawing/2014/main" id="{757C1640-A38B-5600-1D92-40EAD26CC38A}"/>
              </a:ext>
            </a:extLst>
          </p:cNvPr>
          <p:cNvSpPr txBox="1">
            <a:spLocks noChangeArrowheads="1"/>
          </p:cNvSpPr>
          <p:nvPr/>
        </p:nvSpPr>
        <p:spPr bwMode="auto">
          <a:xfrm>
            <a:off x="8172450" y="2652713"/>
            <a:ext cx="3508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a:latin typeface="Calibri" panose="020F0502020204030204" pitchFamily="34" charset="0"/>
              </a:rPr>
              <a:t>FC-PHV</a:t>
            </a:r>
          </a:p>
        </p:txBody>
      </p:sp>
      <p:sp>
        <p:nvSpPr>
          <p:cNvPr id="13396" name="Line 48">
            <a:extLst>
              <a:ext uri="{FF2B5EF4-FFF2-40B4-BE49-F238E27FC236}">
                <a16:creationId xmlns:a16="http://schemas.microsoft.com/office/drawing/2014/main" id="{DBDB7304-C05A-DCC1-7874-5EB53A45924E}"/>
              </a:ext>
            </a:extLst>
          </p:cNvPr>
          <p:cNvSpPr>
            <a:spLocks noChangeShapeType="1"/>
          </p:cNvSpPr>
          <p:nvPr/>
        </p:nvSpPr>
        <p:spPr bwMode="auto">
          <a:xfrm flipV="1">
            <a:off x="2627313" y="3876675"/>
            <a:ext cx="1296987" cy="0"/>
          </a:xfrm>
          <a:prstGeom prst="line">
            <a:avLst/>
          </a:prstGeom>
          <a:noFill/>
          <a:ln w="38100">
            <a:solidFill>
              <a:srgbClr val="FFC000"/>
            </a:solidFill>
            <a:round/>
            <a:headEnd type="triangle" w="med" len="me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97" name="Line 48">
            <a:extLst>
              <a:ext uri="{FF2B5EF4-FFF2-40B4-BE49-F238E27FC236}">
                <a16:creationId xmlns:a16="http://schemas.microsoft.com/office/drawing/2014/main" id="{5A9C15C0-9F99-22AA-482E-5776645DE359}"/>
              </a:ext>
            </a:extLst>
          </p:cNvPr>
          <p:cNvSpPr>
            <a:spLocks noChangeShapeType="1"/>
          </p:cNvSpPr>
          <p:nvPr/>
        </p:nvSpPr>
        <p:spPr bwMode="auto">
          <a:xfrm flipV="1">
            <a:off x="2916238" y="3732213"/>
            <a:ext cx="1008062" cy="0"/>
          </a:xfrm>
          <a:prstGeom prst="line">
            <a:avLst/>
          </a:prstGeom>
          <a:noFill/>
          <a:ln w="38100">
            <a:solidFill>
              <a:srgbClr val="00FF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98" name="Line 48">
            <a:extLst>
              <a:ext uri="{FF2B5EF4-FFF2-40B4-BE49-F238E27FC236}">
                <a16:creationId xmlns:a16="http://schemas.microsoft.com/office/drawing/2014/main" id="{B668953C-A157-B0FD-F745-F84AF3BD7CBD}"/>
              </a:ext>
            </a:extLst>
          </p:cNvPr>
          <p:cNvSpPr>
            <a:spLocks noChangeShapeType="1"/>
          </p:cNvSpPr>
          <p:nvPr/>
        </p:nvSpPr>
        <p:spPr bwMode="auto">
          <a:xfrm flipH="1" flipV="1">
            <a:off x="4203700" y="3981450"/>
            <a:ext cx="0" cy="327025"/>
          </a:xfrm>
          <a:prstGeom prst="line">
            <a:avLst/>
          </a:prstGeom>
          <a:noFill/>
          <a:ln w="38100">
            <a:solidFill>
              <a:srgbClr val="00FF00"/>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399" name="Line 45">
            <a:extLst>
              <a:ext uri="{FF2B5EF4-FFF2-40B4-BE49-F238E27FC236}">
                <a16:creationId xmlns:a16="http://schemas.microsoft.com/office/drawing/2014/main" id="{019E7341-C9C9-E61C-E0C3-0E7B456C2B45}"/>
              </a:ext>
            </a:extLst>
          </p:cNvPr>
          <p:cNvSpPr>
            <a:spLocks noChangeShapeType="1"/>
          </p:cNvSpPr>
          <p:nvPr/>
        </p:nvSpPr>
        <p:spPr bwMode="auto">
          <a:xfrm flipH="1" flipV="1">
            <a:off x="6588125" y="4668838"/>
            <a:ext cx="1079500" cy="0"/>
          </a:xfrm>
          <a:prstGeom prst="line">
            <a:avLst/>
          </a:prstGeom>
          <a:noFill/>
          <a:ln w="38100" cmpd="dbl">
            <a:solidFill>
              <a:srgbClr val="0000FF"/>
            </a:solidFill>
            <a:round/>
            <a:headEnd/>
            <a:tailEnd type="triangle" w="sm" len="sm"/>
          </a:ln>
          <a:extLst>
            <a:ext uri="{909E8E84-426E-40DD-AFC4-6F175D3DCCD1}">
              <a14:hiddenFill xmlns:a14="http://schemas.microsoft.com/office/drawing/2010/main">
                <a:noFill/>
              </a14:hiddenFill>
            </a:ext>
          </a:extLst>
        </p:spPr>
        <p:txBody>
          <a:bodyPr/>
          <a:lstStyle/>
          <a:p>
            <a:endParaRPr lang="ja-JP" altLang="en-US"/>
          </a:p>
        </p:txBody>
      </p:sp>
      <p:sp>
        <p:nvSpPr>
          <p:cNvPr id="13400" name="Text Box 39">
            <a:extLst>
              <a:ext uri="{FF2B5EF4-FFF2-40B4-BE49-F238E27FC236}">
                <a16:creationId xmlns:a16="http://schemas.microsoft.com/office/drawing/2014/main" id="{BB5BD0EB-02B2-C96A-1E96-7B8E868F07BD}"/>
              </a:ext>
            </a:extLst>
          </p:cNvPr>
          <p:cNvSpPr txBox="1">
            <a:spLocks noChangeArrowheads="1"/>
          </p:cNvSpPr>
          <p:nvPr/>
        </p:nvSpPr>
        <p:spPr bwMode="auto">
          <a:xfrm>
            <a:off x="6084888" y="4084638"/>
            <a:ext cx="35877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700" b="1">
                <a:solidFill>
                  <a:srgbClr val="FF0000"/>
                </a:solidFill>
                <a:latin typeface="Calibri" panose="020F0502020204030204" pitchFamily="34" charset="0"/>
              </a:rPr>
              <a:t>非常時</a:t>
            </a:r>
            <a:endParaRPr lang="en-US" altLang="ja-JP" sz="700" b="1">
              <a:solidFill>
                <a:srgbClr val="FF0000"/>
              </a:solidFill>
              <a:latin typeface="Calibri" panose="020F0502020204030204" pitchFamily="34" charset="0"/>
            </a:endParaRPr>
          </a:p>
        </p:txBody>
      </p:sp>
      <p:sp>
        <p:nvSpPr>
          <p:cNvPr id="13401" name="Text Box 39">
            <a:extLst>
              <a:ext uri="{FF2B5EF4-FFF2-40B4-BE49-F238E27FC236}">
                <a16:creationId xmlns:a16="http://schemas.microsoft.com/office/drawing/2014/main" id="{FBDCFAE4-3AC4-1B55-3F5F-11EFD20F2769}"/>
              </a:ext>
            </a:extLst>
          </p:cNvPr>
          <p:cNvSpPr txBox="1">
            <a:spLocks noChangeArrowheads="1"/>
          </p:cNvSpPr>
          <p:nvPr/>
        </p:nvSpPr>
        <p:spPr bwMode="auto">
          <a:xfrm>
            <a:off x="5364163" y="4381500"/>
            <a:ext cx="36036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700" b="1">
                <a:solidFill>
                  <a:srgbClr val="FF0000"/>
                </a:solidFill>
                <a:latin typeface="Calibri" panose="020F0502020204030204" pitchFamily="34" charset="0"/>
              </a:rPr>
              <a:t>非常時</a:t>
            </a:r>
            <a:endParaRPr lang="en-US" altLang="ja-JP" sz="700" b="1">
              <a:solidFill>
                <a:srgbClr val="FF0000"/>
              </a:solidFill>
              <a:latin typeface="Calibri" panose="020F0502020204030204" pitchFamily="34" charset="0"/>
            </a:endParaRPr>
          </a:p>
        </p:txBody>
      </p:sp>
      <p:cxnSp>
        <p:nvCxnSpPr>
          <p:cNvPr id="14" name="カギ線コネクタ 48">
            <a:extLst>
              <a:ext uri="{FF2B5EF4-FFF2-40B4-BE49-F238E27FC236}">
                <a16:creationId xmlns:a16="http://schemas.microsoft.com/office/drawing/2014/main" id="{762E00A6-9FBB-03D7-E962-56C6B1785DC6}"/>
              </a:ext>
            </a:extLst>
          </p:cNvPr>
          <p:cNvCxnSpPr/>
          <p:nvPr/>
        </p:nvCxnSpPr>
        <p:spPr>
          <a:xfrm rot="5400000" flipH="1" flipV="1">
            <a:off x="3563144" y="4102894"/>
            <a:ext cx="530225" cy="296863"/>
          </a:xfrm>
          <a:prstGeom prst="bentConnector3">
            <a:avLst>
              <a:gd name="adj1" fmla="val 50000"/>
            </a:avLst>
          </a:prstGeom>
          <a:ln w="38100" cmpd="dbl">
            <a:solidFill>
              <a:srgbClr val="0000FF"/>
            </a:solidFill>
            <a:prstDash val="solid"/>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403" name="Text Box 49">
            <a:extLst>
              <a:ext uri="{FF2B5EF4-FFF2-40B4-BE49-F238E27FC236}">
                <a16:creationId xmlns:a16="http://schemas.microsoft.com/office/drawing/2014/main" id="{472C6B76-643B-7978-4A4C-98C58A5D92DD}"/>
              </a:ext>
            </a:extLst>
          </p:cNvPr>
          <p:cNvSpPr txBox="1">
            <a:spLocks noChangeArrowheads="1"/>
          </p:cNvSpPr>
          <p:nvPr/>
        </p:nvSpPr>
        <p:spPr bwMode="auto">
          <a:xfrm>
            <a:off x="4895850" y="1022350"/>
            <a:ext cx="576263" cy="122238"/>
          </a:xfrm>
          <a:prstGeom prst="rect">
            <a:avLst/>
          </a:prstGeom>
          <a:solidFill>
            <a:schemeClr val="bg1"/>
          </a:solidFill>
          <a:ln w="19050">
            <a:solidFill>
              <a:srgbClr val="FFC000"/>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800" b="1">
                <a:solidFill>
                  <a:srgbClr val="FFC000"/>
                </a:solidFill>
                <a:latin typeface="Calibri" panose="020F0502020204030204" pitchFamily="34" charset="0"/>
              </a:rPr>
              <a:t>電気（直流）</a:t>
            </a:r>
          </a:p>
        </p:txBody>
      </p:sp>
      <p:sp>
        <p:nvSpPr>
          <p:cNvPr id="13404" name="Text Box 49">
            <a:extLst>
              <a:ext uri="{FF2B5EF4-FFF2-40B4-BE49-F238E27FC236}">
                <a16:creationId xmlns:a16="http://schemas.microsoft.com/office/drawing/2014/main" id="{91C37DC9-DC4F-864C-DDAD-6C2799E4DFDA}"/>
              </a:ext>
            </a:extLst>
          </p:cNvPr>
          <p:cNvSpPr txBox="1">
            <a:spLocks noChangeArrowheads="1"/>
          </p:cNvSpPr>
          <p:nvPr/>
        </p:nvSpPr>
        <p:spPr bwMode="auto">
          <a:xfrm>
            <a:off x="4859338" y="871538"/>
            <a:ext cx="649287" cy="122237"/>
          </a:xfrm>
          <a:prstGeom prst="rect">
            <a:avLst/>
          </a:prstGeom>
          <a:solidFill>
            <a:schemeClr val="bg1"/>
          </a:solidFill>
          <a:ln w="19050">
            <a:solidFill>
              <a:srgbClr val="0000FF"/>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800" b="1">
                <a:solidFill>
                  <a:srgbClr val="0000FF"/>
                </a:solidFill>
                <a:latin typeface="Calibri" panose="020F0502020204030204" pitchFamily="34" charset="0"/>
              </a:rPr>
              <a:t>水素（低圧）</a:t>
            </a:r>
          </a:p>
        </p:txBody>
      </p:sp>
      <p:sp>
        <p:nvSpPr>
          <p:cNvPr id="13405" name="Text Box 49">
            <a:extLst>
              <a:ext uri="{FF2B5EF4-FFF2-40B4-BE49-F238E27FC236}">
                <a16:creationId xmlns:a16="http://schemas.microsoft.com/office/drawing/2014/main" id="{BFE81CB8-A4BD-165C-F69C-2F9A209EEA4F}"/>
              </a:ext>
            </a:extLst>
          </p:cNvPr>
          <p:cNvSpPr txBox="1">
            <a:spLocks noChangeArrowheads="1"/>
          </p:cNvSpPr>
          <p:nvPr/>
        </p:nvSpPr>
        <p:spPr bwMode="auto">
          <a:xfrm>
            <a:off x="5026025" y="1163638"/>
            <a:ext cx="288925" cy="123825"/>
          </a:xfrm>
          <a:prstGeom prst="rect">
            <a:avLst/>
          </a:prstGeom>
          <a:solidFill>
            <a:schemeClr val="bg1"/>
          </a:solidFill>
          <a:ln w="19050">
            <a:solidFill>
              <a:srgbClr val="00B0F0"/>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800" b="1">
                <a:solidFill>
                  <a:srgbClr val="00B0F0"/>
                </a:solidFill>
                <a:latin typeface="Calibri" panose="020F0502020204030204" pitchFamily="34" charset="0"/>
              </a:rPr>
              <a:t>配水</a:t>
            </a:r>
          </a:p>
        </p:txBody>
      </p:sp>
      <p:sp>
        <p:nvSpPr>
          <p:cNvPr id="13406" name="Text Box 49">
            <a:extLst>
              <a:ext uri="{FF2B5EF4-FFF2-40B4-BE49-F238E27FC236}">
                <a16:creationId xmlns:a16="http://schemas.microsoft.com/office/drawing/2014/main" id="{F613B8BD-0616-4BF0-9FBA-F880FBD2E406}"/>
              </a:ext>
            </a:extLst>
          </p:cNvPr>
          <p:cNvSpPr txBox="1">
            <a:spLocks noChangeArrowheads="1"/>
          </p:cNvSpPr>
          <p:nvPr/>
        </p:nvSpPr>
        <p:spPr bwMode="auto">
          <a:xfrm>
            <a:off x="5021263" y="1314450"/>
            <a:ext cx="288925" cy="122238"/>
          </a:xfrm>
          <a:prstGeom prst="rect">
            <a:avLst/>
          </a:prstGeom>
          <a:solidFill>
            <a:schemeClr val="bg1"/>
          </a:solidFill>
          <a:ln w="19050">
            <a:solidFill>
              <a:srgbClr val="00FF00"/>
            </a:solidFill>
            <a:miter lim="800000"/>
            <a:headEnd/>
            <a:tailEnd/>
          </a:ln>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ja-JP" altLang="en-US" sz="800" b="1">
                <a:solidFill>
                  <a:srgbClr val="00FF00"/>
                </a:solidFill>
                <a:latin typeface="Calibri" panose="020F0502020204030204" pitchFamily="34" charset="0"/>
              </a:rPr>
              <a:t>お湯</a:t>
            </a:r>
          </a:p>
        </p:txBody>
      </p:sp>
      <p:sp>
        <p:nvSpPr>
          <p:cNvPr id="13407" name="テキスト ボックス 13367">
            <a:extLst>
              <a:ext uri="{FF2B5EF4-FFF2-40B4-BE49-F238E27FC236}">
                <a16:creationId xmlns:a16="http://schemas.microsoft.com/office/drawing/2014/main" id="{D27525DE-70D7-175A-F48D-FDDA1E3E7794}"/>
              </a:ext>
            </a:extLst>
          </p:cNvPr>
          <p:cNvSpPr txBox="1">
            <a:spLocks noChangeArrowheads="1"/>
          </p:cNvSpPr>
          <p:nvPr/>
        </p:nvSpPr>
        <p:spPr bwMode="auto">
          <a:xfrm>
            <a:off x="1227138" y="2705100"/>
            <a:ext cx="1085850"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000">
                <a:solidFill>
                  <a:srgbClr val="7030A0"/>
                </a:solidFill>
              </a:rPr>
              <a:t>構成不明</a:t>
            </a:r>
          </a:p>
        </p:txBody>
      </p:sp>
      <p:sp>
        <p:nvSpPr>
          <p:cNvPr id="13408" name="テキスト ボックス 13368">
            <a:extLst>
              <a:ext uri="{FF2B5EF4-FFF2-40B4-BE49-F238E27FC236}">
                <a16:creationId xmlns:a16="http://schemas.microsoft.com/office/drawing/2014/main" id="{4194D451-F752-D11D-1456-0E9558F74023}"/>
              </a:ext>
            </a:extLst>
          </p:cNvPr>
          <p:cNvSpPr txBox="1">
            <a:spLocks noChangeArrowheads="1"/>
          </p:cNvSpPr>
          <p:nvPr/>
        </p:nvSpPr>
        <p:spPr bwMode="auto">
          <a:xfrm>
            <a:off x="7194550" y="865188"/>
            <a:ext cx="1555750" cy="3079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2000">
                <a:solidFill>
                  <a:srgbClr val="7030A0"/>
                </a:solidFill>
              </a:rPr>
              <a:t>自立経営困難</a:t>
            </a:r>
          </a:p>
        </p:txBody>
      </p:sp>
      <p:sp>
        <p:nvSpPr>
          <p:cNvPr id="13409" name="テキスト ボックス 13369">
            <a:extLst>
              <a:ext uri="{FF2B5EF4-FFF2-40B4-BE49-F238E27FC236}">
                <a16:creationId xmlns:a16="http://schemas.microsoft.com/office/drawing/2014/main" id="{6F9DEEA0-976C-790B-4B04-76C915BC5D52}"/>
              </a:ext>
            </a:extLst>
          </p:cNvPr>
          <p:cNvSpPr txBox="1">
            <a:spLocks noChangeArrowheads="1"/>
          </p:cNvSpPr>
          <p:nvPr/>
        </p:nvSpPr>
        <p:spPr bwMode="auto">
          <a:xfrm>
            <a:off x="3879850" y="5981700"/>
            <a:ext cx="4176712" cy="738664"/>
          </a:xfrm>
          <a:prstGeom prst="rect">
            <a:avLst/>
          </a:prstGeom>
          <a:solidFill>
            <a:schemeClr val="bg1"/>
          </a:solidFill>
          <a:ln w="9525">
            <a:solidFill>
              <a:srgbClr val="FF0000"/>
            </a:solidFill>
            <a:miter lim="800000"/>
            <a:headEnd/>
            <a:tailEnd/>
          </a:ln>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dirty="0">
                <a:latin typeface="ＭＳ ゴシック" panose="020B0609070205080204" pitchFamily="49" charset="-128"/>
                <a:ea typeface="ＭＳ ゴシック" panose="020B0609070205080204" pitchFamily="49" charset="-128"/>
              </a:rPr>
              <a:t>水素に加えて、最重要な電気エネルギー（直流配電）を追加し、さらに他のインフラも描き込みレジリエンスもみえる化した修正版ただし、マイクログリッドと系統との接続をきちんと描かなかった　→　実用化には不十分だった</a:t>
            </a:r>
            <a:endParaRPr lang="en-US" altLang="ja-JP" sz="1200" dirty="0">
              <a:latin typeface="ＭＳ ゴシック" panose="020B0609070205080204" pitchFamily="49" charset="-128"/>
              <a:ea typeface="ＭＳ ゴシック" panose="020B0609070205080204" pitchFamily="49" charset="-128"/>
            </a:endParaRPr>
          </a:p>
        </p:txBody>
      </p:sp>
      <p:sp>
        <p:nvSpPr>
          <p:cNvPr id="13410" name="テキスト ボックス 13370">
            <a:extLst>
              <a:ext uri="{FF2B5EF4-FFF2-40B4-BE49-F238E27FC236}">
                <a16:creationId xmlns:a16="http://schemas.microsoft.com/office/drawing/2014/main" id="{4CF2D8DD-86C2-CD0F-E27F-B6611CA8C710}"/>
              </a:ext>
            </a:extLst>
          </p:cNvPr>
          <p:cNvSpPr txBox="1">
            <a:spLocks noChangeArrowheads="1"/>
          </p:cNvSpPr>
          <p:nvPr/>
        </p:nvSpPr>
        <p:spPr bwMode="auto">
          <a:xfrm>
            <a:off x="6532563" y="2792413"/>
            <a:ext cx="2565400" cy="565146"/>
          </a:xfrm>
          <a:prstGeom prst="rect">
            <a:avLst/>
          </a:prstGeom>
          <a:solidFill>
            <a:schemeClr val="bg1"/>
          </a:solidFill>
          <a:ln w="9525">
            <a:solidFill>
              <a:schemeClr val="tx1"/>
            </a:solidFill>
            <a:miter lim="800000"/>
            <a:headEnd/>
            <a:tailEnd/>
          </a:ln>
        </p:spPr>
        <p:txBody>
          <a:bodyPr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dirty="0">
                <a:latin typeface="ＭＳ ゴシック" panose="020B0609070205080204" pitchFamily="49" charset="-128"/>
                <a:ea typeface="ＭＳ ゴシック" panose="020B0609070205080204" pitchFamily="49" charset="-128"/>
              </a:rPr>
              <a:t>4.5</a:t>
            </a:r>
            <a:r>
              <a:rPr lang="ja-JP" altLang="en-US" sz="1000" dirty="0">
                <a:latin typeface="ＭＳ ゴシック" panose="020B0609070205080204" pitchFamily="49" charset="-128"/>
                <a:ea typeface="ＭＳ ゴシック" panose="020B0609070205080204" pitchFamily="49" charset="-128"/>
              </a:rPr>
              <a:t>億円</a:t>
            </a:r>
            <a:r>
              <a:rPr lang="en-US" altLang="ja-JP" sz="1000" dirty="0">
                <a:latin typeface="ＭＳ ゴシック" panose="020B0609070205080204" pitchFamily="49" charset="-128"/>
                <a:ea typeface="ＭＳ ゴシック" panose="020B0609070205080204" pitchFamily="49" charset="-128"/>
              </a:rPr>
              <a:t>/1</a:t>
            </a:r>
            <a:r>
              <a:rPr lang="ja-JP" altLang="en-US" sz="1000" dirty="0">
                <a:latin typeface="ＭＳ ゴシック" panose="020B0609070205080204" pitchFamily="49" charset="-128"/>
                <a:ea typeface="ＭＳ ゴシック" panose="020B0609070205080204" pitchFamily="49" charset="-128"/>
              </a:rPr>
              <a:t>基の水素ステーションが自立するためには</a:t>
            </a:r>
            <a:r>
              <a:rPr lang="en-US" altLang="ja-JP" sz="1200" dirty="0">
                <a:latin typeface="ＭＳ ゴシック" panose="020B0609070205080204" pitchFamily="49" charset="-128"/>
                <a:ea typeface="ＭＳ ゴシック" panose="020B0609070205080204" pitchFamily="49" charset="-128"/>
              </a:rPr>
              <a:t>2000</a:t>
            </a:r>
            <a:r>
              <a:rPr lang="ja-JP" altLang="en-US" sz="1000" dirty="0">
                <a:latin typeface="ＭＳ ゴシック" panose="020B0609070205080204" pitchFamily="49" charset="-128"/>
                <a:ea typeface="ＭＳ ゴシック" panose="020B0609070205080204" pitchFamily="49" charset="-128"/>
              </a:rPr>
              <a:t>台の</a:t>
            </a:r>
            <a:r>
              <a:rPr lang="en-US" altLang="ja-JP" sz="1000" dirty="0">
                <a:latin typeface="ＭＳ ゴシック" panose="020B0609070205080204" pitchFamily="49" charset="-128"/>
                <a:ea typeface="ＭＳ ゴシック" panose="020B0609070205080204" pitchFamily="49" charset="-128"/>
              </a:rPr>
              <a:t>HFCV</a:t>
            </a:r>
            <a:r>
              <a:rPr lang="ja-JP" altLang="en-US" sz="1000" dirty="0">
                <a:latin typeface="ＭＳ ゴシック" panose="020B0609070205080204" pitchFamily="49" charset="-128"/>
                <a:ea typeface="ＭＳ ゴシック" panose="020B0609070205080204" pitchFamily="49" charset="-128"/>
              </a:rPr>
              <a:t>顧客が必要。その状態になるのは遠い将来なので工夫が必要</a:t>
            </a:r>
          </a:p>
        </p:txBody>
      </p:sp>
      <p:sp>
        <p:nvSpPr>
          <p:cNvPr id="13412" name="テキスト ボックス 13372">
            <a:extLst>
              <a:ext uri="{FF2B5EF4-FFF2-40B4-BE49-F238E27FC236}">
                <a16:creationId xmlns:a16="http://schemas.microsoft.com/office/drawing/2014/main" id="{3B469D54-11F7-476F-012E-68A6CE823A8B}"/>
              </a:ext>
            </a:extLst>
          </p:cNvPr>
          <p:cNvSpPr txBox="1">
            <a:spLocks noChangeArrowheads="1"/>
          </p:cNvSpPr>
          <p:nvPr/>
        </p:nvSpPr>
        <p:spPr bwMode="auto">
          <a:xfrm>
            <a:off x="584200" y="3011488"/>
            <a:ext cx="2663825" cy="534987"/>
          </a:xfrm>
          <a:prstGeom prst="rect">
            <a:avLst/>
          </a:prstGeom>
          <a:solidFill>
            <a:schemeClr val="bg1"/>
          </a:solidFill>
          <a:ln w="9525">
            <a:solidFill>
              <a:schemeClr val="tx1"/>
            </a:solidFill>
            <a:miter lim="800000"/>
            <a:headEnd/>
            <a:tailEnd/>
          </a:ln>
        </p:spPr>
        <p:txBody>
          <a:bodyPr lIns="36000" tIns="36000" rIns="36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a:latin typeface="ＭＳ ゴシック" panose="020B0609070205080204" pitchFamily="49" charset="-128"/>
                <a:ea typeface="ＭＳ ゴシック" panose="020B0609070205080204" pitchFamily="49" charset="-128"/>
              </a:rPr>
              <a:t>マイクログリッド（直流）と系統（交流）をきちんと接続し、マイクログリッド内のエネルギーシステムで安心して暮せる工夫が必要</a:t>
            </a:r>
          </a:p>
        </p:txBody>
      </p:sp>
      <p:sp>
        <p:nvSpPr>
          <p:cNvPr id="15" name="テキスト ボックス 21">
            <a:extLst>
              <a:ext uri="{FF2B5EF4-FFF2-40B4-BE49-F238E27FC236}">
                <a16:creationId xmlns:a16="http://schemas.microsoft.com/office/drawing/2014/main" id="{8A5E0552-CE2A-C364-CBDD-ABAC2FBBA070}"/>
              </a:ext>
            </a:extLst>
          </p:cNvPr>
          <p:cNvSpPr txBox="1">
            <a:spLocks noChangeArrowheads="1"/>
          </p:cNvSpPr>
          <p:nvPr/>
        </p:nvSpPr>
        <p:spPr bwMode="auto">
          <a:xfrm>
            <a:off x="1" y="0"/>
            <a:ext cx="11876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dirty="0">
                <a:latin typeface="ＭＳ ゴシック" panose="020B0609070205080204" pitchFamily="49" charset="-128"/>
                <a:ea typeface="ＭＳ ゴシック" panose="020B0609070205080204" pitchFamily="49" charset="-128"/>
              </a:rPr>
              <a:t>1.</a:t>
            </a:r>
            <a:r>
              <a:rPr lang="ja-JP" altLang="en-US" sz="1400" dirty="0">
                <a:latin typeface="ＭＳ ゴシック" panose="020B0609070205080204" pitchFamily="49" charset="-128"/>
                <a:ea typeface="ＭＳ ゴシック" panose="020B0609070205080204" pitchFamily="49" charset="-128"/>
              </a:rPr>
              <a:t>背景</a:t>
            </a:r>
            <a:r>
              <a:rPr lang="en-US" altLang="ja-JP" sz="1400" dirty="0">
                <a:latin typeface="ＭＳ ゴシック" panose="020B0609070205080204" pitchFamily="49" charset="-128"/>
                <a:ea typeface="ＭＳ ゴシック" panose="020B0609070205080204" pitchFamily="49" charset="-128"/>
              </a:rPr>
              <a:t>3)</a:t>
            </a:r>
            <a:endParaRPr lang="ja-JP" altLang="en-US" sz="1400" dirty="0">
              <a:latin typeface="ＭＳ ゴシック" panose="020B0609070205080204" pitchFamily="49" charset="-128"/>
              <a:ea typeface="ＭＳ ゴシック" panose="020B0609070205080204" pitchFamily="49" charset="-128"/>
            </a:endParaRPr>
          </a:p>
        </p:txBody>
      </p:sp>
      <p:sp>
        <p:nvSpPr>
          <p:cNvPr id="16" name="テキスト ボックス 13370">
            <a:extLst>
              <a:ext uri="{FF2B5EF4-FFF2-40B4-BE49-F238E27FC236}">
                <a16:creationId xmlns:a16="http://schemas.microsoft.com/office/drawing/2014/main" id="{7CFB5D8F-296C-5CB7-96DB-87EAB1776DC7}"/>
              </a:ext>
            </a:extLst>
          </p:cNvPr>
          <p:cNvSpPr txBox="1">
            <a:spLocks noChangeArrowheads="1"/>
          </p:cNvSpPr>
          <p:nvPr/>
        </p:nvSpPr>
        <p:spPr bwMode="auto">
          <a:xfrm>
            <a:off x="6122986" y="4119504"/>
            <a:ext cx="2940819" cy="934478"/>
          </a:xfrm>
          <a:prstGeom prst="rect">
            <a:avLst/>
          </a:prstGeom>
          <a:solidFill>
            <a:schemeClr val="bg1"/>
          </a:solidFill>
          <a:ln w="38100" cmpd="dbl">
            <a:solidFill>
              <a:schemeClr val="tx1"/>
            </a:solidFill>
            <a:miter lim="800000"/>
            <a:headEnd/>
            <a:tailEnd/>
          </a:ln>
        </p:spPr>
        <p:txBody>
          <a:bodyPr wrap="square" lIns="72000" tIns="36000" rIns="72000" bIns="3600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400" b="1" dirty="0">
                <a:solidFill>
                  <a:srgbClr val="FF0000"/>
                </a:solidFill>
                <a:latin typeface="ＭＳ ゴシック" panose="020B0609070205080204" pitchFamily="49" charset="-128"/>
                <a:ea typeface="ＭＳ ゴシック" panose="020B0609070205080204" pitchFamily="49" charset="-128"/>
              </a:rPr>
              <a:t>FCV</a:t>
            </a:r>
            <a:r>
              <a:rPr lang="ja-JP" altLang="en-US" sz="1400" b="1" dirty="0">
                <a:solidFill>
                  <a:srgbClr val="FF0000"/>
                </a:solidFill>
                <a:latin typeface="ＭＳ ゴシック" panose="020B0609070205080204" pitchFamily="49" charset="-128"/>
                <a:ea typeface="ＭＳ ゴシック" panose="020B0609070205080204" pitchFamily="49" charset="-128"/>
              </a:rPr>
              <a:t>にしか使えない水素ステーションを全市民が利用できるエネルギーステーションへと多機能化すると、全市民の生活に役立つ</a:t>
            </a:r>
          </a:p>
        </p:txBody>
      </p:sp>
      <p:sp>
        <p:nvSpPr>
          <p:cNvPr id="21" name="矢印: 下 20">
            <a:extLst>
              <a:ext uri="{FF2B5EF4-FFF2-40B4-BE49-F238E27FC236}">
                <a16:creationId xmlns:a16="http://schemas.microsoft.com/office/drawing/2014/main" id="{4E88E7B5-B856-93E1-0334-76EEB86C7C5C}"/>
              </a:ext>
            </a:extLst>
          </p:cNvPr>
          <p:cNvSpPr/>
          <p:nvPr/>
        </p:nvSpPr>
        <p:spPr>
          <a:xfrm rot="10800000">
            <a:off x="7732880" y="5229973"/>
            <a:ext cx="215900" cy="586627"/>
          </a:xfrm>
          <a:prstGeom prst="downArrow">
            <a:avLst/>
          </a:prstGeom>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22">
            <a:extLst>
              <a:ext uri="{FF2B5EF4-FFF2-40B4-BE49-F238E27FC236}">
                <a16:creationId xmlns:a16="http://schemas.microsoft.com/office/drawing/2014/main" id="{528C121E-F3E9-F009-95DD-31080E839C4D}"/>
              </a:ext>
            </a:extLst>
          </p:cNvPr>
          <p:cNvSpPr/>
          <p:nvPr/>
        </p:nvSpPr>
        <p:spPr>
          <a:xfrm>
            <a:off x="7848601" y="3428161"/>
            <a:ext cx="215900" cy="586627"/>
          </a:xfrm>
          <a:prstGeom prst="downArrow">
            <a:avLst/>
          </a:prstGeom>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C7AAF-51C1-BC05-CD0A-7154E3010839}"/>
              </a:ext>
            </a:extLst>
          </p:cNvPr>
          <p:cNvSpPr>
            <a:spLocks noGrp="1"/>
          </p:cNvSpPr>
          <p:nvPr>
            <p:ph type="title"/>
          </p:nvPr>
        </p:nvSpPr>
        <p:spPr/>
        <p:txBody>
          <a:bodyPr/>
          <a:lstStyle/>
          <a:p>
            <a:r>
              <a:rPr kumimoji="1" lang="en-US" altLang="ja-JP" dirty="0"/>
              <a:t>2.</a:t>
            </a:r>
            <a:r>
              <a:rPr kumimoji="1" lang="ja-JP" altLang="en-US" dirty="0"/>
              <a:t>グリーンホロニズム構想</a:t>
            </a:r>
          </a:p>
        </p:txBody>
      </p:sp>
      <p:sp>
        <p:nvSpPr>
          <p:cNvPr id="3" name="テキスト ボックス 4">
            <a:extLst>
              <a:ext uri="{FF2B5EF4-FFF2-40B4-BE49-F238E27FC236}">
                <a16:creationId xmlns:a16="http://schemas.microsoft.com/office/drawing/2014/main" id="{BEE1BCF0-89A0-8FB9-1623-38242430A895}"/>
              </a:ext>
            </a:extLst>
          </p:cNvPr>
          <p:cNvSpPr txBox="1">
            <a:spLocks noChangeArrowheads="1"/>
          </p:cNvSpPr>
          <p:nvPr/>
        </p:nvSpPr>
        <p:spPr bwMode="auto">
          <a:xfrm>
            <a:off x="107504" y="6237312"/>
            <a:ext cx="2954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200" dirty="0">
                <a:latin typeface="ＭＳ ゴシック" panose="020B0609070205080204" pitchFamily="49" charset="-128"/>
                <a:ea typeface="ＭＳ ゴシック" panose="020B0609070205080204" pitchFamily="49" charset="-128"/>
              </a:rPr>
              <a:t>ホロニズム（</a:t>
            </a:r>
            <a:r>
              <a:rPr lang="en-US" altLang="ja-JP" sz="1200" dirty="0" err="1">
                <a:latin typeface="ＭＳ ゴシック" panose="020B0609070205080204" pitchFamily="49" charset="-128"/>
                <a:ea typeface="ＭＳ ゴシック" panose="020B0609070205080204" pitchFamily="49" charset="-128"/>
              </a:rPr>
              <a:t>Holonism</a:t>
            </a:r>
            <a:r>
              <a:rPr lang="ja-JP" altLang="en-US" sz="1200" dirty="0">
                <a:latin typeface="ＭＳ ゴシック" panose="020B0609070205080204" pitchFamily="49" charset="-128"/>
                <a:ea typeface="ＭＳ ゴシック" panose="020B0609070205080204" pitchFamily="49" charset="-128"/>
              </a:rPr>
              <a:t>）：全体調和主義</a:t>
            </a:r>
          </a:p>
        </p:txBody>
      </p:sp>
      <p:sp>
        <p:nvSpPr>
          <p:cNvPr id="4" name="正方形/長方形 3">
            <a:extLst>
              <a:ext uri="{FF2B5EF4-FFF2-40B4-BE49-F238E27FC236}">
                <a16:creationId xmlns:a16="http://schemas.microsoft.com/office/drawing/2014/main" id="{0CDE25B9-C8F5-F76C-2B0D-722F6B6E2F37}"/>
              </a:ext>
            </a:extLst>
          </p:cNvPr>
          <p:cNvSpPr/>
          <p:nvPr/>
        </p:nvSpPr>
        <p:spPr>
          <a:xfrm>
            <a:off x="539552" y="1412776"/>
            <a:ext cx="8208912" cy="2769989"/>
          </a:xfrm>
          <a:prstGeom prst="rect">
            <a:avLst/>
          </a:prstGeom>
        </p:spPr>
        <p:txBody>
          <a:bodyPr wrap="square">
            <a:spAutoFit/>
          </a:bodyPr>
          <a:lstStyle/>
          <a:p>
            <a:pPr marL="342900" indent="-342900" algn="just">
              <a:spcAft>
                <a:spcPts val="1200"/>
              </a:spcAft>
              <a:buFont typeface="Wingdings" panose="05000000000000000000" pitchFamily="2" charset="2"/>
              <a:buChar char="Ø"/>
              <a:defRPr/>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脱炭素・地産地消・自立</a:t>
            </a:r>
            <a:r>
              <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自律で災害にも強いエネルギーシステムを具備する「まち」</a:t>
            </a: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indent="-342900" algn="just">
              <a:spcAft>
                <a:spcPts val="1200"/>
              </a:spcAft>
              <a:buFont typeface="Wingdings" panose="05000000000000000000" pitchFamily="2" charset="2"/>
              <a:buChar char="Ø"/>
              <a:defRPr/>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将来にもつなげていく構想</a:t>
            </a: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342900" indent="-342900" algn="just">
              <a:spcAft>
                <a:spcPts val="1200"/>
              </a:spcAft>
              <a:buFont typeface="Wingdings" panose="05000000000000000000" pitchFamily="2" charset="2"/>
              <a:buChar char="Ø"/>
              <a:defRPr/>
            </a:pPr>
            <a:r>
              <a:rPr lang="ja-JP" altLang="en-US" sz="2400" kern="100" dirty="0">
                <a:latin typeface="ＭＳ ゴシック" panose="020B0609070205080204" pitchFamily="49" charset="-128"/>
                <a:ea typeface="ＭＳ ゴシック" panose="020B0609070205080204" pitchFamily="49" charset="-128"/>
                <a:cs typeface="Times New Roman" panose="02020603050405020304" pitchFamily="18" charset="0"/>
              </a:rPr>
              <a:t>つくばのみではなく、日本だけでもなく、先進国・途上国にも通用する構想</a:t>
            </a:r>
            <a:endParaRPr lang="en-US"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1200"/>
              </a:spcAft>
              <a:defRPr/>
            </a:pPr>
            <a:endParaRPr lang="ja-JP" altLang="ja-JP" sz="2400" kern="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7633438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3000</Words>
  <Application>Microsoft Office PowerPoint</Application>
  <PresentationFormat>画面に合わせる (4:3)</PresentationFormat>
  <Paragraphs>504</Paragraphs>
  <Slides>25</Slides>
  <Notes>1</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25</vt:i4>
      </vt:variant>
    </vt:vector>
  </HeadingPairs>
  <TitlesOfParts>
    <vt:vector size="39" baseType="lpstr">
      <vt:lpstr>HGS創英角ｺﾞｼｯｸUB</vt:lpstr>
      <vt:lpstr>HG丸ｺﾞｼｯｸM-PRO</vt:lpstr>
      <vt:lpstr>HG創英角ｺﾞｼｯｸUB</vt:lpstr>
      <vt:lpstr>ＭＳ ゴシック</vt:lpstr>
      <vt:lpstr>ＭＳ 明朝</vt:lpstr>
      <vt:lpstr>Noto Sans JP Thin</vt:lpstr>
      <vt:lpstr>メイリオ</vt:lpstr>
      <vt:lpstr>游明朝</vt:lpstr>
      <vt:lpstr>Arial</vt:lpstr>
      <vt:lpstr>Calibri</vt:lpstr>
      <vt:lpstr>Century</vt:lpstr>
      <vt:lpstr>Wingdings</vt:lpstr>
      <vt:lpstr>Office テーマ</vt:lpstr>
      <vt:lpstr>Image</vt:lpstr>
      <vt:lpstr>脱炭素プラットフォームモデルタウン 構築のための基本的考え方</vt:lpstr>
      <vt:lpstr>内　容</vt:lpstr>
      <vt:lpstr>世界のGHG排出およびCOP</vt:lpstr>
      <vt:lpstr>日本のGHG排出量推移および削減目標</vt:lpstr>
      <vt:lpstr>　日本のGHG排出量および部門別削減目標</vt:lpstr>
      <vt:lpstr>家庭のエネルギー消費</vt:lpstr>
      <vt:lpstr>家庭での電力消費状況、PV発電</vt:lpstr>
      <vt:lpstr>PowerPoint プレゼンテーション</vt:lpstr>
      <vt:lpstr>2.グリーンホロニズム構想</vt:lpstr>
      <vt:lpstr>豊かな生活と地球環境の調和</vt:lpstr>
      <vt:lpstr>グリーンホロニズム*1構想の考え方</vt:lpstr>
      <vt:lpstr>PowerPoint プレゼンテーション</vt:lpstr>
      <vt:lpstr>グリーンホロニズム・タウンのインフラ網</vt:lpstr>
      <vt:lpstr>既存技術の状況 </vt:lpstr>
      <vt:lpstr>グリーンホロニズム・タウンの連携</vt:lpstr>
      <vt:lpstr>規制・標準の適正化</vt:lpstr>
      <vt:lpstr>3.グリーンホロニズムタウン・ プラットフォーム</vt:lpstr>
      <vt:lpstr>プラットフォーム</vt:lpstr>
      <vt:lpstr>実活用フィールド付きプラットフォーム</vt:lpstr>
      <vt:lpstr>まとめ</vt:lpstr>
      <vt:lpstr>PowerPoint プレゼンテーション</vt:lpstr>
      <vt:lpstr>PowerPoint プレゼンテーション</vt:lpstr>
      <vt:lpstr>PowerPoint プレゼンテーション</vt:lpstr>
      <vt:lpstr>PowerPoint プレゼンテーション</vt:lpstr>
      <vt:lpstr>大気中のCO2,炭素循環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（財）日本自動車研究所JARIタイトルas</dc:title>
  <dc:creator>JARI</dc:creator>
  <cp:lastModifiedBy>Hiroyuki MITSUISHI / 三石 洋之</cp:lastModifiedBy>
  <cp:revision>210</cp:revision>
  <dcterms:created xsi:type="dcterms:W3CDTF">2013-05-24T09:02:38Z</dcterms:created>
  <dcterms:modified xsi:type="dcterms:W3CDTF">2025-01-20T23:09:36Z</dcterms:modified>
</cp:coreProperties>
</file>