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1"/>
  </p:notesMasterIdLst>
  <p:sldIdLst>
    <p:sldId id="274" r:id="rId2"/>
    <p:sldId id="256" r:id="rId3"/>
    <p:sldId id="277" r:id="rId4"/>
    <p:sldId id="257" r:id="rId5"/>
    <p:sldId id="258" r:id="rId6"/>
    <p:sldId id="265" r:id="rId7"/>
    <p:sldId id="259" r:id="rId8"/>
    <p:sldId id="268" r:id="rId9"/>
    <p:sldId id="269" r:id="rId10"/>
    <p:sldId id="270" r:id="rId11"/>
    <p:sldId id="264" r:id="rId12"/>
    <p:sldId id="262" r:id="rId13"/>
    <p:sldId id="263" r:id="rId14"/>
    <p:sldId id="261" r:id="rId15"/>
    <p:sldId id="267" r:id="rId16"/>
    <p:sldId id="275" r:id="rId17"/>
    <p:sldId id="278" r:id="rId18"/>
    <p:sldId id="279" r:id="rId19"/>
    <p:sldId id="280" r:id="rId2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00B2D6"/>
    <a:srgbClr val="2FDCFF"/>
    <a:srgbClr val="D6BCEA"/>
    <a:srgbClr val="BD92DE"/>
    <a:srgbClr val="61E5FF"/>
    <a:srgbClr val="FFFFFF"/>
    <a:srgbClr val="191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0" autoAdjust="0"/>
    <p:restoredTop sz="94660"/>
  </p:normalViewPr>
  <p:slideViewPr>
    <p:cSldViewPr snapToGrid="0">
      <p:cViewPr varScale="1">
        <p:scale>
          <a:sx n="126" d="100"/>
          <a:sy n="126" d="100"/>
        </p:scale>
        <p:origin x="9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mituisi\Desktop\&#20107;&#26989;&#35336;&#30011;&#20316;&#12426;&#30452;&#12375;\GHG&#25490;&#20986;&#37327;&#25512;&#31227;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Sheet1!$C$3</c:f>
              <c:strCache>
                <c:ptCount val="1"/>
                <c:pt idx="0">
                  <c:v>量</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33"/>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01-6E38-4D3F-8544-B9B516A8B40A}"/>
              </c:ext>
            </c:extLst>
          </c:dPt>
          <c:dPt>
            <c:idx val="37"/>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03-6E38-4D3F-8544-B9B516A8B40A}"/>
              </c:ext>
            </c:extLst>
          </c:dPt>
          <c:dPt>
            <c:idx val="40"/>
            <c:marker>
              <c:symbol val="none"/>
            </c:marker>
            <c:bubble3D val="0"/>
            <c:spPr>
              <a:ln w="9525" cap="rnd">
                <a:solidFill>
                  <a:schemeClr val="tx1"/>
                </a:solidFill>
                <a:prstDash val="dashDot"/>
                <a:round/>
              </a:ln>
              <a:effectLst/>
            </c:spPr>
            <c:extLst>
              <c:ext xmlns:c16="http://schemas.microsoft.com/office/drawing/2014/chart" uri="{C3380CC4-5D6E-409C-BE32-E72D297353CC}">
                <c16:uniqueId val="{00000005-6E38-4D3F-8544-B9B516A8B40A}"/>
              </c:ext>
            </c:extLst>
          </c:dPt>
          <c:dPt>
            <c:idx val="43"/>
            <c:marker>
              <c:symbol val="none"/>
            </c:marker>
            <c:bubble3D val="0"/>
            <c:spPr>
              <a:ln w="9525" cap="rnd">
                <a:solidFill>
                  <a:srgbClr val="0000FF"/>
                </a:solidFill>
                <a:prstDash val="dashDot"/>
                <a:round/>
              </a:ln>
              <a:effectLst/>
            </c:spPr>
            <c:extLst>
              <c:ext xmlns:c16="http://schemas.microsoft.com/office/drawing/2014/chart" uri="{C3380CC4-5D6E-409C-BE32-E72D297353CC}">
                <c16:uniqueId val="{00000007-6E38-4D3F-8544-B9B516A8B40A}"/>
              </c:ext>
            </c:extLst>
          </c:dPt>
          <c:dPt>
            <c:idx val="46"/>
            <c:marker>
              <c:symbol val="none"/>
            </c:marker>
            <c:bubble3D val="0"/>
            <c:spPr>
              <a:ln w="12700" cap="rnd">
                <a:solidFill>
                  <a:srgbClr val="00B050"/>
                </a:solidFill>
                <a:round/>
              </a:ln>
              <a:effectLst/>
            </c:spPr>
            <c:extLst>
              <c:ext xmlns:c16="http://schemas.microsoft.com/office/drawing/2014/chart" uri="{C3380CC4-5D6E-409C-BE32-E72D297353CC}">
                <c16:uniqueId val="{00000009-6E38-4D3F-8544-B9B516A8B40A}"/>
              </c:ext>
            </c:extLst>
          </c:dPt>
          <c:dPt>
            <c:idx val="49"/>
            <c:marker>
              <c:symbol val="none"/>
            </c:marker>
            <c:bubble3D val="0"/>
            <c:spPr>
              <a:ln w="9525" cap="rnd">
                <a:solidFill>
                  <a:srgbClr val="FF0000"/>
                </a:solidFill>
                <a:round/>
              </a:ln>
              <a:effectLst/>
            </c:spPr>
            <c:extLst>
              <c:ext xmlns:c16="http://schemas.microsoft.com/office/drawing/2014/chart" uri="{C3380CC4-5D6E-409C-BE32-E72D297353CC}">
                <c16:uniqueId val="{0000000B-6E38-4D3F-8544-B9B516A8B40A}"/>
              </c:ext>
            </c:extLst>
          </c:dPt>
          <c:dPt>
            <c:idx val="52"/>
            <c:marker>
              <c:symbol val="none"/>
            </c:marker>
            <c:bubble3D val="0"/>
            <c:spPr>
              <a:ln w="9525" cap="rnd">
                <a:solidFill>
                  <a:srgbClr val="0000FF"/>
                </a:solidFill>
                <a:round/>
              </a:ln>
              <a:effectLst/>
            </c:spPr>
            <c:extLst>
              <c:ext xmlns:c16="http://schemas.microsoft.com/office/drawing/2014/chart" uri="{C3380CC4-5D6E-409C-BE32-E72D297353CC}">
                <c16:uniqueId val="{0000000D-6E38-4D3F-8544-B9B516A8B40A}"/>
              </c:ext>
            </c:extLst>
          </c:dPt>
          <c:dPt>
            <c:idx val="53"/>
            <c:marker>
              <c:symbol val="none"/>
            </c:marker>
            <c:bubble3D val="0"/>
            <c:spPr>
              <a:ln w="9525" cap="rnd">
                <a:solidFill>
                  <a:srgbClr val="0000FF"/>
                </a:solidFill>
                <a:round/>
              </a:ln>
              <a:effectLst/>
            </c:spPr>
            <c:extLst>
              <c:ext xmlns:c16="http://schemas.microsoft.com/office/drawing/2014/chart" uri="{C3380CC4-5D6E-409C-BE32-E72D297353CC}">
                <c16:uniqueId val="{0000000F-6E38-4D3F-8544-B9B516A8B40A}"/>
              </c:ext>
            </c:extLst>
          </c:dPt>
          <c:xVal>
            <c:numRef>
              <c:f>Sheet1!$B$4:$B$57</c:f>
              <c:numCache>
                <c:formatCode>General</c:formatCode>
                <c:ptCount val="5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2">
                  <c:v>1990</c:v>
                </c:pt>
                <c:pt idx="33">
                  <c:v>2050</c:v>
                </c:pt>
                <c:pt idx="36">
                  <c:v>1990</c:v>
                </c:pt>
                <c:pt idx="37">
                  <c:v>2050</c:v>
                </c:pt>
                <c:pt idx="39">
                  <c:v>1990</c:v>
                </c:pt>
                <c:pt idx="40">
                  <c:v>2050</c:v>
                </c:pt>
                <c:pt idx="42">
                  <c:v>1990</c:v>
                </c:pt>
                <c:pt idx="43">
                  <c:v>2050</c:v>
                </c:pt>
                <c:pt idx="45">
                  <c:v>2013</c:v>
                </c:pt>
                <c:pt idx="46">
                  <c:v>2050</c:v>
                </c:pt>
                <c:pt idx="48">
                  <c:v>2013</c:v>
                </c:pt>
                <c:pt idx="49">
                  <c:v>2050</c:v>
                </c:pt>
                <c:pt idx="51">
                  <c:v>2013</c:v>
                </c:pt>
                <c:pt idx="52">
                  <c:v>2030</c:v>
                </c:pt>
                <c:pt idx="53">
                  <c:v>2050</c:v>
                </c:pt>
              </c:numCache>
            </c:numRef>
          </c:xVal>
          <c:yVal>
            <c:numRef>
              <c:f>Sheet1!$C$4:$C$57</c:f>
              <c:numCache>
                <c:formatCode>General</c:formatCode>
                <c:ptCount val="54"/>
                <c:pt idx="0">
                  <c:v>1275</c:v>
                </c:pt>
                <c:pt idx="1">
                  <c:v>1289</c:v>
                </c:pt>
                <c:pt idx="2">
                  <c:v>1301</c:v>
                </c:pt>
                <c:pt idx="3">
                  <c:v>1296</c:v>
                </c:pt>
                <c:pt idx="4">
                  <c:v>1357</c:v>
                </c:pt>
                <c:pt idx="5">
                  <c:v>1379</c:v>
                </c:pt>
                <c:pt idx="6">
                  <c:v>1391</c:v>
                </c:pt>
                <c:pt idx="7">
                  <c:v>1384</c:v>
                </c:pt>
                <c:pt idx="8">
                  <c:v>1335</c:v>
                </c:pt>
                <c:pt idx="9">
                  <c:v>1358</c:v>
                </c:pt>
                <c:pt idx="10">
                  <c:v>1378</c:v>
                </c:pt>
                <c:pt idx="11">
                  <c:v>1352</c:v>
                </c:pt>
                <c:pt idx="12">
                  <c:v>1376</c:v>
                </c:pt>
                <c:pt idx="13">
                  <c:v>1382</c:v>
                </c:pt>
                <c:pt idx="14">
                  <c:v>1374</c:v>
                </c:pt>
                <c:pt idx="15">
                  <c:v>1381</c:v>
                </c:pt>
                <c:pt idx="16">
                  <c:v>1360</c:v>
                </c:pt>
                <c:pt idx="17">
                  <c:v>1395</c:v>
                </c:pt>
                <c:pt idx="18">
                  <c:v>1322</c:v>
                </c:pt>
                <c:pt idx="19">
                  <c:v>1250</c:v>
                </c:pt>
                <c:pt idx="20">
                  <c:v>1303</c:v>
                </c:pt>
                <c:pt idx="21">
                  <c:v>1354</c:v>
                </c:pt>
                <c:pt idx="22">
                  <c:v>1396</c:v>
                </c:pt>
                <c:pt idx="23">
                  <c:v>1408</c:v>
                </c:pt>
                <c:pt idx="24">
                  <c:v>1359</c:v>
                </c:pt>
                <c:pt idx="25">
                  <c:v>1321</c:v>
                </c:pt>
                <c:pt idx="26">
                  <c:v>1304</c:v>
                </c:pt>
                <c:pt idx="27">
                  <c:v>1291</c:v>
                </c:pt>
                <c:pt idx="28">
                  <c:v>1247</c:v>
                </c:pt>
                <c:pt idx="29">
                  <c:v>1212</c:v>
                </c:pt>
                <c:pt idx="30">
                  <c:v>1149</c:v>
                </c:pt>
                <c:pt idx="32">
                  <c:v>1408</c:v>
                </c:pt>
                <c:pt idx="33">
                  <c:v>1408</c:v>
                </c:pt>
                <c:pt idx="36">
                  <c:v>760.32</c:v>
                </c:pt>
                <c:pt idx="37">
                  <c:v>760.32</c:v>
                </c:pt>
                <c:pt idx="39">
                  <c:v>281.60000000000002</c:v>
                </c:pt>
                <c:pt idx="40">
                  <c:v>281.60000000000002</c:v>
                </c:pt>
                <c:pt idx="42">
                  <c:v>1041.92</c:v>
                </c:pt>
                <c:pt idx="43">
                  <c:v>1041.92</c:v>
                </c:pt>
                <c:pt idx="45">
                  <c:v>1408</c:v>
                </c:pt>
                <c:pt idx="46">
                  <c:v>0</c:v>
                </c:pt>
                <c:pt idx="48">
                  <c:v>1408</c:v>
                </c:pt>
                <c:pt idx="49">
                  <c:v>125</c:v>
                </c:pt>
                <c:pt idx="51">
                  <c:v>1408</c:v>
                </c:pt>
                <c:pt idx="52">
                  <c:v>1041.92</c:v>
                </c:pt>
                <c:pt idx="53">
                  <c:v>281.60000000000002</c:v>
                </c:pt>
              </c:numCache>
            </c:numRef>
          </c:yVal>
          <c:smooth val="0"/>
          <c:extLst>
            <c:ext xmlns:c16="http://schemas.microsoft.com/office/drawing/2014/chart" uri="{C3380CC4-5D6E-409C-BE32-E72D297353CC}">
              <c16:uniqueId val="{00000010-6E38-4D3F-8544-B9B516A8B40A}"/>
            </c:ext>
          </c:extLst>
        </c:ser>
        <c:dLbls>
          <c:showLegendKey val="0"/>
          <c:showVal val="0"/>
          <c:showCatName val="0"/>
          <c:showSerName val="0"/>
          <c:showPercent val="0"/>
          <c:showBubbleSize val="0"/>
        </c:dLbls>
        <c:axId val="600870024"/>
        <c:axId val="600868056"/>
      </c:scatterChart>
      <c:valAx>
        <c:axId val="600870024"/>
        <c:scaling>
          <c:orientation val="minMax"/>
          <c:max val="2050"/>
          <c:min val="199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t>年度</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0868056"/>
        <c:crosses val="autoZero"/>
        <c:crossBetween val="midCat"/>
        <c:majorUnit val="5"/>
      </c:valAx>
      <c:valAx>
        <c:axId val="600868056"/>
        <c:scaling>
          <c:orientation val="minMax"/>
          <c:max val="1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a:t>GHG</a:t>
                </a:r>
                <a:r>
                  <a:rPr lang="ja-JP" dirty="0"/>
                  <a:t>排出量</a:t>
                </a:r>
                <a:r>
                  <a:rPr lang="en-US" dirty="0"/>
                  <a:t>[</a:t>
                </a:r>
                <a:r>
                  <a:rPr lang="ja-JP" dirty="0"/>
                  <a:t>百万トン</a:t>
                </a:r>
                <a:r>
                  <a:rPr lang="en-US" dirty="0"/>
                  <a:t>CO</a:t>
                </a:r>
                <a:r>
                  <a:rPr lang="en-US" baseline="-25000" dirty="0"/>
                  <a:t>2</a:t>
                </a:r>
                <a:r>
                  <a:rPr lang="ja-JP" dirty="0"/>
                  <a:t>換算</a:t>
                </a:r>
                <a:r>
                  <a:rPr lang="en-US" dirty="0"/>
                  <a:t>]</a:t>
                </a:r>
                <a:endParaRPr lang="ja-JP"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0870024"/>
        <c:crosses val="autoZero"/>
        <c:crossBetween val="midCat"/>
        <c:majorUnit val="25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398E8BC-58CB-451E-9B89-53C4AA1F561E}" type="datetimeFigureOut">
              <a:rPr kumimoji="1" lang="ja-JP" altLang="en-US" smtClean="0"/>
              <a:t>2022/9/7</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7EBFD5F-1CA4-4744-8A3F-65C5D59DE9DD}" type="slidenum">
              <a:rPr kumimoji="1" lang="ja-JP" altLang="en-US" smtClean="0"/>
              <a:t>‹#›</a:t>
            </a:fld>
            <a:endParaRPr kumimoji="1" lang="ja-JP" altLang="en-US"/>
          </a:p>
        </p:txBody>
      </p:sp>
    </p:spTree>
    <p:extLst>
      <p:ext uri="{BB962C8B-B14F-4D97-AF65-F5344CB8AC3E}">
        <p14:creationId xmlns:p14="http://schemas.microsoft.com/office/powerpoint/2010/main" val="33314864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46037-47B5-4823-BB73-4B5A2FDA6682}" type="slidenum">
              <a:rPr kumimoji="1" lang="ja-JP" altLang="en-US" smtClean="0"/>
              <a:t>‹#›</a:t>
            </a:fld>
            <a:endParaRPr kumimoji="1" lang="ja-JP" altLang="en-US"/>
          </a:p>
        </p:txBody>
      </p:sp>
    </p:spTree>
    <p:extLst>
      <p:ext uri="{BB962C8B-B14F-4D97-AF65-F5344CB8AC3E}">
        <p14:creationId xmlns:p14="http://schemas.microsoft.com/office/powerpoint/2010/main" val="415875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46037-47B5-4823-BB73-4B5A2FDA6682}" type="slidenum">
              <a:rPr kumimoji="1" lang="ja-JP" altLang="en-US" smtClean="0"/>
              <a:t>‹#›</a:t>
            </a:fld>
            <a:endParaRPr kumimoji="1" lang="ja-JP" altLang="en-US"/>
          </a:p>
        </p:txBody>
      </p:sp>
    </p:spTree>
    <p:extLst>
      <p:ext uri="{BB962C8B-B14F-4D97-AF65-F5344CB8AC3E}">
        <p14:creationId xmlns:p14="http://schemas.microsoft.com/office/powerpoint/2010/main" val="95843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cxnSp>
        <p:nvCxnSpPr>
          <p:cNvPr id="3" name="直線コネクタ 2"/>
          <p:cNvCxnSpPr/>
          <p:nvPr userDrawn="1"/>
        </p:nvCxnSpPr>
        <p:spPr>
          <a:xfrm>
            <a:off x="165100" y="614363"/>
            <a:ext cx="878363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userDrawn="1"/>
        </p:nvCxnSpPr>
        <p:spPr>
          <a:xfrm>
            <a:off x="165411" y="6480450"/>
            <a:ext cx="8783638" cy="0"/>
          </a:xfrm>
          <a:prstGeom prst="line">
            <a:avLst/>
          </a:prstGeom>
          <a:ln w="38100">
            <a:solidFill>
              <a:srgbClr val="0070C0"/>
            </a:solidFill>
          </a:ln>
          <a:effectLst>
            <a:outerShdw blurRad="50800" dist="50800" dir="2400000" sx="99000" sy="99000" algn="ctr" rotWithShape="0">
              <a:srgbClr val="0070C0"/>
            </a:outerShdw>
            <a:softEdge rad="0"/>
          </a:effectLst>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165100" y="52466"/>
            <a:ext cx="8783638" cy="652463"/>
          </a:xfrm>
        </p:spPr>
        <p:txBody>
          <a:bodyPr/>
          <a:lstStyle>
            <a:lvl1pPr algn="ctr">
              <a:defRPr sz="3600" b="1">
                <a:latin typeface="ＭＳ ゴシック" panose="020B0609070205080204" pitchFamily="49" charset="-128"/>
                <a:ea typeface="ＭＳ ゴシック" panose="020B0609070205080204" pitchFamily="49" charset="-128"/>
              </a:defRPr>
            </a:lvl1pPr>
          </a:lstStyle>
          <a:p>
            <a:r>
              <a:rPr lang="ja-JP" altLang="en-US" dirty="0" smtClean="0"/>
              <a:t>マスター タイトルの書式設定</a:t>
            </a:r>
            <a:endParaRPr lang="en-US" dirty="0"/>
          </a:p>
        </p:txBody>
      </p:sp>
      <p:sp>
        <p:nvSpPr>
          <p:cNvPr id="6" name="Slide Number Placeholder 5"/>
          <p:cNvSpPr>
            <a:spLocks noGrp="1"/>
          </p:cNvSpPr>
          <p:nvPr>
            <p:ph type="sldNum" sz="quarter" idx="10"/>
          </p:nvPr>
        </p:nvSpPr>
        <p:spPr>
          <a:xfrm>
            <a:off x="2695575" y="6540500"/>
            <a:ext cx="4154488" cy="365125"/>
          </a:xfrm>
        </p:spPr>
        <p:txBody>
          <a:bodyPr/>
          <a:lstStyle>
            <a:lvl1pPr algn="ctr">
              <a:defRPr>
                <a:latin typeface="ＭＳ ゴシック" panose="020B0609070205080204" pitchFamily="49" charset="-128"/>
                <a:ea typeface="ＭＳ ゴシック" panose="020B0609070205080204" pitchFamily="49" charset="-128"/>
              </a:defRPr>
            </a:lvl1pPr>
          </a:lstStyle>
          <a:p>
            <a:pPr>
              <a:defRPr/>
            </a:pPr>
            <a:fld id="{54C34C8E-F460-4047-A82E-953ACBB021C6}" type="slidenum">
              <a:rPr lang="ja-JP" altLang="en-US"/>
              <a:pPr>
                <a:defRPr/>
              </a:pPr>
              <a:t>‹#›</a:t>
            </a:fld>
            <a:endParaRPr lang="ja-JP" altLang="en-US" dirty="0"/>
          </a:p>
        </p:txBody>
      </p:sp>
    </p:spTree>
    <p:extLst>
      <p:ext uri="{BB962C8B-B14F-4D97-AF65-F5344CB8AC3E}">
        <p14:creationId xmlns:p14="http://schemas.microsoft.com/office/powerpoint/2010/main" val="552634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46037-47B5-4823-BB73-4B5A2FDA6682}" type="slidenum">
              <a:rPr kumimoji="1" lang="ja-JP" altLang="en-US" smtClean="0"/>
              <a:t>‹#›</a:t>
            </a:fld>
            <a:endParaRPr kumimoji="1" lang="ja-JP" altLang="en-US"/>
          </a:p>
        </p:txBody>
      </p:sp>
    </p:spTree>
    <p:extLst>
      <p:ext uri="{BB962C8B-B14F-4D97-AF65-F5344CB8AC3E}">
        <p14:creationId xmlns:p14="http://schemas.microsoft.com/office/powerpoint/2010/main" val="2628545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01039"/>
            <a:ext cx="8267700" cy="652463"/>
          </a:xfrm>
        </p:spPr>
        <p:txBody>
          <a:bodyPr lIns="0" tIns="0" rIns="0" bIns="36000">
            <a:noAutofit/>
          </a:bodyPr>
          <a:lstStyle/>
          <a:p>
            <a:pPr algn="l"/>
            <a:r>
              <a:rPr lang="ja-JP" altLang="en-US" sz="2800" dirty="0" smtClean="0">
                <a:solidFill>
                  <a:schemeClr val="accent1">
                    <a:lumMod val="75000"/>
                  </a:schemeClr>
                </a:solidFill>
                <a:latin typeface="Meiryo UI" panose="020B0604030504040204" pitchFamily="50" charset="-128"/>
                <a:ea typeface="Meiryo UI" panose="020B0604030504040204" pitchFamily="50" charset="-128"/>
              </a:rPr>
              <a:t>　　いばらき</a:t>
            </a:r>
            <a:r>
              <a:rPr lang="en-US" altLang="ja-JP" sz="2800" dirty="0" smtClean="0">
                <a:solidFill>
                  <a:schemeClr val="accent1">
                    <a:lumMod val="75000"/>
                  </a:schemeClr>
                </a:solidFill>
                <a:latin typeface="Meiryo UI" panose="020B0604030504040204" pitchFamily="50" charset="-128"/>
                <a:ea typeface="Meiryo UI" panose="020B0604030504040204" pitchFamily="50" charset="-128"/>
              </a:rPr>
              <a:t>CN</a:t>
            </a:r>
            <a:r>
              <a:rPr lang="ja-JP" altLang="en-US" sz="2800" dirty="0" smtClean="0">
                <a:solidFill>
                  <a:schemeClr val="accent1">
                    <a:lumMod val="75000"/>
                  </a:schemeClr>
                </a:solidFill>
                <a:latin typeface="Meiryo UI" panose="020B0604030504040204" pitchFamily="50" charset="-128"/>
                <a:ea typeface="Meiryo UI" panose="020B0604030504040204" pitchFamily="50" charset="-128"/>
              </a:rPr>
              <a:t>プロジェクト</a:t>
            </a:r>
            <a:r>
              <a:rPr lang="ja-JP" altLang="en-US" sz="2800" dirty="0" smtClean="0">
                <a:latin typeface="Meiryo UI" panose="020B0604030504040204" pitchFamily="50" charset="-128"/>
                <a:ea typeface="Meiryo UI" panose="020B0604030504040204" pitchFamily="50" charset="-128"/>
              </a:rPr>
              <a:t>と</a:t>
            </a:r>
            <a:r>
              <a:rPr lang="ja-JP" altLang="en-US" sz="2800" dirty="0" smtClean="0">
                <a:solidFill>
                  <a:srgbClr val="00B050"/>
                </a:solidFill>
                <a:latin typeface="Meiryo UI" panose="020B0604030504040204" pitchFamily="50" charset="-128"/>
                <a:ea typeface="Meiryo UI" panose="020B0604030504040204" pitchFamily="50" charset="-128"/>
              </a:rPr>
              <a:t>グリーンホロニズム</a:t>
            </a:r>
            <a:r>
              <a:rPr lang="ja-JP" altLang="en-US" sz="2800" dirty="0" smtClean="0">
                <a:latin typeface="Meiryo UI" panose="020B0604030504040204" pitchFamily="50" charset="-128"/>
                <a:ea typeface="Meiryo UI" panose="020B0604030504040204" pitchFamily="50" charset="-128"/>
              </a:rPr>
              <a:t>の融合</a:t>
            </a:r>
            <a:endParaRPr kumimoji="1" lang="ja-JP" altLang="en-US" sz="28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0"/>
          </p:nvPr>
        </p:nvSpPr>
        <p:spPr/>
        <p:txBody>
          <a:bodyPr/>
          <a:lstStyle/>
          <a:p>
            <a:pPr>
              <a:defRPr/>
            </a:pPr>
            <a:fld id="{54C34C8E-F460-4047-A82E-953ACBB021C6}" type="slidenum">
              <a:rPr lang="ja-JP" altLang="en-US" b="1" smtClean="0">
                <a:latin typeface="Meiryo UI" panose="020B0604030504040204" pitchFamily="50" charset="-128"/>
                <a:ea typeface="Meiryo UI" panose="020B0604030504040204" pitchFamily="50" charset="-128"/>
              </a:rPr>
              <a:pPr>
                <a:defRPr/>
              </a:pPr>
              <a:t>1</a:t>
            </a:fld>
            <a:endParaRPr lang="ja-JP" altLang="en-US" b="1" dirty="0">
              <a:latin typeface="Meiryo UI" panose="020B0604030504040204" pitchFamily="50" charset="-128"/>
              <a:ea typeface="Meiryo UI" panose="020B0604030504040204" pitchFamily="50" charset="-128"/>
            </a:endParaRPr>
          </a:p>
        </p:txBody>
      </p:sp>
      <p:pic>
        <p:nvPicPr>
          <p:cNvPr id="4" name="図 3" descr="いばらきカーボンニュートラル産業拠点創出プロジェクト_茨城県.pdf - Adobe Acrobat Reader DC (32-bit)"/>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57053" y="1831638"/>
            <a:ext cx="3391491" cy="2243761"/>
          </a:xfrm>
          <a:prstGeom prst="rect">
            <a:avLst/>
          </a:prstGeom>
        </p:spPr>
      </p:pic>
      <p:sp>
        <p:nvSpPr>
          <p:cNvPr id="5" name="テキスト ボックス 4"/>
          <p:cNvSpPr txBox="1"/>
          <p:nvPr/>
        </p:nvSpPr>
        <p:spPr>
          <a:xfrm>
            <a:off x="5739187" y="1138092"/>
            <a:ext cx="3315566" cy="1723549"/>
          </a:xfrm>
          <a:prstGeom prst="rect">
            <a:avLst/>
          </a:prstGeom>
          <a:noFill/>
          <a:ln w="34925" cmpd="dbl">
            <a:solidFill>
              <a:schemeClr val="accent1">
                <a:lumMod val="75000"/>
              </a:schemeClr>
            </a:solidFill>
          </a:ln>
        </p:spPr>
        <p:txBody>
          <a:bodyPr wrap="square" rtlCol="0">
            <a:spAutoFit/>
          </a:bodyPr>
          <a:lstStyle/>
          <a:p>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製鉄所のケース</a:t>
            </a:r>
            <a:endPar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endParaRPr>
          </a:p>
          <a:p>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　銑鉄（高炉</a:t>
            </a:r>
            <a:r>
              <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製造時</a:t>
            </a:r>
            <a:endPar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endParaRPr>
          </a:p>
          <a:p>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　コークス（炭素）による酸化鉄還元で</a:t>
            </a:r>
            <a:r>
              <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rPr>
              <a:t>CO</a:t>
            </a:r>
            <a:r>
              <a:rPr kumimoji="1" lang="en-US" altLang="ja-JP" sz="1200" b="1" baseline="-25000" dirty="0" smtClean="0">
                <a:solidFill>
                  <a:schemeClr val="accent1">
                    <a:lumMod val="75000"/>
                  </a:schemeClr>
                </a:solidFill>
                <a:latin typeface="Meiryo UI" panose="020B0604030504040204" pitchFamily="50" charset="-128"/>
                <a:ea typeface="Meiryo UI" panose="020B0604030504040204" pitchFamily="50" charset="-128"/>
              </a:rPr>
              <a:t>2</a:t>
            </a:r>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排出</a:t>
            </a:r>
            <a:endPar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endParaRPr>
          </a:p>
          <a:p>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　　↓</a:t>
            </a:r>
            <a:endParaRPr kumimoji="1" lang="en-US" altLang="ja-JP" sz="1200" b="1" dirty="0">
              <a:solidFill>
                <a:schemeClr val="accent1">
                  <a:lumMod val="75000"/>
                </a:schemeClr>
              </a:solidFill>
              <a:latin typeface="Meiryo UI" panose="020B0604030504040204" pitchFamily="50" charset="-128"/>
              <a:ea typeface="Meiryo UI" panose="020B0604030504040204" pitchFamily="50" charset="-128"/>
            </a:endParaRPr>
          </a:p>
          <a:p>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　水素による酸化鉄の還元で</a:t>
            </a:r>
            <a:r>
              <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rPr>
              <a:t>H</a:t>
            </a:r>
            <a:r>
              <a:rPr kumimoji="1" lang="en-US" altLang="ja-JP" sz="1200" b="1" baseline="-25000" dirty="0" smtClean="0">
                <a:solidFill>
                  <a:schemeClr val="accent1">
                    <a:lumMod val="75000"/>
                  </a:schemeClr>
                </a:solidFill>
                <a:latin typeface="Meiryo UI" panose="020B0604030504040204" pitchFamily="50" charset="-128"/>
                <a:ea typeface="Meiryo UI" panose="020B0604030504040204" pitchFamily="50" charset="-128"/>
              </a:rPr>
              <a:t>2</a:t>
            </a:r>
            <a:r>
              <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rPr>
              <a:t>O</a:t>
            </a:r>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排出</a:t>
            </a:r>
            <a:endPar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endParaRPr>
          </a:p>
          <a:p>
            <a:r>
              <a:rPr kumimoji="1" lang="ja-JP" altLang="en-US" sz="1000" b="1" dirty="0" smtClean="0">
                <a:solidFill>
                  <a:schemeClr val="accent1">
                    <a:lumMod val="75000"/>
                  </a:schemeClr>
                </a:solidFill>
                <a:latin typeface="Meiryo UI" panose="020B0604030504040204" pitchFamily="50" charset="-128"/>
                <a:ea typeface="Meiryo UI" panose="020B0604030504040204" pitchFamily="50" charset="-128"/>
              </a:rPr>
              <a:t>　（水素の発熱量は天然ガスの</a:t>
            </a:r>
            <a:r>
              <a:rPr kumimoji="1" lang="en-US" altLang="ja-JP" sz="1000" b="1" dirty="0" smtClean="0">
                <a:solidFill>
                  <a:schemeClr val="accent1">
                    <a:lumMod val="75000"/>
                  </a:schemeClr>
                </a:solidFill>
                <a:latin typeface="Meiryo UI" panose="020B0604030504040204" pitchFamily="50" charset="-128"/>
                <a:ea typeface="Meiryo UI" panose="020B0604030504040204" pitchFamily="50" charset="-128"/>
              </a:rPr>
              <a:t>1/3</a:t>
            </a:r>
            <a:r>
              <a:rPr kumimoji="1" lang="ja-JP" altLang="en-US" sz="1000" b="1" dirty="0" smtClean="0">
                <a:solidFill>
                  <a:schemeClr val="accent1">
                    <a:lumMod val="75000"/>
                  </a:schemeClr>
                </a:solidFill>
                <a:latin typeface="Meiryo UI" panose="020B0604030504040204" pitchFamily="50" charset="-128"/>
                <a:ea typeface="Meiryo UI" panose="020B0604030504040204" pitchFamily="50" charset="-128"/>
              </a:rPr>
              <a:t>程度、高い燃焼温度）</a:t>
            </a:r>
            <a:endParaRPr kumimoji="1" lang="en-US" altLang="ja-JP" sz="1000" b="1" dirty="0" smtClean="0">
              <a:solidFill>
                <a:schemeClr val="accent1">
                  <a:lumMod val="75000"/>
                </a:schemeClr>
              </a:solidFill>
              <a:latin typeface="Meiryo UI" panose="020B0604030504040204" pitchFamily="50" charset="-128"/>
              <a:ea typeface="Meiryo UI" panose="020B0604030504040204" pitchFamily="50" charset="-128"/>
            </a:endParaRPr>
          </a:p>
          <a:p>
            <a:endPar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技術開発により将来は水素を燃料とする</a:t>
            </a:r>
            <a:endPar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銑鉄生産へ</a:t>
            </a:r>
          </a:p>
        </p:txBody>
      </p:sp>
      <p:sp>
        <p:nvSpPr>
          <p:cNvPr id="6" name="テキスト ボックス 5"/>
          <p:cNvSpPr txBox="1"/>
          <p:nvPr/>
        </p:nvSpPr>
        <p:spPr>
          <a:xfrm>
            <a:off x="5739186" y="3029903"/>
            <a:ext cx="3315566" cy="461665"/>
          </a:xfrm>
          <a:prstGeom prst="rect">
            <a:avLst/>
          </a:prstGeom>
          <a:noFill/>
          <a:ln>
            <a:solidFill>
              <a:schemeClr val="accent1">
                <a:lumMod val="75000"/>
              </a:schemeClr>
            </a:solidFill>
          </a:ln>
        </p:spPr>
        <p:txBody>
          <a:bodyPr wrap="square" rtlCol="0">
            <a:spAutoFit/>
          </a:bodyPr>
          <a:lstStyle/>
          <a:p>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水素還元のためには燃料としての</a:t>
            </a:r>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水素（グリーン水素であることが大切）が大量</a:t>
            </a: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に必要</a:t>
            </a:r>
          </a:p>
        </p:txBody>
      </p:sp>
      <p:sp>
        <p:nvSpPr>
          <p:cNvPr id="8" name="テキスト ボックス 7"/>
          <p:cNvSpPr txBox="1"/>
          <p:nvPr/>
        </p:nvSpPr>
        <p:spPr>
          <a:xfrm>
            <a:off x="5739186" y="3633708"/>
            <a:ext cx="3315566" cy="1569660"/>
          </a:xfrm>
          <a:prstGeom prst="rect">
            <a:avLst/>
          </a:prstGeom>
          <a:noFill/>
          <a:ln>
            <a:solidFill>
              <a:schemeClr val="accent1">
                <a:lumMod val="75000"/>
              </a:schemeClr>
            </a:solidFill>
          </a:ln>
        </p:spPr>
        <p:txBody>
          <a:bodyPr wrap="square" rtlCol="0">
            <a:spAutoFit/>
          </a:bodyPr>
          <a:lstStyle/>
          <a:p>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産業発展、雇用確保（県民の生活基盤）のためには、燃料となる水素調達がカギ</a:t>
            </a:r>
            <a:endPar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endParaRPr>
          </a:p>
          <a:p>
            <a:endParaRPr kumimoji="1" lang="en-US" altLang="ja-JP" sz="1200" b="1" dirty="0" smtClean="0">
              <a:solidFill>
                <a:schemeClr val="accent1">
                  <a:lumMod val="75000"/>
                </a:schemeClr>
              </a:solidFill>
              <a:latin typeface="Meiryo UI" panose="020B0604030504040204" pitchFamily="50" charset="-128"/>
              <a:ea typeface="Meiryo UI" panose="020B0604030504040204" pitchFamily="50" charset="-128"/>
            </a:endParaRPr>
          </a:p>
          <a:p>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水素調達</a:t>
            </a:r>
          </a:p>
          <a:p>
            <a:pPr marL="171450" indent="-171450">
              <a:buFont typeface="Wingdings" panose="05000000000000000000" pitchFamily="2" charset="2"/>
              <a:buChar char="Ø"/>
            </a:pP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電力利用　→電解槽による水素製造</a:t>
            </a:r>
          </a:p>
          <a:p>
            <a:pPr marL="171450" indent="-171450">
              <a:buFont typeface="Wingdings" panose="05000000000000000000" pitchFamily="2" charset="2"/>
              <a:buChar char="Ø"/>
            </a:pP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副生ガス</a:t>
            </a:r>
          </a:p>
          <a:p>
            <a:pPr marL="171450" indent="-171450">
              <a:buFont typeface="Wingdings" panose="05000000000000000000" pitchFamily="2" charset="2"/>
              <a:buChar char="Ø"/>
            </a:pP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高温ガス炉→電解槽＋熱化学法</a:t>
            </a:r>
            <a:r>
              <a:rPr kumimoji="1" lang="en-US" altLang="ja-JP" sz="1200" b="1" dirty="0">
                <a:solidFill>
                  <a:schemeClr val="accent1">
                    <a:lumMod val="75000"/>
                  </a:schemeClr>
                </a:solidFill>
                <a:latin typeface="Meiryo UI" panose="020B0604030504040204" pitchFamily="50" charset="-128"/>
                <a:ea typeface="Meiryo UI" panose="020B0604030504040204" pitchFamily="50" charset="-128"/>
              </a:rPr>
              <a:t>IS</a:t>
            </a: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プロセス</a:t>
            </a:r>
          </a:p>
          <a:p>
            <a:pPr marL="171450" indent="-171450">
              <a:buFont typeface="Wingdings" panose="05000000000000000000" pitchFamily="2" charset="2"/>
              <a:buChar char="Ø"/>
            </a:pP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輸入　</a:t>
            </a:r>
            <a:r>
              <a:rPr kumimoji="1" lang="ja-JP" altLang="en-US" sz="1200" b="1" dirty="0" smtClean="0">
                <a:solidFill>
                  <a:schemeClr val="accent1">
                    <a:lumMod val="75000"/>
                  </a:schemeClr>
                </a:solidFill>
                <a:latin typeface="Meiryo UI" panose="020B0604030504040204" pitchFamily="50" charset="-128"/>
                <a:ea typeface="Meiryo UI" panose="020B0604030504040204" pitchFamily="50" charset="-128"/>
              </a:rPr>
              <a:t>など</a:t>
            </a:r>
          </a:p>
        </p:txBody>
      </p:sp>
      <p:sp>
        <p:nvSpPr>
          <p:cNvPr id="10" name="テキスト ボックス 9"/>
          <p:cNvSpPr txBox="1"/>
          <p:nvPr/>
        </p:nvSpPr>
        <p:spPr>
          <a:xfrm>
            <a:off x="5739187" y="814065"/>
            <a:ext cx="3315566" cy="307777"/>
          </a:xfrm>
          <a:prstGeom prst="rect">
            <a:avLst/>
          </a:prstGeom>
          <a:noFill/>
          <a:ln>
            <a:noFill/>
          </a:ln>
        </p:spPr>
        <p:txBody>
          <a:bodyPr wrap="square" rtlCol="0">
            <a:spAutoFit/>
          </a:bodyPr>
          <a:lstStyle/>
          <a:p>
            <a:pPr algn="ctr"/>
            <a:r>
              <a:rPr kumimoji="1" lang="ja-JP" altLang="en-US" sz="1400" b="1" dirty="0" smtClean="0">
                <a:solidFill>
                  <a:schemeClr val="accent1">
                    <a:lumMod val="75000"/>
                  </a:schemeClr>
                </a:solidFill>
                <a:latin typeface="Meiryo UI" panose="020B0604030504040204" pitchFamily="50" charset="-128"/>
                <a:ea typeface="Meiryo UI" panose="020B0604030504040204" pitchFamily="50" charset="-128"/>
              </a:rPr>
              <a:t>一例：産業界での水素利用</a:t>
            </a:r>
          </a:p>
        </p:txBody>
      </p:sp>
      <p:sp>
        <p:nvSpPr>
          <p:cNvPr id="11" name="テキスト ボックス 10"/>
          <p:cNvSpPr txBox="1"/>
          <p:nvPr/>
        </p:nvSpPr>
        <p:spPr>
          <a:xfrm>
            <a:off x="118190" y="704838"/>
            <a:ext cx="5300754" cy="400110"/>
          </a:xfrm>
          <a:prstGeom prst="rect">
            <a:avLst/>
          </a:prstGeom>
          <a:noFill/>
          <a:ln>
            <a:noFill/>
          </a:ln>
        </p:spPr>
        <p:txBody>
          <a:bodyPr wrap="square" lIns="0" rIns="0" rtlCol="0">
            <a:spAutoFit/>
          </a:bodyPr>
          <a:lstStyle/>
          <a:p>
            <a:r>
              <a:rPr kumimoji="1" lang="ja-JP" altLang="en-US" sz="2000" b="1" dirty="0" smtClean="0">
                <a:solidFill>
                  <a:srgbClr val="00B050"/>
                </a:solidFill>
                <a:latin typeface="Meiryo UI" panose="020B0604030504040204" pitchFamily="50" charset="-128"/>
                <a:ea typeface="Meiryo UI" panose="020B0604030504040204" pitchFamily="50" charset="-128"/>
              </a:rPr>
              <a:t>県民の生活基盤（エネルギー）の安定・強靭化</a:t>
            </a:r>
          </a:p>
        </p:txBody>
      </p:sp>
      <p:sp>
        <p:nvSpPr>
          <p:cNvPr id="12" name="テキスト ボックス 11"/>
          <p:cNvSpPr txBox="1"/>
          <p:nvPr/>
        </p:nvSpPr>
        <p:spPr>
          <a:xfrm>
            <a:off x="137428" y="1199297"/>
            <a:ext cx="3415241" cy="523220"/>
          </a:xfrm>
          <a:prstGeom prst="rect">
            <a:avLst/>
          </a:prstGeom>
          <a:noFill/>
          <a:ln>
            <a:solidFill>
              <a:srgbClr val="00B050"/>
            </a:solidFill>
          </a:ln>
        </p:spPr>
        <p:txBody>
          <a:bodyPr wrap="square" rtlCol="0">
            <a:spAutoFit/>
          </a:bodyPr>
          <a:lstStyle/>
          <a:p>
            <a:r>
              <a:rPr kumimoji="1" lang="ja-JP" altLang="en-US" sz="1400" b="1" dirty="0" smtClean="0">
                <a:solidFill>
                  <a:srgbClr val="00B050"/>
                </a:solidFill>
                <a:latin typeface="Meiryo UI" panose="020B0604030504040204" pitchFamily="50" charset="-128"/>
                <a:ea typeface="Meiryo UI" panose="020B0604030504040204" pitchFamily="50" charset="-128"/>
              </a:rPr>
              <a:t>「つくばグリーンホロニズム構想」の実現による安全で安心した暮らし</a:t>
            </a:r>
          </a:p>
        </p:txBody>
      </p:sp>
      <p:sp>
        <p:nvSpPr>
          <p:cNvPr id="13" name="テキスト ボックス 12"/>
          <p:cNvSpPr txBox="1"/>
          <p:nvPr/>
        </p:nvSpPr>
        <p:spPr>
          <a:xfrm>
            <a:off x="3643312" y="1168953"/>
            <a:ext cx="2005232" cy="492443"/>
          </a:xfrm>
          <a:prstGeom prst="rect">
            <a:avLst/>
          </a:prstGeom>
          <a:noFill/>
          <a:ln>
            <a:noFill/>
          </a:ln>
        </p:spPr>
        <p:txBody>
          <a:bodyPr wrap="square" lIns="0" rIns="0" rtlCol="0">
            <a:spAutoFit/>
          </a:bodyPr>
          <a:lstStyle/>
          <a:p>
            <a:pPr algn="ctr"/>
            <a:r>
              <a:rPr kumimoji="1" lang="ja-JP" altLang="en-US" sz="1400" b="1" dirty="0" smtClean="0">
                <a:latin typeface="Meiryo UI" panose="020B0604030504040204" pitchFamily="50" charset="-128"/>
                <a:ea typeface="Meiryo UI" panose="020B0604030504040204" pitchFamily="50" charset="-128"/>
              </a:rPr>
              <a:t>←　</a:t>
            </a:r>
            <a:r>
              <a:rPr kumimoji="1" lang="ja-JP" altLang="en-US" sz="1400" b="1" i="1" u="sng" dirty="0" smtClean="0">
                <a:latin typeface="Meiryo UI" panose="020B0604030504040204" pitchFamily="50" charset="-128"/>
                <a:ea typeface="Meiryo UI" panose="020B0604030504040204" pitchFamily="50" charset="-128"/>
              </a:rPr>
              <a:t>県民生活の両輪　</a:t>
            </a:r>
            <a:r>
              <a:rPr kumimoji="1" lang="ja-JP" altLang="en-US" sz="1400" b="1" dirty="0" smtClean="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雇用・技術・製品・ｴﾈﾙｷﾞｰ</a:t>
            </a:r>
          </a:p>
        </p:txBody>
      </p:sp>
      <p:pic>
        <p:nvPicPr>
          <p:cNvPr id="16" name="図 15" descr="いばらきカーボンニュートラル産業拠点創出プロジェクト_茨城県.pdf - Adobe Acrobat Reader DC (32-bi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100" y="4225528"/>
            <a:ext cx="3186693" cy="2097078"/>
          </a:xfrm>
          <a:prstGeom prst="rect">
            <a:avLst/>
          </a:prstGeom>
        </p:spPr>
      </p:pic>
      <p:sp>
        <p:nvSpPr>
          <p:cNvPr id="18" name="正方形/長方形 17"/>
          <p:cNvSpPr/>
          <p:nvPr/>
        </p:nvSpPr>
        <p:spPr>
          <a:xfrm>
            <a:off x="2203589" y="5162599"/>
            <a:ext cx="1148205" cy="111468"/>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B05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203588" y="5007551"/>
            <a:ext cx="1148205" cy="111468"/>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B05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2203589" y="5472458"/>
            <a:ext cx="1148205" cy="237141"/>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B05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203588" y="5317411"/>
            <a:ext cx="1148205" cy="111468"/>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B05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253" y="2910587"/>
            <a:ext cx="1974575" cy="369332"/>
          </a:xfrm>
          <a:prstGeom prst="rect">
            <a:avLst/>
          </a:prstGeom>
          <a:noFill/>
          <a:ln>
            <a:solidFill>
              <a:schemeClr val="accent1">
                <a:lumMod val="75000"/>
              </a:schemeClr>
            </a:solidFill>
          </a:ln>
        </p:spPr>
        <p:txBody>
          <a:bodyPr wrap="square" rtlCol="0">
            <a:spAutoFit/>
          </a:bodyPr>
          <a:lstStyle/>
          <a:p>
            <a:pPr algn="ctr"/>
            <a:r>
              <a:rPr kumimoji="1" lang="ja-JP" altLang="en-US" b="1" dirty="0" smtClean="0">
                <a:solidFill>
                  <a:schemeClr val="accent1">
                    <a:lumMod val="75000"/>
                  </a:schemeClr>
                </a:solidFill>
                <a:latin typeface="Meiryo UI" panose="020B0604030504040204" pitchFamily="50" charset="-128"/>
                <a:ea typeface="Meiryo UI" panose="020B0604030504040204" pitchFamily="50" charset="-128"/>
              </a:rPr>
              <a:t>産業と雇用の創出</a:t>
            </a:r>
            <a:endParaRPr kumimoji="1" lang="ja-JP" altLang="en-US"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000270" y="5414921"/>
            <a:ext cx="4069862" cy="688256"/>
          </a:xfrm>
          <a:prstGeom prst="rect">
            <a:avLst/>
          </a:prstGeom>
          <a:solidFill>
            <a:srgbClr val="00B050"/>
          </a:solidFill>
          <a:ln>
            <a:solidFill>
              <a:srgbClr val="00B050"/>
            </a:solidFill>
          </a:ln>
        </p:spPr>
        <p:txBody>
          <a:bodyPr wrap="square" lIns="36000" tIns="36000" rIns="36000" bIns="36000" rtlCol="0">
            <a:spAutoFit/>
          </a:bodyPr>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rPr>
              <a:t>つくばグリーンホロニズム構想</a:t>
            </a:r>
            <a:endParaRPr kumimoji="1" lang="en-US" altLang="ja-JP" sz="24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（より</a:t>
            </a:r>
            <a:r>
              <a:rPr kumimoji="1" lang="ja-JP" altLang="en-US" sz="1600" b="1" dirty="0">
                <a:solidFill>
                  <a:schemeClr val="bg1"/>
                </a:solidFill>
                <a:latin typeface="Meiryo UI" panose="020B0604030504040204" pitchFamily="50" charset="-128"/>
                <a:ea typeface="Meiryo UI" panose="020B0604030504040204" pitchFamily="50" charset="-128"/>
              </a:rPr>
              <a:t>安心できる</a:t>
            </a:r>
            <a:r>
              <a:rPr kumimoji="1" lang="ja-JP" altLang="en-US" sz="1600" b="1" dirty="0" smtClean="0">
                <a:solidFill>
                  <a:schemeClr val="bg1"/>
                </a:solidFill>
                <a:latin typeface="Meiryo UI" panose="020B0604030504040204" pitchFamily="50" charset="-128"/>
                <a:ea typeface="Meiryo UI" panose="020B0604030504040204" pitchFamily="50" charset="-128"/>
              </a:rPr>
              <a:t>暮らし）</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24" name="右矢印 23"/>
          <p:cNvSpPr/>
          <p:nvPr/>
        </p:nvSpPr>
        <p:spPr>
          <a:xfrm flipH="1">
            <a:off x="3496286" y="5374320"/>
            <a:ext cx="359489" cy="43341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B050"/>
              </a:solidFill>
              <a:latin typeface="Meiryo UI" panose="020B0604030504040204" pitchFamily="50" charset="-128"/>
              <a:ea typeface="Meiryo UI" panose="020B0604030504040204" pitchFamily="50" charset="-128"/>
            </a:endParaRPr>
          </a:p>
        </p:txBody>
      </p:sp>
      <p:sp>
        <p:nvSpPr>
          <p:cNvPr id="25" name="右矢印 24"/>
          <p:cNvSpPr/>
          <p:nvPr/>
        </p:nvSpPr>
        <p:spPr>
          <a:xfrm rot="10800000" flipH="1">
            <a:off x="2042151" y="2999923"/>
            <a:ext cx="322874" cy="254126"/>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B050"/>
              </a:solidFill>
              <a:latin typeface="Meiryo UI" panose="020B0604030504040204" pitchFamily="50" charset="-128"/>
              <a:ea typeface="Meiryo UI" panose="020B0604030504040204" pitchFamily="50" charset="-128"/>
            </a:endParaRPr>
          </a:p>
        </p:txBody>
      </p:sp>
      <p:sp>
        <p:nvSpPr>
          <p:cNvPr id="27" name="右矢印 26"/>
          <p:cNvSpPr/>
          <p:nvPr/>
        </p:nvSpPr>
        <p:spPr>
          <a:xfrm rot="16200000" flipH="1">
            <a:off x="848103" y="3786899"/>
            <a:ext cx="322874" cy="254126"/>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B05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08729" y="3260301"/>
            <a:ext cx="2473754" cy="253916"/>
          </a:xfrm>
          <a:prstGeom prst="rect">
            <a:avLst/>
          </a:prstGeom>
        </p:spPr>
        <p:txBody>
          <a:bodyPr wrap="none">
            <a:spAutoFit/>
          </a:bodyPr>
          <a:lstStyle/>
          <a:p>
            <a:r>
              <a:rPr lang="ja-JP" altLang="en-US" sz="1050" b="1" dirty="0" smtClean="0">
                <a:latin typeface="ＭＳ ゴシック" panose="020B0609070205080204" pitchFamily="49" charset="-128"/>
                <a:ea typeface="ＭＳ ゴシック" panose="020B0609070205080204" pitchFamily="49" charset="-128"/>
              </a:rPr>
              <a:t>（いばらき</a:t>
            </a:r>
            <a:r>
              <a:rPr lang="en-US" altLang="ja-JP" sz="1050" b="1" dirty="0">
                <a:latin typeface="ＭＳ ゴシック" panose="020B0609070205080204" pitchFamily="49" charset="-128"/>
                <a:ea typeface="ＭＳ ゴシック" panose="020B0609070205080204" pitchFamily="49" charset="-128"/>
              </a:rPr>
              <a:t>CN</a:t>
            </a:r>
            <a:r>
              <a:rPr lang="ja-JP" altLang="en-US" sz="1050" b="1" dirty="0">
                <a:latin typeface="ＭＳ ゴシック" panose="020B0609070205080204" pitchFamily="49" charset="-128"/>
                <a:ea typeface="ＭＳ ゴシック" panose="020B0609070205080204" pitchFamily="49" charset="-128"/>
              </a:rPr>
              <a:t>産業拠点</a:t>
            </a:r>
            <a:r>
              <a:rPr lang="ja-JP" altLang="en-US" sz="1050" b="1" dirty="0" smtClean="0">
                <a:latin typeface="ＭＳ ゴシック" panose="020B0609070205080204" pitchFamily="49" charset="-128"/>
                <a:ea typeface="ＭＳ ゴシック" panose="020B0609070205080204" pitchFamily="49" charset="-128"/>
              </a:rPr>
              <a:t>創出ﾌﾟﾛｼﾞｪｸﾄ）</a:t>
            </a:r>
            <a:endParaRPr lang="ja-JP" altLang="en-US" sz="1050" b="1" dirty="0">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7886700" y="22345"/>
            <a:ext cx="1236632" cy="323433"/>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dirty="0" smtClean="0">
                <a:solidFill>
                  <a:srgbClr val="008000"/>
                </a:solidFill>
                <a:latin typeface="ＭＳ ゴシック" panose="020B0609070205080204" pitchFamily="49" charset="-128"/>
                <a:ea typeface="ＭＳ ゴシック" panose="020B0609070205080204" pitchFamily="49" charset="-128"/>
              </a:rPr>
              <a:t>補足資料</a:t>
            </a:r>
            <a:r>
              <a:rPr kumimoji="1" lang="en-US" altLang="ja-JP" dirty="0" smtClean="0">
                <a:solidFill>
                  <a:srgbClr val="008000"/>
                </a:solidFill>
                <a:latin typeface="ＭＳ ゴシック" panose="020B0609070205080204" pitchFamily="49" charset="-128"/>
                <a:ea typeface="ＭＳ ゴシック" panose="020B0609070205080204" pitchFamily="49" charset="-128"/>
              </a:rPr>
              <a:t>1</a:t>
            </a:r>
            <a:endParaRPr kumimoji="1" lang="ja-JP" altLang="en-US" dirty="0">
              <a:solidFill>
                <a:srgbClr val="008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50347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実現に向けてこれから進めること</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54C34C8E-F460-4047-A82E-953ACBB021C6}" type="slidenum">
              <a:rPr lang="ja-JP" altLang="en-US" smtClean="0"/>
              <a:pPr>
                <a:defRPr/>
              </a:pPr>
              <a:t>10</a:t>
            </a:fld>
            <a:endParaRPr lang="ja-JP" altLang="en-US" dirty="0"/>
          </a:p>
        </p:txBody>
      </p:sp>
      <p:sp>
        <p:nvSpPr>
          <p:cNvPr id="4" name="正方形/長方形 3"/>
          <p:cNvSpPr/>
          <p:nvPr/>
        </p:nvSpPr>
        <p:spPr>
          <a:xfrm>
            <a:off x="432862" y="871461"/>
            <a:ext cx="8422974" cy="5201424"/>
          </a:xfrm>
          <a:prstGeom prst="rect">
            <a:avLst/>
          </a:prstGeom>
          <a:solidFill>
            <a:schemeClr val="bg1"/>
          </a:solidFill>
          <a:ln>
            <a:noFill/>
          </a:ln>
        </p:spPr>
        <p:txBody>
          <a:bodyPr wrap="square">
            <a:spAutoFit/>
          </a:bodyPr>
          <a:lstStyle/>
          <a:p>
            <a:pPr marL="342900" indent="-342900">
              <a:buFont typeface="+mj-lt"/>
              <a:buAutoNum type="arabicPeriod"/>
            </a:pPr>
            <a:r>
              <a:rPr kumimoji="1" lang="ja-JP" altLang="en-US" sz="1600" dirty="0" smtClean="0">
                <a:latin typeface="ＭＳ ゴシック" panose="020B0609070205080204" pitchFamily="49" charset="-128"/>
                <a:ea typeface="ＭＳ ゴシック" panose="020B0609070205080204" pitchFamily="49" charset="-128"/>
              </a:rPr>
              <a:t>エネルギーバランスとマネーバランスの計算</a:t>
            </a:r>
            <a:endParaRPr kumimoji="1" lang="en-US" altLang="ja-JP" sz="16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エネルギーバランス</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マネーバランス（黒字経営の考え方）：炭素税は支払い不要＋</a:t>
            </a:r>
            <a:r>
              <a:rPr kumimoji="1" lang="en-US" altLang="ja-JP" sz="1200" dirty="0" smtClean="0">
                <a:latin typeface="ＭＳ ゴシック" panose="020B0609070205080204" pitchFamily="49" charset="-128"/>
                <a:ea typeface="ＭＳ ゴシック" panose="020B0609070205080204" pitchFamily="49" charset="-128"/>
              </a:rPr>
              <a:t>α</a:t>
            </a:r>
            <a:r>
              <a:rPr kumimoji="1" lang="ja-JP" altLang="en-US" sz="1200" dirty="0" smtClean="0">
                <a:latin typeface="ＭＳ ゴシック" panose="020B0609070205080204" pitchFamily="49" charset="-128"/>
                <a:ea typeface="ＭＳ ゴシック" panose="020B0609070205080204" pitchFamily="49" charset="-128"/>
              </a:rPr>
              <a:t>（収入増につながる方法）</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両バランスが適正になった時、価値に合わせた行動変容が起こる</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ビジネスモデル</a:t>
            </a:r>
            <a:endParaRPr kumimoji="1" lang="en-US" altLang="ja-JP" sz="1200" dirty="0" smtClean="0">
              <a:latin typeface="ＭＳ ゴシック" panose="020B0609070205080204" pitchFamily="49" charset="-128"/>
              <a:ea typeface="ＭＳ ゴシック" panose="020B0609070205080204" pitchFamily="49" charset="-128"/>
            </a:endParaRPr>
          </a:p>
          <a:p>
            <a:pPr marL="1257300" lvl="2" indent="-342900">
              <a:buFont typeface="Arial" panose="020B0604020202020204" pitchFamily="34" charset="0"/>
              <a:buChar char="•"/>
            </a:pPr>
            <a:r>
              <a:rPr kumimoji="1" lang="en-US" altLang="ja-JP" sz="1200" dirty="0" smtClean="0">
                <a:latin typeface="ＭＳ ゴシック" panose="020B0609070205080204" pitchFamily="49" charset="-128"/>
                <a:ea typeface="ＭＳ ゴシック" panose="020B0609070205080204" pitchFamily="49" charset="-128"/>
              </a:rPr>
              <a:t>9</a:t>
            </a:r>
            <a:r>
              <a:rPr kumimoji="1" lang="ja-JP" altLang="en-US" sz="1200" dirty="0" smtClean="0">
                <a:latin typeface="ＭＳ ゴシック" panose="020B0609070205080204" pitchFamily="49" charset="-128"/>
                <a:ea typeface="ＭＳ ゴシック" panose="020B0609070205080204" pitchFamily="49" charset="-128"/>
              </a:rPr>
              <a:t>つの要素</a:t>
            </a:r>
            <a:endParaRPr kumimoji="1" lang="en-US" altLang="ja-JP" sz="1200" dirty="0" smtClean="0">
              <a:latin typeface="ＭＳ ゴシック" panose="020B0609070205080204" pitchFamily="49" charset="-128"/>
              <a:ea typeface="ＭＳ ゴシック" panose="020B0609070205080204" pitchFamily="49" charset="-128"/>
            </a:endParaRPr>
          </a:p>
          <a:p>
            <a:pPr marL="1257300" lvl="2" indent="-342900">
              <a:buFont typeface="Arial" panose="020B0604020202020204" pitchFamily="34" charset="0"/>
              <a:buChar char="•"/>
            </a:pPr>
            <a:r>
              <a:rPr kumimoji="1" lang="ja-JP" altLang="en-US" sz="1200" dirty="0">
                <a:latin typeface="ＭＳ ゴシック" panose="020B0609070205080204" pitchFamily="49" charset="-128"/>
                <a:ea typeface="ＭＳ ゴシック" panose="020B0609070205080204" pitchFamily="49" charset="-128"/>
              </a:rPr>
              <a:t>マーケット</a:t>
            </a:r>
            <a:r>
              <a:rPr kumimoji="1" lang="ja-JP" altLang="en-US" sz="1200" dirty="0" smtClean="0">
                <a:latin typeface="ＭＳ ゴシック" panose="020B0609070205080204" pitchFamily="49" charset="-128"/>
                <a:ea typeface="ＭＳ ゴシック" panose="020B0609070205080204" pitchFamily="49" charset="-128"/>
              </a:rPr>
              <a:t>へのフィット、小規模ケース（途上国含む）で修正・適正化を繰り返し、先進国仕様を完成させていく（海外協力では</a:t>
            </a:r>
            <a:r>
              <a:rPr kumimoji="1" lang="en-US" altLang="ja-JP" sz="1200" dirty="0" err="1" smtClean="0">
                <a:latin typeface="ＭＳ ゴシック" panose="020B0609070205080204" pitchFamily="49" charset="-128"/>
                <a:ea typeface="ＭＳ ゴシック" panose="020B0609070205080204" pitchFamily="49" charset="-128"/>
              </a:rPr>
              <a:t>JICA</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err="1" smtClean="0">
                <a:latin typeface="ＭＳ ゴシック" panose="020B0609070205080204" pitchFamily="49" charset="-128"/>
                <a:ea typeface="ＭＳ ゴシック" panose="020B0609070205080204" pitchFamily="49" charset="-128"/>
              </a:rPr>
              <a:t>METI</a:t>
            </a:r>
            <a:r>
              <a:rPr kumimoji="1" lang="ja-JP" altLang="en-US" sz="1200" dirty="0" smtClean="0">
                <a:latin typeface="ＭＳ ゴシック" panose="020B0609070205080204" pitchFamily="49" charset="-128"/>
                <a:ea typeface="ＭＳ ゴシック" panose="020B0609070205080204" pitchFamily="49" charset="-128"/>
              </a:rPr>
              <a:t>エネ庁との共同作業）</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地下共同溝については全国自治体毎に計画立案、実施し始めている状況。国内普及に向けて、初号機を稼働させ、データを取り、適正仕様にして共同溝の仕様に組込むことが重要。つまりすぐに初号機を稼働させ、各自治体の計画に間に合わせることが重要。なお、途上国に対しては安価でメンテナンスしやすい地上設備が普及に適す。</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endParaRPr kumimoji="1" lang="en-US" altLang="ja-JP" sz="12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2"/>
            </a:pPr>
            <a:r>
              <a:rPr kumimoji="1" lang="ja-JP" altLang="en-US" sz="1600" dirty="0" smtClean="0">
                <a:latin typeface="ＭＳ ゴシック" panose="020B0609070205080204" pitchFamily="49" charset="-128"/>
                <a:ea typeface="ＭＳ ゴシック" panose="020B0609070205080204" pitchFamily="49" charset="-128"/>
              </a:rPr>
              <a:t>つくばグリーンホロニズム構想の実行</a:t>
            </a:r>
            <a:endParaRPr kumimoji="1" lang="en-US" altLang="ja-JP" sz="16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a:latin typeface="ＭＳ ゴシック" panose="020B0609070205080204" pitchFamily="49" charset="-128"/>
                <a:ea typeface="ＭＳ ゴシック" panose="020B0609070205080204" pitchFamily="49" charset="-128"/>
              </a:rPr>
              <a:t>エネルギーバランスとマネーバランスをとったホロニズム・</a:t>
            </a:r>
            <a:r>
              <a:rPr kumimoji="1" lang="ja-JP" altLang="en-US" sz="1200" dirty="0" smtClean="0">
                <a:latin typeface="ＭＳ ゴシック" panose="020B0609070205080204" pitchFamily="49" charset="-128"/>
                <a:ea typeface="ＭＳ ゴシック" panose="020B0609070205080204" pitchFamily="49" charset="-128"/>
              </a:rPr>
              <a:t>タウンの建設と地域エネルギーセンター初号機設置（ホロニズム・タウンで実際に生活し、適正なエネルギーシステムの状態に仕上げていく）</a:t>
            </a:r>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2"/>
            </a:pPr>
            <a:r>
              <a:rPr kumimoji="1" lang="ja-JP" altLang="en-US" sz="1600" dirty="0" smtClean="0">
                <a:latin typeface="ＭＳ ゴシック" panose="020B0609070205080204" pitchFamily="49" charset="-128"/>
                <a:ea typeface="ＭＳ ゴシック" panose="020B0609070205080204" pitchFamily="49" charset="-128"/>
              </a:rPr>
              <a:t>国際展開（国際標準）と途上国での実行</a:t>
            </a:r>
            <a:endParaRPr kumimoji="1" lang="en-US" altLang="ja-JP" sz="16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世界</a:t>
            </a:r>
            <a:r>
              <a:rPr kumimoji="1" lang="ja-JP" altLang="en-US" sz="1200" dirty="0">
                <a:latin typeface="ＭＳ ゴシック" panose="020B0609070205080204" pitchFamily="49" charset="-128"/>
                <a:ea typeface="ＭＳ ゴシック" panose="020B0609070205080204" pitchFamily="49" charset="-128"/>
              </a:rPr>
              <a:t>展開</a:t>
            </a:r>
            <a:r>
              <a:rPr kumimoji="1" lang="ja-JP" altLang="en-US" sz="1200" dirty="0" smtClean="0">
                <a:latin typeface="ＭＳ ゴシック" panose="020B0609070205080204" pitchFamily="49" charset="-128"/>
                <a:ea typeface="ＭＳ ゴシック" panose="020B0609070205080204" pitchFamily="49" charset="-128"/>
              </a:rPr>
              <a:t>を</a:t>
            </a:r>
            <a:r>
              <a:rPr kumimoji="1" lang="ja-JP" altLang="en-US" sz="1200" dirty="0">
                <a:latin typeface="ＭＳ ゴシック" panose="020B0609070205080204" pitchFamily="49" charset="-128"/>
                <a:ea typeface="ＭＳ ゴシック" panose="020B0609070205080204" pitchFamily="49" charset="-128"/>
              </a:rPr>
              <a:t>前提</a:t>
            </a:r>
            <a:r>
              <a:rPr kumimoji="1" lang="ja-JP" altLang="en-US" sz="1200" dirty="0" smtClean="0">
                <a:latin typeface="ＭＳ ゴシック" panose="020B0609070205080204" pitchFamily="49" charset="-128"/>
                <a:ea typeface="ＭＳ ゴシック" panose="020B0609070205080204" pitchFamily="49" charset="-128"/>
              </a:rPr>
              <a:t>として公開情報を大きくして国際標準を作り上げる。</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インフラの設置が遅れている途上国への貢献と同時にシステムの適正化を進める</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endParaRPr kumimoji="1" lang="en-US" altLang="ja-JP" sz="12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2"/>
            </a:pPr>
            <a:r>
              <a:rPr kumimoji="1" lang="ja-JP" altLang="en-US" sz="1600" dirty="0" smtClean="0">
                <a:latin typeface="ＭＳ ゴシック" panose="020B0609070205080204" pitchFamily="49" charset="-128"/>
                <a:ea typeface="ＭＳ ゴシック" panose="020B0609070205080204" pitchFamily="49" charset="-128"/>
              </a:rPr>
              <a:t>国内規制適正化</a:t>
            </a:r>
            <a:endParaRPr kumimoji="1" lang="en-US" altLang="ja-JP" sz="16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電気事業法、高圧ガス保安法、消防法、建築基準法、労働安全衛生法などが一ヶ所に集約されたシステムになり、規制適正化対応無しでは実現しないので、データにもとづく規制適正化を並行して進める必要あり。仕上げた適正法は世界各国で活用可能。</a:t>
            </a:r>
            <a:endParaRPr kumimoji="1" lang="en-US" altLang="ja-JP" sz="1200" dirty="0" smtClean="0">
              <a:latin typeface="ＭＳ ゴシック" panose="020B0609070205080204" pitchFamily="49" charset="-128"/>
              <a:ea typeface="ＭＳ ゴシック" panose="020B0609070205080204" pitchFamily="49" charset="-128"/>
            </a:endParaRPr>
          </a:p>
          <a:p>
            <a:pPr marL="742950" lvl="1" indent="-285750">
              <a:buFont typeface="Wingdings" panose="05000000000000000000" pitchFamily="2" charset="2"/>
              <a:buChar char="u"/>
            </a:pPr>
            <a:endParaRPr kumimoji="1" lang="en-US" altLang="ja-JP" sz="12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4439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18055" y="2350235"/>
            <a:ext cx="2108410" cy="830997"/>
          </a:xfrm>
          <a:prstGeom prst="rect">
            <a:avLst/>
          </a:prstGeom>
          <a:noFill/>
        </p:spPr>
        <p:txBody>
          <a:bodyPr wrap="square" rtlCol="0">
            <a:spAutoFit/>
          </a:bodyPr>
          <a:lstStyle/>
          <a:p>
            <a:pPr algn="ctr"/>
            <a:r>
              <a:rPr kumimoji="1" lang="ja-JP" altLang="en-US" sz="4800" dirty="0" smtClean="0">
                <a:latin typeface="ＭＳ ゴシック" panose="020B0609070205080204" pitchFamily="49" charset="-128"/>
                <a:ea typeface="ＭＳ ゴシック" panose="020B0609070205080204" pitchFamily="49" charset="-128"/>
              </a:rPr>
              <a:t>補足</a:t>
            </a:r>
            <a:endParaRPr kumimoji="1" lang="ja-JP" altLang="en-US" sz="4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2992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エネルギー製造</a:t>
            </a:r>
            <a:r>
              <a:rPr lang="ja-JP" altLang="en-US" dirty="0"/>
              <a:t>の</a:t>
            </a:r>
            <a:r>
              <a:rPr lang="ja-JP" altLang="en-US" dirty="0" smtClean="0"/>
              <a:t>ながれ</a:t>
            </a:r>
            <a:endParaRPr kumimoji="1" lang="ja-JP" altLang="en-US" dirty="0"/>
          </a:p>
        </p:txBody>
      </p:sp>
      <p:sp>
        <p:nvSpPr>
          <p:cNvPr id="46" name="正方形/長方形 45"/>
          <p:cNvSpPr/>
          <p:nvPr/>
        </p:nvSpPr>
        <p:spPr>
          <a:xfrm>
            <a:off x="240850" y="2441242"/>
            <a:ext cx="8818479" cy="2308324"/>
          </a:xfrm>
          <a:prstGeom prst="rect">
            <a:avLst/>
          </a:prstGeom>
          <a:solidFill>
            <a:schemeClr val="bg1"/>
          </a:solidFill>
          <a:ln>
            <a:solidFill>
              <a:schemeClr val="accent1"/>
            </a:solidFill>
          </a:ln>
        </p:spPr>
        <p:txBody>
          <a:bodyPr wrap="square">
            <a:spAutoFit/>
          </a:bodyPr>
          <a:lstStyle/>
          <a:p>
            <a:r>
              <a:rPr kumimoji="1" lang="ja-JP" altLang="en-US" sz="1400" dirty="0" smtClean="0">
                <a:latin typeface="ＭＳ ゴシック" panose="020B0609070205080204" pitchFamily="49" charset="-128"/>
                <a:ea typeface="ＭＳ ゴシック" panose="020B0609070205080204" pitchFamily="49" charset="-128"/>
              </a:rPr>
              <a:t>まず必要なのは、強靭で安全・安心した暮らしができるエネルギー網</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en-US" altLang="ja-JP" sz="1400" dirty="0" err="1" smtClean="0">
                <a:latin typeface="ＭＳ ゴシック" panose="020B0609070205080204" pitchFamily="49" charset="-128"/>
                <a:ea typeface="ＭＳ ゴシック" panose="020B0609070205080204" pitchFamily="49" charset="-128"/>
              </a:rPr>
              <a:t>R+SDGs</a:t>
            </a:r>
            <a:r>
              <a:rPr kumimoji="1" lang="ja-JP" altLang="en-US" sz="1400" dirty="0" smtClean="0">
                <a:latin typeface="ＭＳ ゴシック" panose="020B0609070205080204" pitchFamily="49" charset="-128"/>
                <a:ea typeface="ＭＳ ゴシック" panose="020B0609070205080204" pitchFamily="49" charset="-128"/>
              </a:rPr>
              <a:t>　⇒　地産地消の自立・分散型電力供給システム</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400" dirty="0">
              <a:latin typeface="ＭＳ ゴシック" panose="020B0609070205080204" pitchFamily="49" charset="-128"/>
              <a:ea typeface="ＭＳ ゴシック" panose="020B0609070205080204" pitchFamily="49" charset="-128"/>
            </a:endParaRPr>
          </a:p>
          <a:p>
            <a:r>
              <a:rPr kumimoji="1" lang="en-US" altLang="ja-JP" sz="1400" dirty="0" smtClean="0">
                <a:latin typeface="ＭＳ ゴシック" panose="020B0609070205080204" pitchFamily="49" charset="-128"/>
                <a:ea typeface="ＭＳ ゴシック" panose="020B0609070205080204" pitchFamily="49" charset="-128"/>
              </a:rPr>
              <a:t>2021</a:t>
            </a:r>
            <a:r>
              <a:rPr kumimoji="1" lang="ja-JP" altLang="en-US" sz="1400" dirty="0" smtClean="0">
                <a:latin typeface="ＭＳ ゴシック" panose="020B0609070205080204" pitchFamily="49" charset="-128"/>
                <a:ea typeface="ＭＳ ゴシック" panose="020B0609070205080204" pitchFamily="49" charset="-128"/>
              </a:rPr>
              <a:t>年も</a:t>
            </a:r>
            <a:r>
              <a:rPr kumimoji="1" lang="en-US" altLang="ja-JP" sz="1400" dirty="0" smtClean="0">
                <a:latin typeface="ＭＳ ゴシック" panose="020B0609070205080204" pitchFamily="49" charset="-128"/>
                <a:ea typeface="ＭＳ ゴシック" panose="020B0609070205080204" pitchFamily="49" charset="-128"/>
              </a:rPr>
              <a:t>2030</a:t>
            </a:r>
            <a:r>
              <a:rPr kumimoji="1" lang="ja-JP" altLang="en-US" sz="1400" dirty="0" smtClean="0">
                <a:latin typeface="ＭＳ ゴシック" panose="020B0609070205080204" pitchFamily="49" charset="-128"/>
                <a:ea typeface="ＭＳ ゴシック" panose="020B0609070205080204" pitchFamily="49" charset="-128"/>
              </a:rPr>
              <a:t>年も</a:t>
            </a:r>
            <a:r>
              <a:rPr kumimoji="1" lang="en-US" altLang="ja-JP" sz="1400" dirty="0" smtClean="0">
                <a:latin typeface="ＭＳ ゴシック" panose="020B0609070205080204" pitchFamily="49" charset="-128"/>
                <a:ea typeface="ＭＳ ゴシック" panose="020B0609070205080204" pitchFamily="49" charset="-128"/>
              </a:rPr>
              <a:t>2050</a:t>
            </a:r>
            <a:r>
              <a:rPr kumimoji="1" lang="ja-JP" altLang="en-US" sz="1400" dirty="0" smtClean="0">
                <a:latin typeface="ＭＳ ゴシック" panose="020B0609070205080204" pitchFamily="49" charset="-128"/>
                <a:ea typeface="ＭＳ ゴシック" panose="020B0609070205080204" pitchFamily="49" charset="-128"/>
              </a:rPr>
              <a:t>年も</a:t>
            </a:r>
            <a:r>
              <a:rPr kumimoji="1" lang="en-US" altLang="ja-JP" sz="1400" dirty="0" smtClean="0">
                <a:latin typeface="ＭＳ ゴシック" panose="020B0609070205080204" pitchFamily="49" charset="-128"/>
                <a:ea typeface="ＭＳ ゴシック" panose="020B0609070205080204" pitchFamily="49" charset="-128"/>
              </a:rPr>
              <a:t>2070</a:t>
            </a:r>
            <a:r>
              <a:rPr kumimoji="1" lang="ja-JP" altLang="en-US" sz="1400" dirty="0" smtClean="0">
                <a:latin typeface="ＭＳ ゴシック" panose="020B0609070205080204" pitchFamily="49" charset="-128"/>
                <a:ea typeface="ＭＳ ゴシック" panose="020B0609070205080204" pitchFamily="49" charset="-128"/>
              </a:rPr>
              <a:t>年も</a:t>
            </a:r>
            <a:r>
              <a:rPr kumimoji="1" lang="ja-JP" altLang="en-US" sz="1400" b="1" u="sng" dirty="0" smtClean="0">
                <a:solidFill>
                  <a:srgbClr val="0000FF"/>
                </a:solidFill>
                <a:latin typeface="ＭＳ ゴシック" panose="020B0609070205080204" pitchFamily="49" charset="-128"/>
                <a:ea typeface="ＭＳ ゴシック" panose="020B0609070205080204" pitchFamily="49" charset="-128"/>
              </a:rPr>
              <a:t>安心して暮らせるシステムに大変革させる</a:t>
            </a:r>
            <a:r>
              <a:rPr kumimoji="1" lang="ja-JP" altLang="en-US" sz="1400" dirty="0" smtClean="0">
                <a:latin typeface="ＭＳ ゴシック" panose="020B0609070205080204" pitchFamily="49" charset="-128"/>
                <a:ea typeface="ＭＳ ゴシック" panose="020B0609070205080204" pitchFamily="49" charset="-128"/>
              </a:rPr>
              <a:t>のがねらい</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電力の安定化のために必要で、技術も技術者も遅れている水素利用は、実用を加速、全体調和をはかる必要あり</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カーボンニュートラルを前提とする現在の発想では、将来も現在と変わらない</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600" b="1" u="sng" dirty="0" smtClean="0">
                <a:solidFill>
                  <a:srgbClr val="FF0000"/>
                </a:solidFill>
                <a:latin typeface="ＭＳ ゴシック" panose="020B0609070205080204" pitchFamily="49" charset="-128"/>
                <a:ea typeface="ＭＳ ゴシック" panose="020B0609070205080204" pitchFamily="49" charset="-128"/>
              </a:rPr>
              <a:t>炭素含有燃料を使わずにエネルギーを安定させることを目標として進めなければ問題は解決しない</a:t>
            </a:r>
            <a:endParaRPr kumimoji="1" lang="ja-JP" altLang="en-US" sz="1600" b="1" u="sng" dirty="0">
              <a:solidFill>
                <a:srgbClr val="FF0000"/>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240850" y="812943"/>
            <a:ext cx="5931752" cy="1384995"/>
          </a:xfrm>
          <a:prstGeom prst="rect">
            <a:avLst/>
          </a:prstGeom>
          <a:solidFill>
            <a:schemeClr val="bg1"/>
          </a:solidFill>
        </p:spPr>
        <p:txBody>
          <a:bodyPr wrap="none">
            <a:spAutoFit/>
          </a:bodyPr>
          <a:lstStyle/>
          <a:p>
            <a:r>
              <a:rPr kumimoji="1" lang="ja-JP" altLang="en-US" sz="1400" dirty="0" smtClean="0">
                <a:latin typeface="ＭＳ ゴシック" panose="020B0609070205080204" pitchFamily="49" charset="-128"/>
                <a:ea typeface="ＭＳ ゴシック" panose="020B0609070205080204" pitchFamily="49" charset="-128"/>
              </a:rPr>
              <a:t>電気エネルギーの確保をどのようにすべきか？</a:t>
            </a:r>
            <a:endParaRPr kumimoji="1" lang="en-US" altLang="ja-JP" sz="1400" dirty="0" smtClean="0">
              <a:latin typeface="ＭＳ ゴシック" panose="020B0609070205080204" pitchFamily="49" charset="-128"/>
              <a:ea typeface="ＭＳ ゴシック" panose="020B0609070205080204" pitchFamily="49" charset="-128"/>
            </a:endParaRPr>
          </a:p>
          <a:p>
            <a:pPr marL="357188" lvl="1" indent="-285750">
              <a:buFont typeface="Wingdings" panose="05000000000000000000" pitchFamily="2" charset="2"/>
              <a:buChar char="Ø"/>
            </a:pPr>
            <a:r>
              <a:rPr kumimoji="1" lang="ja-JP" altLang="en-US" sz="1400" dirty="0" smtClean="0">
                <a:latin typeface="ＭＳ ゴシック" panose="020B0609070205080204" pitchFamily="49" charset="-128"/>
                <a:ea typeface="ＭＳ ゴシック" panose="020B0609070205080204" pitchFamily="49" charset="-128"/>
              </a:rPr>
              <a:t>再エネだけで電気エネルギーは足りるか？</a:t>
            </a:r>
            <a:endParaRPr kumimoji="1" lang="en-US" altLang="ja-JP" sz="1400" dirty="0" smtClean="0">
              <a:latin typeface="ＭＳ ゴシック" panose="020B0609070205080204" pitchFamily="49" charset="-128"/>
              <a:ea typeface="ＭＳ ゴシック" panose="020B0609070205080204" pitchFamily="49" charset="-128"/>
            </a:endParaRPr>
          </a:p>
          <a:p>
            <a:pPr marL="357188" lvl="1" indent="-285750">
              <a:buFont typeface="Wingdings" panose="05000000000000000000" pitchFamily="2" charset="2"/>
              <a:buChar char="Ø"/>
            </a:pPr>
            <a:r>
              <a:rPr kumimoji="1" lang="ja-JP" altLang="en-US" sz="1400" dirty="0" smtClean="0">
                <a:latin typeface="ＭＳ ゴシック" panose="020B0609070205080204" pitchFamily="49" charset="-128"/>
                <a:ea typeface="ＭＳ ゴシック" panose="020B0609070205080204" pitchFamily="49" charset="-128"/>
              </a:rPr>
              <a:t>水素エネルギーを利用することで電気エネルギーは調整できるか？</a:t>
            </a:r>
            <a:endParaRPr kumimoji="1" lang="en-US" altLang="ja-JP" sz="1400" dirty="0" smtClean="0">
              <a:latin typeface="ＭＳ ゴシック" panose="020B0609070205080204" pitchFamily="49" charset="-128"/>
              <a:ea typeface="ＭＳ ゴシック" panose="020B0609070205080204" pitchFamily="49" charset="-128"/>
            </a:endParaRPr>
          </a:p>
          <a:p>
            <a:pPr marL="357188" lvl="1" indent="-285750">
              <a:buFont typeface="Wingdings" panose="05000000000000000000" pitchFamily="2" charset="2"/>
              <a:buChar char="Ø"/>
            </a:pPr>
            <a:r>
              <a:rPr kumimoji="1" lang="ja-JP" altLang="en-US" sz="1400" dirty="0" smtClean="0">
                <a:latin typeface="ＭＳ ゴシック" panose="020B0609070205080204" pitchFamily="49" charset="-128"/>
                <a:ea typeface="ＭＳ ゴシック" panose="020B0609070205080204" pitchFamily="49" charset="-128"/>
              </a:rPr>
              <a:t>分散型電源（地産地消）で調整できるか？</a:t>
            </a:r>
            <a:endParaRPr kumimoji="1" lang="en-US" altLang="ja-JP" sz="1400" dirty="0" smtClean="0">
              <a:latin typeface="ＭＳ ゴシック" panose="020B0609070205080204" pitchFamily="49" charset="-128"/>
              <a:ea typeface="ＭＳ ゴシック" panose="020B0609070205080204" pitchFamily="49" charset="-128"/>
            </a:endParaRPr>
          </a:p>
          <a:p>
            <a:pPr marL="357188" lvl="1" indent="-285750">
              <a:buFont typeface="Wingdings" panose="05000000000000000000" pitchFamily="2" charset="2"/>
              <a:buChar char="Ø"/>
            </a:pPr>
            <a:r>
              <a:rPr kumimoji="1" lang="ja-JP" altLang="en-US" sz="1400" dirty="0">
                <a:latin typeface="ＭＳ ゴシック" panose="020B0609070205080204" pitchFamily="49" charset="-128"/>
                <a:ea typeface="ＭＳ ゴシック" panose="020B0609070205080204" pitchFamily="49" charset="-128"/>
              </a:rPr>
              <a:t>不足</a:t>
            </a:r>
            <a:r>
              <a:rPr kumimoji="1" lang="ja-JP" altLang="en-US" sz="1400" dirty="0" smtClean="0">
                <a:latin typeface="ＭＳ ゴシック" panose="020B0609070205080204" pitchFamily="49" charset="-128"/>
                <a:ea typeface="ＭＳ ゴシック" panose="020B0609070205080204" pitchFamily="49" charset="-128"/>
              </a:rPr>
              <a:t>する電気エネルギーをどの発電方式で賄うか？</a:t>
            </a:r>
            <a:endParaRPr kumimoji="1" lang="en-US" altLang="ja-JP" sz="1400" dirty="0" smtClean="0">
              <a:latin typeface="ＭＳ ゴシック" panose="020B0609070205080204" pitchFamily="49" charset="-128"/>
              <a:ea typeface="ＭＳ ゴシック" panose="020B0609070205080204" pitchFamily="49" charset="-128"/>
            </a:endParaRPr>
          </a:p>
          <a:p>
            <a:pPr marL="357188" lvl="1" indent="-285750">
              <a:buFont typeface="Wingdings" panose="05000000000000000000" pitchFamily="2" charset="2"/>
              <a:buChar char="Ø"/>
            </a:pPr>
            <a:r>
              <a:rPr kumimoji="1" lang="ja-JP" altLang="en-US" sz="1400" dirty="0" smtClean="0">
                <a:latin typeface="ＭＳ ゴシック" panose="020B0609070205080204" pitchFamily="49" charset="-128"/>
                <a:ea typeface="ＭＳ ゴシック" panose="020B0609070205080204" pitchFamily="49" charset="-128"/>
              </a:rPr>
              <a:t>電動化が進む</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自動車のエネルギー（電気・水素）が賄えるか？</a:t>
            </a:r>
            <a:endParaRPr kumimoji="1" lang="en-US" altLang="ja-JP" sz="14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240850" y="4972996"/>
            <a:ext cx="8818479" cy="830997"/>
          </a:xfrm>
          <a:prstGeom prst="rect">
            <a:avLst/>
          </a:prstGeom>
          <a:solidFill>
            <a:schemeClr val="bg1"/>
          </a:solidFill>
          <a:ln>
            <a:solidFill>
              <a:schemeClr val="accent1"/>
            </a:solidFill>
          </a:ln>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オーストラリアの褐炭からの水素製造、東南アジアからのアンモニア大量輸入。日本のエネルギーは刷新できても、上記地域のエネルギー事情はどうなるのか？カーボンニュートラル・リサイクルに向けて、二酸化炭素運搬船の技術開発まで進められている</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240850" y="6027424"/>
            <a:ext cx="8818479" cy="338554"/>
          </a:xfrm>
          <a:prstGeom prst="rect">
            <a:avLst/>
          </a:prstGeom>
          <a:solidFill>
            <a:schemeClr val="bg1"/>
          </a:solidFill>
          <a:ln>
            <a:solidFill>
              <a:schemeClr val="accent1"/>
            </a:solidFill>
          </a:ln>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すべきことは</a:t>
            </a:r>
            <a:r>
              <a:rPr kumimoji="1" lang="ja-JP" altLang="en-US" sz="1600" b="1" u="sng" dirty="0" smtClean="0">
                <a:solidFill>
                  <a:srgbClr val="0000FF"/>
                </a:solidFill>
                <a:latin typeface="ＭＳ ゴシック" panose="020B0609070205080204" pitchFamily="49" charset="-128"/>
                <a:ea typeface="ＭＳ ゴシック" panose="020B0609070205080204" pitchFamily="49" charset="-128"/>
              </a:rPr>
              <a:t>エネルギーシステムの革新</a:t>
            </a:r>
            <a:r>
              <a:rPr kumimoji="1" lang="ja-JP" altLang="en-US" sz="1600" dirty="0" smtClean="0">
                <a:latin typeface="ＭＳ ゴシック" panose="020B0609070205080204" pitchFamily="49" charset="-128"/>
                <a:ea typeface="ＭＳ ゴシック" panose="020B0609070205080204" pitchFamily="49" charset="-128"/>
              </a:rPr>
              <a:t>、</a:t>
            </a:r>
            <a:r>
              <a:rPr kumimoji="1" lang="ja-JP" altLang="en-US" sz="1600" b="1" u="sng" dirty="0" smtClean="0">
                <a:solidFill>
                  <a:srgbClr val="0000FF"/>
                </a:solidFill>
                <a:latin typeface="ＭＳ ゴシック" panose="020B0609070205080204" pitchFamily="49" charset="-128"/>
                <a:ea typeface="ＭＳ ゴシック" panose="020B0609070205080204" pitchFamily="49" charset="-128"/>
              </a:rPr>
              <a:t>徹底した効率化</a:t>
            </a:r>
            <a:r>
              <a:rPr kumimoji="1" lang="ja-JP" altLang="en-US" sz="1600" dirty="0" smtClean="0">
                <a:latin typeface="ＭＳ ゴシック" panose="020B0609070205080204" pitchFamily="49" charset="-128"/>
                <a:ea typeface="ＭＳ ゴシック" panose="020B0609070205080204" pitchFamily="49" charset="-128"/>
              </a:rPr>
              <a:t>と</a:t>
            </a:r>
            <a:r>
              <a:rPr kumimoji="1" lang="ja-JP" altLang="en-US" sz="1600" b="1" u="sng" dirty="0" smtClean="0">
                <a:solidFill>
                  <a:srgbClr val="0000FF"/>
                </a:solidFill>
                <a:latin typeface="ＭＳ ゴシック" panose="020B0609070205080204" pitchFamily="49" charset="-128"/>
                <a:ea typeface="ＭＳ ゴシック" panose="020B0609070205080204" pitchFamily="49" charset="-128"/>
              </a:rPr>
              <a:t>省エネルギー</a:t>
            </a:r>
            <a:r>
              <a:rPr kumimoji="1" lang="ja-JP" altLang="en-US" sz="1600" dirty="0" smtClean="0">
                <a:latin typeface="ＭＳ ゴシック" panose="020B0609070205080204" pitchFamily="49" charset="-128"/>
                <a:ea typeface="ＭＳ ゴシック" panose="020B0609070205080204" pitchFamily="49" charset="-128"/>
              </a:rPr>
              <a:t>化</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0"/>
          </p:nvPr>
        </p:nvSpPr>
        <p:spPr/>
        <p:txBody>
          <a:bodyPr/>
          <a:lstStyle/>
          <a:p>
            <a:pPr>
              <a:defRPr/>
            </a:pPr>
            <a:fld id="{54C34C8E-F460-4047-A82E-953ACBB021C6}" type="slidenum">
              <a:rPr lang="ja-JP" altLang="en-US" smtClean="0"/>
              <a:pPr>
                <a:defRPr/>
              </a:pPr>
              <a:t>12</a:t>
            </a:fld>
            <a:endParaRPr lang="ja-JP" altLang="en-US" dirty="0"/>
          </a:p>
        </p:txBody>
      </p:sp>
    </p:spTree>
    <p:extLst>
      <p:ext uri="{BB962C8B-B14F-4D97-AF65-F5344CB8AC3E}">
        <p14:creationId xmlns:p14="http://schemas.microsoft.com/office/powerpoint/2010/main" val="2679865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毎年</a:t>
            </a:r>
            <a:r>
              <a:rPr lang="ja-JP" altLang="en-US" dirty="0"/>
              <a:t>大気中に排出</a:t>
            </a:r>
            <a:r>
              <a:rPr kumimoji="1" lang="ja-JP" altLang="en-US" dirty="0" smtClean="0"/>
              <a:t>される炭素量</a:t>
            </a:r>
            <a:endParaRPr kumimoji="1" lang="ja-JP" altLang="en-US" dirty="0"/>
          </a:p>
        </p:txBody>
      </p:sp>
      <p:sp>
        <p:nvSpPr>
          <p:cNvPr id="3" name="正方形/長方形 2"/>
          <p:cNvSpPr/>
          <p:nvPr/>
        </p:nvSpPr>
        <p:spPr>
          <a:xfrm>
            <a:off x="200828" y="788768"/>
            <a:ext cx="8747909" cy="4616648"/>
          </a:xfrm>
          <a:prstGeom prst="rect">
            <a:avLst/>
          </a:prstGeom>
        </p:spPr>
        <p:txBody>
          <a:bodyPr wrap="square">
            <a:spAutoFit/>
          </a:bodyPr>
          <a:lstStyle/>
          <a:p>
            <a:r>
              <a:rPr kumimoji="1" lang="en-US" altLang="ja-JP" sz="1400" dirty="0" smtClean="0">
                <a:latin typeface="ＭＳ ゴシック" panose="020B0609070205080204" pitchFamily="49" charset="-128"/>
                <a:ea typeface="ＭＳ ゴシック" panose="020B0609070205080204" pitchFamily="49" charset="-128"/>
              </a:rPr>
              <a:t>2020</a:t>
            </a:r>
            <a:r>
              <a:rPr kumimoji="1" lang="ja-JP" altLang="en-US" sz="1400" dirty="0" smtClean="0">
                <a:latin typeface="ＭＳ ゴシック" panose="020B0609070205080204" pitchFamily="49" charset="-128"/>
                <a:ea typeface="ＭＳ ゴシック" panose="020B0609070205080204" pitchFamily="49" charset="-128"/>
              </a:rPr>
              <a:t>年</a:t>
            </a:r>
            <a:r>
              <a:rPr kumimoji="1" lang="en-US" altLang="ja-JP" sz="1400" dirty="0" smtClean="0">
                <a:latin typeface="ＭＳ ゴシック" panose="020B0609070205080204" pitchFamily="49" charset="-128"/>
                <a:ea typeface="ＭＳ ゴシック" panose="020B0609070205080204" pitchFamily="49" charset="-128"/>
              </a:rPr>
              <a:t>CO2</a:t>
            </a:r>
            <a:r>
              <a:rPr kumimoji="1" lang="ja-JP" altLang="en-US" sz="1400" dirty="0" smtClean="0">
                <a:latin typeface="ＭＳ ゴシック" panose="020B0609070205080204" pitchFamily="49" charset="-128"/>
                <a:ea typeface="ＭＳ ゴシック" panose="020B0609070205080204" pitchFamily="49" charset="-128"/>
              </a:rPr>
              <a:t>排出量：</a:t>
            </a:r>
            <a:r>
              <a:rPr kumimoji="1" lang="en-US" altLang="ja-JP" sz="1400" dirty="0" err="1" smtClean="0">
                <a:latin typeface="ＭＳ ゴシック" panose="020B0609070205080204" pitchFamily="49" charset="-128"/>
                <a:ea typeface="ＭＳ ゴシック" panose="020B0609070205080204" pitchFamily="49" charset="-128"/>
              </a:rPr>
              <a:t>34.1Gt</a:t>
            </a:r>
            <a:r>
              <a:rPr kumimoji="1" lang="ja-JP" altLang="en-US" sz="1400" dirty="0" smtClean="0">
                <a:latin typeface="ＭＳ ゴシック" panose="020B0609070205080204" pitchFamily="49" charset="-128"/>
                <a:ea typeface="ＭＳ ゴシック" panose="020B0609070205080204" pitchFamily="49" charset="-128"/>
              </a:rPr>
              <a:t>（産業由来）</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過去</a:t>
            </a:r>
            <a:r>
              <a:rPr kumimoji="1" lang="en-US" altLang="ja-JP" sz="1400" dirty="0" smtClean="0">
                <a:latin typeface="ＭＳ ゴシック" panose="020B0609070205080204" pitchFamily="49" charset="-128"/>
                <a:ea typeface="ＭＳ ゴシック" panose="020B0609070205080204" pitchFamily="49" charset="-128"/>
              </a:rPr>
              <a:t>10</a:t>
            </a:r>
            <a:r>
              <a:rPr kumimoji="1" lang="ja-JP" altLang="en-US" sz="1400" dirty="0" smtClean="0">
                <a:latin typeface="ＭＳ ゴシック" panose="020B0609070205080204" pitchFamily="49" charset="-128"/>
                <a:ea typeface="ＭＳ ゴシック" panose="020B0609070205080204" pitchFamily="49" charset="-128"/>
              </a:rPr>
              <a:t>年平均；</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産業由来の</a:t>
            </a:r>
            <a:r>
              <a:rPr kumimoji="1" lang="en-US" altLang="ja-JP" sz="1400" dirty="0" smtClean="0">
                <a:latin typeface="ＭＳ ゴシック" panose="020B0609070205080204" pitchFamily="49" charset="-128"/>
                <a:ea typeface="ＭＳ ゴシック" panose="020B0609070205080204" pitchFamily="49" charset="-128"/>
              </a:rPr>
              <a:t>CO2</a:t>
            </a:r>
            <a:r>
              <a:rPr kumimoji="1" lang="ja-JP" altLang="en-US" sz="1400" dirty="0" smtClean="0">
                <a:latin typeface="ＭＳ ゴシック" panose="020B0609070205080204" pitchFamily="49" charset="-128"/>
                <a:ea typeface="ＭＳ ゴシック" panose="020B0609070205080204" pitchFamily="49" charset="-128"/>
              </a:rPr>
              <a:t>排出量：</a:t>
            </a:r>
            <a:r>
              <a:rPr kumimoji="1" lang="en-US" altLang="ja-JP" sz="1400" dirty="0" err="1" smtClean="0">
                <a:solidFill>
                  <a:srgbClr val="0000FF"/>
                </a:solidFill>
                <a:latin typeface="ＭＳ ゴシック" panose="020B0609070205080204" pitchFamily="49" charset="-128"/>
                <a:ea typeface="ＭＳ ゴシック" panose="020B0609070205080204" pitchFamily="49" charset="-128"/>
              </a:rPr>
              <a:t>34Gt</a:t>
            </a:r>
            <a:r>
              <a:rPr kumimoji="1" lang="en-US" altLang="ja-JP" sz="1400" dirty="0" smtClean="0">
                <a:solidFill>
                  <a:srgbClr val="0000FF"/>
                </a:solidFill>
                <a:latin typeface="ＭＳ ゴシック" panose="020B0609070205080204" pitchFamily="49" charset="-128"/>
                <a:ea typeface="ＭＳ ゴシック" panose="020B0609070205080204" pitchFamily="49" charset="-128"/>
              </a:rPr>
              <a:t>/</a:t>
            </a:r>
            <a:r>
              <a:rPr kumimoji="1" lang="ja-JP" altLang="en-US" sz="1400" dirty="0" smtClean="0">
                <a:solidFill>
                  <a:srgbClr val="0000FF"/>
                </a:solidFill>
                <a:latin typeface="ＭＳ ゴシック" panose="020B0609070205080204" pitchFamily="49" charset="-128"/>
                <a:ea typeface="ＭＳ ゴシック" panose="020B0609070205080204" pitchFamily="49" charset="-128"/>
              </a:rPr>
              <a:t>年</a:t>
            </a:r>
            <a:endParaRPr kumimoji="1" lang="en-US" altLang="ja-JP" sz="1400" dirty="0" smtClean="0">
              <a:solidFill>
                <a:srgbClr val="0000FF"/>
              </a:solidFill>
              <a:latin typeface="ＭＳ ゴシック" panose="020B0609070205080204" pitchFamily="49" charset="-128"/>
              <a:ea typeface="ＭＳ ゴシック" panose="020B0609070205080204" pitchFamily="49" charset="-128"/>
            </a:endParaRPr>
          </a:p>
          <a:p>
            <a:r>
              <a:rPr kumimoji="1" lang="ja-JP" altLang="en-US" sz="1400" u="sng" dirty="0" smtClean="0">
                <a:solidFill>
                  <a:srgbClr val="0000FF"/>
                </a:solidFill>
                <a:latin typeface="ＭＳ ゴシック" panose="020B0609070205080204" pitchFamily="49" charset="-128"/>
                <a:ea typeface="ＭＳ ゴシック" panose="020B0609070205080204" pitchFamily="49" charset="-128"/>
              </a:rPr>
              <a:t>大気中に残留した</a:t>
            </a:r>
            <a:r>
              <a:rPr kumimoji="1" lang="en-US" altLang="ja-JP" sz="1400" u="sng" dirty="0" smtClean="0">
                <a:solidFill>
                  <a:srgbClr val="0000FF"/>
                </a:solidFill>
                <a:latin typeface="ＭＳ ゴシック" panose="020B0609070205080204" pitchFamily="49" charset="-128"/>
                <a:ea typeface="ＭＳ ゴシック" panose="020B0609070205080204" pitchFamily="49" charset="-128"/>
              </a:rPr>
              <a:t>CO2</a:t>
            </a:r>
            <a:r>
              <a:rPr kumimoji="1" lang="ja-JP" altLang="en-US" sz="1400" u="sng" dirty="0" smtClean="0">
                <a:solidFill>
                  <a:srgbClr val="0000FF"/>
                </a:solidFill>
                <a:latin typeface="ＭＳ ゴシック" panose="020B0609070205080204" pitchFamily="49" charset="-128"/>
                <a:ea typeface="ＭＳ ゴシック" panose="020B0609070205080204" pitchFamily="49" charset="-128"/>
              </a:rPr>
              <a:t>量：</a:t>
            </a:r>
            <a:r>
              <a:rPr kumimoji="1" lang="en-US" altLang="ja-JP" sz="1400" u="sng" dirty="0" err="1" smtClean="0">
                <a:solidFill>
                  <a:srgbClr val="0000FF"/>
                </a:solidFill>
                <a:latin typeface="ＭＳ ゴシック" panose="020B0609070205080204" pitchFamily="49" charset="-128"/>
                <a:ea typeface="ＭＳ ゴシック" panose="020B0609070205080204" pitchFamily="49" charset="-128"/>
              </a:rPr>
              <a:t>19Gt</a:t>
            </a:r>
            <a:r>
              <a:rPr kumimoji="1" lang="en-US" altLang="ja-JP" sz="1400" u="sng" dirty="0" smtClean="0">
                <a:solidFill>
                  <a:srgbClr val="0000FF"/>
                </a:solidFill>
                <a:latin typeface="ＭＳ ゴシック" panose="020B0609070205080204" pitchFamily="49" charset="-128"/>
                <a:ea typeface="ＭＳ ゴシック" panose="020B0609070205080204" pitchFamily="49" charset="-128"/>
              </a:rPr>
              <a:t>/</a:t>
            </a:r>
            <a:r>
              <a:rPr kumimoji="1" lang="ja-JP" altLang="en-US" sz="1400" u="sng" dirty="0" smtClean="0">
                <a:solidFill>
                  <a:srgbClr val="0000FF"/>
                </a:solidFill>
                <a:latin typeface="ＭＳ ゴシック" panose="020B0609070205080204" pitchFamily="49" charset="-128"/>
                <a:ea typeface="ＭＳ ゴシック" panose="020B0609070205080204" pitchFamily="49" charset="-128"/>
              </a:rPr>
              <a:t>年</a:t>
            </a:r>
            <a:r>
              <a:rPr kumimoji="1" lang="ja-JP" altLang="en-US" sz="1400" dirty="0" smtClean="0">
                <a:latin typeface="ＭＳ ゴシック" panose="020B0609070205080204" pitchFamily="49" charset="-128"/>
                <a:ea typeface="ＭＳ ゴシック" panose="020B0609070205080204" pitchFamily="49" charset="-128"/>
              </a:rPr>
              <a:t>（差分は自然界が吸収）</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大気中</a:t>
            </a:r>
            <a:r>
              <a:rPr kumimoji="1" lang="ja-JP" altLang="en-US" sz="1400" dirty="0" smtClean="0">
                <a:latin typeface="ＭＳ ゴシック" panose="020B0609070205080204" pitchFamily="49" charset="-128"/>
                <a:ea typeface="ＭＳ ゴシック" panose="020B0609070205080204" pitchFamily="49" charset="-128"/>
              </a:rPr>
              <a:t>に</a:t>
            </a:r>
            <a:r>
              <a:rPr kumimoji="1" lang="ja-JP" altLang="en-US" sz="1400" dirty="0">
                <a:latin typeface="ＭＳ ゴシック" panose="020B0609070205080204" pitchFamily="49" charset="-128"/>
                <a:ea typeface="ＭＳ ゴシック" panose="020B0609070205080204" pitchFamily="49" charset="-128"/>
              </a:rPr>
              <a:t>残留</a:t>
            </a:r>
            <a:r>
              <a:rPr kumimoji="1" lang="ja-JP" altLang="en-US" sz="1400" dirty="0" smtClean="0">
                <a:latin typeface="ＭＳ ゴシック" panose="020B0609070205080204" pitchFamily="49" charset="-128"/>
                <a:ea typeface="ＭＳ ゴシック" panose="020B0609070205080204" pitchFamily="49" charset="-128"/>
              </a:rPr>
              <a:t>した炭素量：</a:t>
            </a:r>
            <a:r>
              <a:rPr kumimoji="1" lang="en-US" altLang="ja-JP" sz="1400" dirty="0" err="1" smtClean="0">
                <a:latin typeface="ＭＳ ゴシック" panose="020B0609070205080204" pitchFamily="49" charset="-128"/>
                <a:ea typeface="ＭＳ ゴシック" panose="020B0609070205080204" pitchFamily="49" charset="-128"/>
              </a:rPr>
              <a:t>5.2Gt</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en-US" altLang="ja-JP" sz="1400" dirty="0" smtClean="0">
                <a:latin typeface="ＭＳ ゴシック" panose="020B0609070205080204" pitchFamily="49" charset="-128"/>
                <a:ea typeface="ＭＳ ゴシック" panose="020B0609070205080204" pitchFamily="49" charset="-128"/>
              </a:rPr>
              <a:t>2003</a:t>
            </a:r>
            <a:r>
              <a:rPr kumimoji="1" lang="ja-JP" altLang="en-US" sz="1400" dirty="0" smtClean="0">
                <a:latin typeface="ＭＳ ゴシック" panose="020B0609070205080204" pitchFamily="49" charset="-128"/>
                <a:ea typeface="ＭＳ ゴシック" panose="020B0609070205080204" pitchFamily="49" charset="-128"/>
              </a:rPr>
              <a:t>年</a:t>
            </a:r>
            <a:r>
              <a:rPr kumimoji="1" lang="ja-JP" altLang="en-US" sz="1400" dirty="0">
                <a:latin typeface="ＭＳ ゴシック" panose="020B0609070205080204" pitchFamily="49" charset="-128"/>
                <a:ea typeface="ＭＳ ゴシック" panose="020B0609070205080204" pitchFamily="49" charset="-128"/>
              </a:rPr>
              <a:t>当時</a:t>
            </a:r>
            <a:r>
              <a:rPr kumimoji="1" lang="ja-JP" altLang="en-US" sz="1400" dirty="0" smtClean="0">
                <a:latin typeface="ＭＳ ゴシック" panose="020B0609070205080204" pitchFamily="49" charset="-128"/>
                <a:ea typeface="ＭＳ ゴシック" panose="020B0609070205080204" pitchFamily="49" charset="-128"/>
              </a:rPr>
              <a:t>の残留</a:t>
            </a:r>
            <a:r>
              <a:rPr kumimoji="1" lang="ja-JP" altLang="en-US" sz="1400" dirty="0">
                <a:latin typeface="ＭＳ ゴシック" panose="020B0609070205080204" pitchFamily="49" charset="-128"/>
                <a:ea typeface="ＭＳ ゴシック" panose="020B0609070205080204" pitchFamily="49" charset="-128"/>
              </a:rPr>
              <a:t>炭</a:t>
            </a:r>
            <a:r>
              <a:rPr kumimoji="1" lang="ja-JP" altLang="en-US" sz="1400" dirty="0" smtClean="0">
                <a:latin typeface="ＭＳ ゴシック" panose="020B0609070205080204" pitchFamily="49" charset="-128"/>
                <a:ea typeface="ＭＳ ゴシック" panose="020B0609070205080204" pitchFamily="49" charset="-128"/>
              </a:rPr>
              <a:t>素量：</a:t>
            </a:r>
            <a:r>
              <a:rPr kumimoji="1" lang="en-US" altLang="ja-JP" sz="1400" dirty="0" err="1" smtClean="0">
                <a:latin typeface="ＭＳ ゴシック" panose="020B0609070205080204" pitchFamily="49" charset="-128"/>
                <a:ea typeface="ＭＳ ゴシック" panose="020B0609070205080204" pitchFamily="49" charset="-128"/>
              </a:rPr>
              <a:t>3.2Gt</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つまり、</a:t>
            </a:r>
            <a:r>
              <a:rPr kumimoji="1" lang="en-US" altLang="ja-JP" sz="1400" dirty="0" smtClean="0">
                <a:latin typeface="ＭＳ ゴシック" panose="020B0609070205080204" pitchFamily="49" charset="-128"/>
                <a:ea typeface="ＭＳ ゴシック" panose="020B0609070205080204" pitchFamily="49" charset="-128"/>
              </a:rPr>
              <a:t>2003</a:t>
            </a:r>
            <a:r>
              <a:rPr kumimoji="1" lang="ja-JP" altLang="en-US" sz="1400" dirty="0" smtClean="0">
                <a:latin typeface="ＭＳ ゴシック" panose="020B0609070205080204" pitchFamily="49" charset="-128"/>
                <a:ea typeface="ＭＳ ゴシック" panose="020B0609070205080204" pitchFamily="49" charset="-128"/>
              </a:rPr>
              <a:t>年から</a:t>
            </a:r>
            <a:r>
              <a:rPr kumimoji="1" lang="en-US" altLang="ja-JP" sz="1400" dirty="0" smtClean="0">
                <a:latin typeface="ＭＳ ゴシック" panose="020B0609070205080204" pitchFamily="49" charset="-128"/>
                <a:ea typeface="ＭＳ ゴシック" panose="020B0609070205080204" pitchFamily="49" charset="-128"/>
              </a:rPr>
              <a:t>2020</a:t>
            </a:r>
            <a:r>
              <a:rPr kumimoji="1" lang="ja-JP" altLang="en-US" sz="1400" dirty="0" smtClean="0">
                <a:latin typeface="ＭＳ ゴシック" panose="020B0609070205080204" pitchFamily="49" charset="-128"/>
                <a:ea typeface="ＭＳ ゴシック" panose="020B0609070205080204" pitchFamily="49" charset="-128"/>
              </a:rPr>
              <a:t>年までに、大気中に排出され残留する炭素量は</a:t>
            </a:r>
            <a:r>
              <a:rPr kumimoji="1" lang="en-US" altLang="ja-JP" sz="1400" dirty="0" err="1" smtClean="0">
                <a:latin typeface="ＭＳ ゴシック" panose="020B0609070205080204" pitchFamily="49" charset="-128"/>
                <a:ea typeface="ＭＳ ゴシック" panose="020B0609070205080204" pitchFamily="49" charset="-128"/>
              </a:rPr>
              <a:t>2Gt</a:t>
            </a:r>
            <a:r>
              <a:rPr kumimoji="1" lang="ja-JP" altLang="en-US" sz="1400" dirty="0" smtClean="0">
                <a:latin typeface="ＭＳ ゴシック" panose="020B0609070205080204" pitchFamily="49" charset="-128"/>
                <a:ea typeface="ＭＳ ゴシック" panose="020B0609070205080204" pitchFamily="49" charset="-128"/>
              </a:rPr>
              <a:t>増加し、</a:t>
            </a:r>
            <a:r>
              <a:rPr kumimoji="1" lang="en-US" altLang="ja-JP" sz="1400" dirty="0" smtClean="0">
                <a:latin typeface="ＭＳ ゴシック" panose="020B0609070205080204" pitchFamily="49" charset="-128"/>
                <a:ea typeface="ＭＳ ゴシック" panose="020B0609070205080204" pitchFamily="49" charset="-128"/>
              </a:rPr>
              <a:t>2020</a:t>
            </a:r>
            <a:r>
              <a:rPr kumimoji="1" lang="ja-JP" altLang="en-US" sz="1400" dirty="0" smtClean="0">
                <a:latin typeface="ＭＳ ゴシック" panose="020B0609070205080204" pitchFamily="49" charset="-128"/>
                <a:ea typeface="ＭＳ ゴシック" panose="020B0609070205080204" pitchFamily="49" charset="-128"/>
              </a:rPr>
              <a:t>年には</a:t>
            </a:r>
            <a:r>
              <a:rPr kumimoji="1" lang="en-US" altLang="ja-JP" sz="1400" dirty="0" err="1" smtClean="0">
                <a:latin typeface="ＭＳ ゴシック" panose="020B0609070205080204" pitchFamily="49" charset="-128"/>
                <a:ea typeface="ＭＳ ゴシック" panose="020B0609070205080204" pitchFamily="49" charset="-128"/>
              </a:rPr>
              <a:t>5.2Gt</a:t>
            </a:r>
            <a:r>
              <a:rPr kumimoji="1" lang="ja-JP" altLang="en-US" sz="1400" dirty="0" smtClean="0">
                <a:latin typeface="ＭＳ ゴシック" panose="020B0609070205080204" pitchFamily="49" charset="-128"/>
                <a:ea typeface="ＭＳ ゴシック" panose="020B0609070205080204" pitchFamily="49" charset="-128"/>
              </a:rPr>
              <a:t>になった。（</a:t>
            </a:r>
            <a:r>
              <a:rPr kumimoji="1" lang="en-US" altLang="ja-JP" sz="1400" dirty="0" smtClean="0">
                <a:latin typeface="ＭＳ ゴシック" panose="020B0609070205080204" pitchFamily="49" charset="-128"/>
                <a:ea typeface="ＭＳ ゴシック" panose="020B0609070205080204" pitchFamily="49" charset="-128"/>
              </a:rPr>
              <a:t>17</a:t>
            </a:r>
            <a:r>
              <a:rPr kumimoji="1" lang="ja-JP" altLang="en-US" sz="1400" dirty="0" smtClean="0">
                <a:latin typeface="ＭＳ ゴシック" panose="020B0609070205080204" pitchFamily="49" charset="-128"/>
                <a:ea typeface="ＭＳ ゴシック" panose="020B0609070205080204" pitchFamily="49" charset="-128"/>
              </a:rPr>
              <a:t>年間の累積では</a:t>
            </a:r>
            <a:r>
              <a:rPr kumimoji="1" lang="en-US" altLang="ja-JP" sz="1400" dirty="0" smtClean="0">
                <a:latin typeface="ＭＳ ゴシック" panose="020B0609070205080204" pitchFamily="49" charset="-128"/>
                <a:ea typeface="ＭＳ ゴシック" panose="020B0609070205080204" pitchFamily="49" charset="-128"/>
              </a:rPr>
              <a:t>4.2×17=</a:t>
            </a:r>
            <a:r>
              <a:rPr kumimoji="1" lang="en-US" altLang="ja-JP" sz="1400" dirty="0" err="1" smtClean="0">
                <a:latin typeface="ＭＳ ゴシック" panose="020B0609070205080204" pitchFamily="49" charset="-128"/>
                <a:ea typeface="ＭＳ ゴシック" panose="020B0609070205080204" pitchFamily="49" charset="-128"/>
              </a:rPr>
              <a:t>71.4Gt</a:t>
            </a:r>
            <a:r>
              <a:rPr kumimoji="1" lang="ja-JP" altLang="en-US" sz="1400" dirty="0" smtClean="0">
                <a:latin typeface="ＭＳ ゴシック" panose="020B0609070205080204" pitchFamily="49" charset="-128"/>
                <a:ea typeface="ＭＳ ゴシック" panose="020B0609070205080204" pitchFamily="49" charset="-128"/>
              </a:rPr>
              <a:t>増加）</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まずは、大気中に放出する炭素をゼロにすること、つまり、脱炭素に早急に取り組まなければ、今はよくても</a:t>
            </a:r>
            <a:r>
              <a:rPr kumimoji="1" lang="en-US" altLang="ja-JP" sz="1400" dirty="0" smtClean="0">
                <a:latin typeface="ＭＳ ゴシック" panose="020B0609070205080204" pitchFamily="49" charset="-128"/>
                <a:ea typeface="ＭＳ ゴシック" panose="020B0609070205080204" pitchFamily="49" charset="-128"/>
              </a:rPr>
              <a:t>30</a:t>
            </a:r>
            <a:r>
              <a:rPr kumimoji="1" lang="ja-JP" altLang="en-US" sz="1400" dirty="0" smtClean="0">
                <a:latin typeface="ＭＳ ゴシック" panose="020B0609070205080204" pitchFamily="49" charset="-128"/>
                <a:ea typeface="ＭＳ ゴシック" panose="020B0609070205080204" pitchFamily="49" charset="-128"/>
              </a:rPr>
              <a:t>年後、</a:t>
            </a:r>
            <a:r>
              <a:rPr kumimoji="1" lang="en-US" altLang="ja-JP" sz="1400" dirty="0" smtClean="0">
                <a:latin typeface="ＭＳ ゴシック" panose="020B0609070205080204" pitchFamily="49" charset="-128"/>
                <a:ea typeface="ＭＳ ゴシック" panose="020B0609070205080204" pitchFamily="49" charset="-128"/>
              </a:rPr>
              <a:t>50</a:t>
            </a:r>
            <a:r>
              <a:rPr kumimoji="1" lang="ja-JP" altLang="en-US" sz="1400" dirty="0" smtClean="0">
                <a:latin typeface="ＭＳ ゴシック" panose="020B0609070205080204" pitchFamily="49" charset="-128"/>
                <a:ea typeface="ＭＳ ゴシック" panose="020B0609070205080204" pitchFamily="49" charset="-128"/>
              </a:rPr>
              <a:t>年後に人類は存在できないかもしれない。</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カーボンニュートラルは、大気中に出る二酸化炭素を植物の光合成により植物に炭素のかたちで安定化させ、いずれは微生物に分解され地中に潜るか、人類が二酸化炭素を集めて地下に埋めるか、または再利用するので、大気に近いところに存在し続けることになる。</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地下</a:t>
            </a:r>
            <a:r>
              <a:rPr kumimoji="1" lang="ja-JP" altLang="en-US" sz="1400" dirty="0" smtClean="0">
                <a:latin typeface="ＭＳ ゴシック" panose="020B0609070205080204" pitchFamily="49" charset="-128"/>
                <a:ea typeface="ＭＳ ゴシック" panose="020B0609070205080204" pitchFamily="49" charset="-128"/>
              </a:rPr>
              <a:t>から掘り出す燃料源を極限まで減少（水素製造のための褐炭なども含む）させ、脱炭素に向かうことが先決。</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こうしている間にも</a:t>
            </a:r>
            <a:r>
              <a:rPr kumimoji="1" lang="ja-JP" altLang="en-US" sz="1400" b="1" u="sng" dirty="0" smtClean="0">
                <a:solidFill>
                  <a:srgbClr val="0000FF"/>
                </a:solidFill>
                <a:latin typeface="ＭＳ ゴシック" panose="020B0609070205080204" pitchFamily="49" charset="-128"/>
                <a:ea typeface="ＭＳ ゴシック" panose="020B0609070205080204" pitchFamily="49" charset="-128"/>
              </a:rPr>
              <a:t>毎年</a:t>
            </a:r>
            <a:r>
              <a:rPr kumimoji="1" lang="en-US" altLang="ja-JP" sz="1400" b="1" u="sng" dirty="0" err="1" smtClean="0">
                <a:solidFill>
                  <a:srgbClr val="0000FF"/>
                </a:solidFill>
                <a:latin typeface="ＭＳ ゴシック" panose="020B0609070205080204" pitchFamily="49" charset="-128"/>
                <a:ea typeface="ＭＳ ゴシック" panose="020B0609070205080204" pitchFamily="49" charset="-128"/>
              </a:rPr>
              <a:t>5.2Gt</a:t>
            </a:r>
            <a:r>
              <a:rPr kumimoji="1" lang="ja-JP" altLang="en-US" sz="1400" b="1" u="sng" dirty="0" smtClean="0">
                <a:solidFill>
                  <a:srgbClr val="0000FF"/>
                </a:solidFill>
                <a:latin typeface="ＭＳ ゴシック" panose="020B0609070205080204" pitchFamily="49" charset="-128"/>
                <a:ea typeface="ＭＳ ゴシック" panose="020B0609070205080204" pitchFamily="49" charset="-128"/>
              </a:rPr>
              <a:t>の炭素が大気中に残留</a:t>
            </a:r>
            <a:r>
              <a:rPr kumimoji="1" lang="ja-JP" altLang="en-US" sz="1400" dirty="0" smtClean="0">
                <a:latin typeface="ＭＳ ゴシック" panose="020B0609070205080204" pitchFamily="49" charset="-128"/>
                <a:ea typeface="ＭＳ ゴシック" panose="020B0609070205080204" pitchFamily="49" charset="-128"/>
              </a:rPr>
              <a:t>しつづけている。</a:t>
            </a:r>
            <a:endParaRPr kumimoji="1" lang="en-US" altLang="ja-JP" sz="14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54C34C8E-F460-4047-A82E-953ACBB021C6}" type="slidenum">
              <a:rPr lang="ja-JP" altLang="en-US" smtClean="0"/>
              <a:pPr>
                <a:defRPr/>
              </a:pPr>
              <a:t>13</a:t>
            </a:fld>
            <a:endParaRPr lang="ja-JP" altLang="en-US" dirty="0"/>
          </a:p>
        </p:txBody>
      </p:sp>
    </p:spTree>
    <p:extLst>
      <p:ext uri="{BB962C8B-B14F-4D97-AF65-F5344CB8AC3E}">
        <p14:creationId xmlns:p14="http://schemas.microsoft.com/office/powerpoint/2010/main" val="266380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イノベーション・ダッシュボード</a:t>
            </a:r>
            <a:endParaRPr kumimoji="1" lang="ja-JP" altLang="en-US" dirty="0"/>
          </a:p>
        </p:txBody>
      </p:sp>
      <p:pic>
        <p:nvPicPr>
          <p:cNvPr id="4" name="図 3" descr="イノベーション・ダッシュボード等（重要分野別）_METI.pdf - Adobe Acrobat Reader DC (32-bit)"/>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5100" y="1069610"/>
            <a:ext cx="7074131" cy="2319251"/>
          </a:xfrm>
          <a:prstGeom prst="rect">
            <a:avLst/>
          </a:prstGeom>
        </p:spPr>
      </p:pic>
      <p:pic>
        <p:nvPicPr>
          <p:cNvPr id="5" name="図 4" descr="イノベーション・ダッシュボード等（重要分野別）_METI.pdf - Adobe Acrobat Reader DC (32-bi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7374" y="3810635"/>
            <a:ext cx="5918661" cy="1770610"/>
          </a:xfrm>
          <a:prstGeom prst="rect">
            <a:avLst/>
          </a:prstGeom>
        </p:spPr>
      </p:pic>
      <p:sp>
        <p:nvSpPr>
          <p:cNvPr id="6" name="正方形/長方形 5"/>
          <p:cNvSpPr/>
          <p:nvPr/>
        </p:nvSpPr>
        <p:spPr>
          <a:xfrm>
            <a:off x="165100" y="3502858"/>
            <a:ext cx="7705898" cy="307777"/>
          </a:xfrm>
          <a:prstGeom prst="rect">
            <a:avLst/>
          </a:prstGeom>
        </p:spPr>
        <p:txBody>
          <a:bodyPr wrap="square">
            <a:spAutoFit/>
          </a:bodyPr>
          <a:lstStyle/>
          <a:p>
            <a:r>
              <a:rPr lang="ja-JP" altLang="en-US" sz="1400" b="1" dirty="0">
                <a:latin typeface="ＭＳ ゴシック" panose="020B0609070205080204" pitchFamily="49" charset="-128"/>
                <a:ea typeface="ＭＳ ゴシック" panose="020B0609070205080204" pitchFamily="49" charset="-128"/>
              </a:rPr>
              <a:t>㉑低コストメタネーション（</a:t>
            </a:r>
            <a:r>
              <a:rPr lang="en-US" altLang="ja-JP" sz="1400" b="1" dirty="0">
                <a:latin typeface="ＭＳ ゴシック" panose="020B0609070205080204" pitchFamily="49" charset="-128"/>
                <a:ea typeface="ＭＳ ゴシック" panose="020B0609070205080204" pitchFamily="49" charset="-128"/>
              </a:rPr>
              <a:t>CO2</a:t>
            </a:r>
            <a:r>
              <a:rPr lang="ja-JP" altLang="en-US" sz="1400" b="1" dirty="0">
                <a:latin typeface="ＭＳ ゴシック" panose="020B0609070205080204" pitchFamily="49" charset="-128"/>
                <a:ea typeface="ＭＳ ゴシック" panose="020B0609070205080204" pitchFamily="49" charset="-128"/>
              </a:rPr>
              <a:t>と水素からの燃料製造）技術の開発</a:t>
            </a:r>
            <a:endParaRPr lang="ja-JP" altLang="en-US" sz="1400"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98599" y="696712"/>
            <a:ext cx="7705898" cy="369332"/>
          </a:xfrm>
          <a:prstGeom prst="rect">
            <a:avLst/>
          </a:prstGeom>
        </p:spPr>
        <p:txBody>
          <a:bodyPr wrap="square">
            <a:spAutoFit/>
          </a:bodyPr>
          <a:lstStyle/>
          <a:p>
            <a:r>
              <a:rPr lang="ja-JP" altLang="en-US" b="1" dirty="0" smtClean="0">
                <a:solidFill>
                  <a:srgbClr val="0000FF"/>
                </a:solidFill>
                <a:latin typeface="ＭＳ ゴシック" panose="020B0609070205080204" pitchFamily="49" charset="-128"/>
                <a:ea typeface="ＭＳ ゴシック" panose="020B0609070205080204" pitchFamily="49" charset="-128"/>
              </a:rPr>
              <a:t>カーボンリサイクル</a:t>
            </a:r>
            <a:endParaRPr lang="ja-JP" altLang="en-US" dirty="0">
              <a:solidFill>
                <a:srgbClr val="0000FF"/>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98599" y="5540460"/>
            <a:ext cx="8929023" cy="954107"/>
          </a:xfrm>
          <a:prstGeom prst="rect">
            <a:avLst/>
          </a:prstGeom>
        </p:spPr>
        <p:txBody>
          <a:bodyPr wrap="square">
            <a:spAutoFit/>
          </a:bodyPr>
          <a:lstStyle/>
          <a:p>
            <a:r>
              <a:rPr lang="ja-JP" altLang="en-US" sz="1400" b="1" dirty="0" smtClean="0">
                <a:latin typeface="ＭＳ ゴシック" panose="020B0609070205080204" pitchFamily="49" charset="-128"/>
                <a:ea typeface="ＭＳ ゴシック" panose="020B0609070205080204" pitchFamily="49" charset="-128"/>
              </a:rPr>
              <a:t>カーボンリサイクルは脱炭素ができない分野のための技術とすべき。実用は早急に行い、</a:t>
            </a:r>
            <a:r>
              <a:rPr lang="en-US" altLang="ja-JP" sz="1400" b="1" dirty="0" smtClean="0">
                <a:latin typeface="ＭＳ ゴシック" panose="020B0609070205080204" pitchFamily="49" charset="-128"/>
                <a:ea typeface="ＭＳ ゴシック" panose="020B0609070205080204" pitchFamily="49" charset="-128"/>
              </a:rPr>
              <a:t>2050</a:t>
            </a:r>
            <a:r>
              <a:rPr lang="ja-JP" altLang="en-US" sz="1400" b="1" dirty="0" smtClean="0">
                <a:latin typeface="ＭＳ ゴシック" panose="020B0609070205080204" pitchFamily="49" charset="-128"/>
                <a:ea typeface="ＭＳ ゴシック" panose="020B0609070205080204" pitchFamily="49" charset="-128"/>
              </a:rPr>
              <a:t>年には不要の技術にすべき。現在のスケジュールでは、</a:t>
            </a:r>
            <a:r>
              <a:rPr lang="en-US" altLang="ja-JP" sz="1400" b="1" dirty="0" smtClean="0">
                <a:latin typeface="ＭＳ ゴシック" panose="020B0609070205080204" pitchFamily="49" charset="-128"/>
                <a:ea typeface="ＭＳ ゴシック" panose="020B0609070205080204" pitchFamily="49" charset="-128"/>
              </a:rPr>
              <a:t>2050</a:t>
            </a:r>
            <a:r>
              <a:rPr lang="ja-JP" altLang="en-US" sz="1400" b="1" dirty="0" smtClean="0">
                <a:latin typeface="ＭＳ ゴシック" panose="020B0609070205080204" pitchFamily="49" charset="-128"/>
                <a:ea typeface="ＭＳ ゴシック" panose="020B0609070205080204" pitchFamily="49" charset="-128"/>
              </a:rPr>
              <a:t>年に向けて本気で使おうとしている。これだと自動車も合成燃料で済むので電動化は不要。電動化のための投資が無駄に。早急に結論が必要。脱炭素の前段階、過渡期対応にするため、実用時期が早められないか？</a:t>
            </a:r>
            <a:endParaRPr lang="en-US" altLang="ja-JP" sz="1400" b="1" dirty="0" smtClean="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0"/>
          </p:nvPr>
        </p:nvSpPr>
        <p:spPr/>
        <p:txBody>
          <a:bodyPr/>
          <a:lstStyle/>
          <a:p>
            <a:pPr>
              <a:defRPr/>
            </a:pPr>
            <a:fld id="{54C34C8E-F460-4047-A82E-953ACBB021C6}" type="slidenum">
              <a:rPr lang="ja-JP" altLang="en-US" smtClean="0"/>
              <a:pPr>
                <a:defRPr/>
              </a:pPr>
              <a:t>14</a:t>
            </a:fld>
            <a:endParaRPr lang="ja-JP" altLang="en-US" dirty="0"/>
          </a:p>
        </p:txBody>
      </p:sp>
      <p:sp>
        <p:nvSpPr>
          <p:cNvPr id="9" name="正方形/長方形 8"/>
          <p:cNvSpPr/>
          <p:nvPr/>
        </p:nvSpPr>
        <p:spPr>
          <a:xfrm>
            <a:off x="6850063" y="650779"/>
            <a:ext cx="2206651" cy="369332"/>
          </a:xfrm>
          <a:prstGeom prst="rect">
            <a:avLst/>
          </a:prstGeom>
        </p:spPr>
        <p:txBody>
          <a:bodyPr wrap="square">
            <a:spAutoFit/>
          </a:bodyPr>
          <a:lstStyle/>
          <a:p>
            <a:pPr algn="r"/>
            <a:r>
              <a:rPr lang="ja-JP" altLang="en-US" sz="900" dirty="0">
                <a:latin typeface="ＭＳ ゴシック" panose="020B0609070205080204" pitchFamily="49" charset="-128"/>
                <a:ea typeface="ＭＳ ゴシック" panose="020B0609070205080204" pitchFamily="49" charset="-128"/>
              </a:rPr>
              <a:t>グリーンイノベーション戦略推進会議</a:t>
            </a:r>
          </a:p>
          <a:p>
            <a:pPr algn="r"/>
            <a:r>
              <a:rPr lang="ja-JP" altLang="en-US" sz="900" dirty="0">
                <a:latin typeface="ＭＳ ゴシック" panose="020B0609070205080204" pitchFamily="49" charset="-128"/>
                <a:ea typeface="ＭＳ ゴシック" panose="020B0609070205080204" pitchFamily="49" charset="-128"/>
              </a:rPr>
              <a:t>ワーキンググループ</a:t>
            </a:r>
            <a:r>
              <a:rPr lang="ja-JP" altLang="en-US" sz="900" dirty="0" smtClean="0">
                <a:latin typeface="ＭＳ ゴシック" panose="020B0609070205080204" pitchFamily="49" charset="-128"/>
                <a:ea typeface="ＭＳ ゴシック" panose="020B0609070205080204" pitchFamily="49" charset="-128"/>
              </a:rPr>
              <a:t>資料から</a:t>
            </a:r>
            <a:r>
              <a:rPr lang="ja-JP" altLang="en-US" sz="900" dirty="0">
                <a:latin typeface="ＭＳ ゴシック" panose="020B0609070205080204" pitchFamily="49" charset="-128"/>
                <a:ea typeface="ＭＳ ゴシック" panose="020B0609070205080204" pitchFamily="49" charset="-128"/>
              </a:rPr>
              <a:t>抜粋</a:t>
            </a:r>
          </a:p>
        </p:txBody>
      </p:sp>
    </p:spTree>
    <p:extLst>
      <p:ext uri="{BB962C8B-B14F-4D97-AF65-F5344CB8AC3E}">
        <p14:creationId xmlns:p14="http://schemas.microsoft.com/office/powerpoint/2010/main" val="24915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smtClean="0"/>
              <a:t>自動車部門の二酸化炭素排出量</a:t>
            </a:r>
            <a:endParaRPr lang="ja-JP" altLang="en-US" sz="3200"/>
          </a:p>
        </p:txBody>
      </p:sp>
      <p:sp>
        <p:nvSpPr>
          <p:cNvPr id="3" name="スライド番号プレースホルダー 2"/>
          <p:cNvSpPr>
            <a:spLocks noGrp="1"/>
          </p:cNvSpPr>
          <p:nvPr>
            <p:ph type="sldNum" sz="quarter" idx="10"/>
          </p:nvPr>
        </p:nvSpPr>
        <p:spPr/>
        <p:txBody>
          <a:bodyPr/>
          <a:lstStyle/>
          <a:p>
            <a:pPr>
              <a:defRPr/>
            </a:pPr>
            <a:fld id="{54C34C8E-F460-4047-A82E-953ACBB021C6}" type="slidenum">
              <a:rPr lang="ja-JP" altLang="en-US" smtClean="0"/>
              <a:pPr>
                <a:defRPr/>
              </a:pPr>
              <a:t>15</a:t>
            </a:fld>
            <a:endParaRPr lang="ja-JP" altLang="en-US" dirty="0"/>
          </a:p>
        </p:txBody>
      </p:sp>
      <p:sp>
        <p:nvSpPr>
          <p:cNvPr id="11" name="正方形/長方形 10"/>
          <p:cNvSpPr/>
          <p:nvPr/>
        </p:nvSpPr>
        <p:spPr>
          <a:xfrm>
            <a:off x="2357551" y="6008712"/>
            <a:ext cx="5184576" cy="400110"/>
          </a:xfrm>
          <a:prstGeom prst="rect">
            <a:avLst/>
          </a:prstGeom>
        </p:spPr>
        <p:txBody>
          <a:bodyPr wrap="square">
            <a:spAutoFit/>
          </a:bodyPr>
          <a:lstStyle/>
          <a:p>
            <a:pPr algn="l">
              <a:spcAft>
                <a:spcPts val="0"/>
              </a:spcAft>
            </a:pPr>
            <a:r>
              <a:rPr lang="ja-JP" altLang="en-US" sz="1000" kern="100">
                <a:solidFill>
                  <a:schemeClr val="tx1"/>
                </a:solidFill>
                <a:latin typeface="+mn-ea"/>
                <a:ea typeface="+mn-ea"/>
                <a:cs typeface="Times New Roman" panose="02020603050405020304" pitchFamily="18" charset="0"/>
              </a:rPr>
              <a:t>出典</a:t>
            </a:r>
            <a:r>
              <a:rPr lang="ja-JP" altLang="en-US" sz="1000" kern="100" smtClean="0">
                <a:solidFill>
                  <a:schemeClr val="tx1"/>
                </a:solidFill>
                <a:latin typeface="+mn-ea"/>
                <a:ea typeface="+mn-ea"/>
                <a:cs typeface="Times New Roman" panose="02020603050405020304" pitchFamily="18" charset="0"/>
              </a:rPr>
              <a:t>：国土交通省「大型車</a:t>
            </a:r>
            <a:r>
              <a:rPr lang="ja-JP" altLang="en-US" sz="1000" kern="100">
                <a:solidFill>
                  <a:schemeClr val="tx1"/>
                </a:solidFill>
                <a:latin typeface="+mn-ea"/>
                <a:ea typeface="+mn-ea"/>
                <a:cs typeface="Times New Roman" panose="02020603050405020304" pitchFamily="18" charset="0"/>
              </a:rPr>
              <a:t>の長期的な低炭素化に向けた勉強会における</a:t>
            </a:r>
            <a:r>
              <a:rPr lang="ja-JP" altLang="en-US" sz="1000" kern="100" smtClean="0">
                <a:solidFill>
                  <a:schemeClr val="tx1"/>
                </a:solidFill>
                <a:latin typeface="+mn-ea"/>
                <a:ea typeface="+mn-ea"/>
                <a:cs typeface="Times New Roman" panose="02020603050405020304" pitchFamily="18" charset="0"/>
              </a:rPr>
              <a:t>とりまとめ」（</a:t>
            </a:r>
            <a:r>
              <a:rPr lang="en-US" altLang="ja-JP" sz="1000" kern="100" smtClean="0">
                <a:solidFill>
                  <a:schemeClr val="tx1"/>
                </a:solidFill>
                <a:latin typeface="+mn-ea"/>
                <a:ea typeface="+mn-ea"/>
                <a:cs typeface="Times New Roman" panose="02020603050405020304" pitchFamily="18" charset="0"/>
              </a:rPr>
              <a:t>https://www.mlit.go.jp/jidosha/content/001338835.pdf</a:t>
            </a:r>
            <a:r>
              <a:rPr lang="ja-JP" altLang="en-US" sz="1000" kern="100" smtClean="0">
                <a:solidFill>
                  <a:schemeClr val="tx1"/>
                </a:solidFill>
                <a:latin typeface="+mn-ea"/>
                <a:ea typeface="+mn-ea"/>
                <a:cs typeface="Times New Roman" panose="02020603050405020304" pitchFamily="18" charset="0"/>
              </a:rPr>
              <a:t>）</a:t>
            </a:r>
            <a:endParaRPr lang="ja-JP" altLang="ja-JP" sz="1000" kern="100">
              <a:solidFill>
                <a:schemeClr val="tx1"/>
              </a:solidFill>
              <a:latin typeface="+mn-ea"/>
              <a:ea typeface="+mn-ea"/>
              <a:cs typeface="Times New Roman" panose="02020603050405020304" pitchFamily="18" charset="0"/>
            </a:endParaRPr>
          </a:p>
        </p:txBody>
      </p:sp>
      <p:pic>
        <p:nvPicPr>
          <p:cNvPr id="12" name="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608" y="925162"/>
            <a:ext cx="8155781" cy="4951872"/>
          </a:xfrm>
          <a:prstGeom prst="rect">
            <a:avLst/>
          </a:prstGeom>
        </p:spPr>
      </p:pic>
    </p:spTree>
    <p:extLst>
      <p:ext uri="{BB962C8B-B14F-4D97-AF65-F5344CB8AC3E}">
        <p14:creationId xmlns:p14="http://schemas.microsoft.com/office/powerpoint/2010/main" val="2249759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未利用副生水素</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54C34C8E-F460-4047-A82E-953ACBB021C6}" type="slidenum">
              <a:rPr lang="ja-JP" altLang="en-US" smtClean="0"/>
              <a:pPr>
                <a:defRPr/>
              </a:pPr>
              <a:t>16</a:t>
            </a:fld>
            <a:endParaRPr lang="ja-JP" altLang="en-US" dirty="0"/>
          </a:p>
        </p:txBody>
      </p:sp>
      <p:sp>
        <p:nvSpPr>
          <p:cNvPr id="4" name="正方形/長方形 3"/>
          <p:cNvSpPr/>
          <p:nvPr/>
        </p:nvSpPr>
        <p:spPr>
          <a:xfrm>
            <a:off x="200828" y="788768"/>
            <a:ext cx="8747909" cy="1815882"/>
          </a:xfrm>
          <a:prstGeom prst="rect">
            <a:avLst/>
          </a:prstGeom>
        </p:spPr>
        <p:txBody>
          <a:bodyPr wrap="square">
            <a:spAutoFit/>
          </a:bodyPr>
          <a:lstStyle/>
          <a:p>
            <a:r>
              <a:rPr kumimoji="1" lang="ja-JP" altLang="en-US" sz="1400" dirty="0" smtClean="0">
                <a:latin typeface="ＭＳ ゴシック" panose="020B0609070205080204" pitchFamily="49" charset="-128"/>
                <a:ea typeface="ＭＳ ゴシック" panose="020B0609070205080204" pitchFamily="49" charset="-128"/>
              </a:rPr>
              <a:t>未利用副生水素　苛性ソーダ工場の場合</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水素純度：約</a:t>
            </a:r>
            <a:r>
              <a:rPr kumimoji="1" lang="en-US" altLang="ja-JP" sz="1400" dirty="0" smtClean="0">
                <a:latin typeface="ＭＳ ゴシック" panose="020B0609070205080204" pitchFamily="49" charset="-128"/>
                <a:ea typeface="ＭＳ ゴシック" panose="020B0609070205080204" pitchFamily="49" charset="-128"/>
              </a:rPr>
              <a:t>99.9</a:t>
            </a:r>
            <a:r>
              <a:rPr kumimoji="1" lang="ja-JP" altLang="en-US" sz="1400" dirty="0" smtClean="0">
                <a:latin typeface="ＭＳ ゴシック" panose="020B0609070205080204" pitchFamily="49" charset="-128"/>
                <a:ea typeface="ＭＳ ゴシック" panose="020B0609070205080204" pitchFamily="49" charset="-128"/>
              </a:rPr>
              <a:t>％</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供給余力：約</a:t>
            </a:r>
            <a:r>
              <a:rPr kumimoji="1" lang="en-US" altLang="ja-JP" sz="1400" dirty="0" smtClean="0">
                <a:latin typeface="ＭＳ ゴシック" panose="020B0609070205080204" pitchFamily="49" charset="-128"/>
                <a:ea typeface="ＭＳ ゴシック" panose="020B0609070205080204" pitchFamily="49" charset="-128"/>
              </a:rPr>
              <a:t>11</a:t>
            </a:r>
            <a:r>
              <a:rPr kumimoji="1" lang="ja-JP" altLang="en-US" sz="1400" dirty="0" smtClean="0">
                <a:latin typeface="ＭＳ ゴシック" panose="020B0609070205080204" pitchFamily="49" charset="-128"/>
                <a:ea typeface="ＭＳ ゴシック" panose="020B0609070205080204" pitchFamily="49" charset="-128"/>
              </a:rPr>
              <a:t>億</a:t>
            </a:r>
            <a:r>
              <a:rPr kumimoji="1" lang="en-US" altLang="ja-JP" sz="1400" dirty="0" err="1" smtClean="0">
                <a:latin typeface="ＭＳ ゴシック" panose="020B0609070205080204" pitchFamily="49" charset="-128"/>
                <a:ea typeface="ＭＳ ゴシック" panose="020B0609070205080204" pitchFamily="49" charset="-128"/>
              </a:rPr>
              <a:t>m^3</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そのうちの未利用分：約</a:t>
            </a:r>
            <a:r>
              <a:rPr kumimoji="1" lang="en-US" altLang="ja-JP" sz="1400" dirty="0" smtClean="0">
                <a:latin typeface="ＭＳ ゴシック" panose="020B0609070205080204" pitchFamily="49" charset="-128"/>
                <a:ea typeface="ＭＳ ゴシック" panose="020B0609070205080204" pitchFamily="49" charset="-128"/>
              </a:rPr>
              <a:t>10%</a:t>
            </a: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未利用水素の供給量：約</a:t>
            </a:r>
            <a:r>
              <a:rPr kumimoji="1" lang="en-US" altLang="ja-JP" sz="1400" dirty="0" smtClean="0">
                <a:latin typeface="ＭＳ ゴシック" panose="020B0609070205080204" pitchFamily="49" charset="-128"/>
                <a:ea typeface="ＭＳ ゴシック" panose="020B0609070205080204" pitchFamily="49" charset="-128"/>
              </a:rPr>
              <a:t>1000</a:t>
            </a:r>
            <a:r>
              <a:rPr kumimoji="1" lang="ja-JP" altLang="en-US" sz="1400" dirty="0" smtClean="0">
                <a:latin typeface="ＭＳ ゴシック" panose="020B0609070205080204" pitchFamily="49" charset="-128"/>
                <a:ea typeface="ＭＳ ゴシック" panose="020B0609070205080204" pitchFamily="49" charset="-128"/>
              </a:rPr>
              <a:t>万</a:t>
            </a:r>
            <a:r>
              <a:rPr kumimoji="1" lang="en-US" altLang="ja-JP" sz="1400" dirty="0" smtClean="0">
                <a:latin typeface="ＭＳ ゴシック" panose="020B0609070205080204" pitchFamily="49" charset="-128"/>
                <a:ea typeface="ＭＳ ゴシック" panose="020B0609070205080204" pitchFamily="49" charset="-128"/>
              </a:rPr>
              <a:t>kg</a:t>
            </a:r>
          </a:p>
          <a:p>
            <a:endParaRPr kumimoji="1" lang="en-US" altLang="ja-JP" sz="1400" dirty="0" smtClean="0">
              <a:latin typeface="ＭＳ ゴシック" panose="020B0609070205080204" pitchFamily="49" charset="-128"/>
              <a:ea typeface="ＭＳ ゴシック" panose="020B0609070205080204" pitchFamily="49" charset="-128"/>
            </a:endParaRPr>
          </a:p>
          <a:p>
            <a:r>
              <a:rPr kumimoji="1" lang="en-US" altLang="ja-JP" sz="1400" dirty="0" err="1" smtClean="0">
                <a:latin typeface="ＭＳ ゴシック" panose="020B0609070205080204" pitchFamily="49" charset="-128"/>
                <a:ea typeface="ＭＳ ゴシック" panose="020B0609070205080204" pitchFamily="49" charset="-128"/>
              </a:rPr>
              <a:t>FCV</a:t>
            </a:r>
            <a:r>
              <a:rPr kumimoji="1" lang="ja-JP" altLang="en-US" sz="1400" dirty="0" smtClean="0">
                <a:latin typeface="ＭＳ ゴシック" panose="020B0609070205080204" pitchFamily="49" charset="-128"/>
                <a:ea typeface="ＭＳ ゴシック" panose="020B0609070205080204" pitchFamily="49" charset="-128"/>
              </a:rPr>
              <a:t>への供給能力：約</a:t>
            </a:r>
            <a:r>
              <a:rPr kumimoji="1" lang="en-US" altLang="ja-JP" sz="1400" dirty="0" smtClean="0">
                <a:latin typeface="ＭＳ ゴシック" panose="020B0609070205080204" pitchFamily="49" charset="-128"/>
                <a:ea typeface="ＭＳ ゴシック" panose="020B0609070205080204" pitchFamily="49" charset="-128"/>
              </a:rPr>
              <a:t>10</a:t>
            </a:r>
            <a:r>
              <a:rPr kumimoji="1" lang="ja-JP" altLang="en-US" sz="1400" dirty="0" smtClean="0">
                <a:latin typeface="ＭＳ ゴシック" panose="020B0609070205080204" pitchFamily="49" charset="-128"/>
                <a:ea typeface="ＭＳ ゴシック" panose="020B0609070205080204" pitchFamily="49" charset="-128"/>
              </a:rPr>
              <a:t>万台（</a:t>
            </a:r>
            <a:r>
              <a:rPr kumimoji="1" lang="en-US" altLang="ja-JP" sz="1400" dirty="0" smtClean="0">
                <a:latin typeface="ＭＳ ゴシック" panose="020B0609070205080204" pitchFamily="49" charset="-128"/>
                <a:ea typeface="ＭＳ ゴシック" panose="020B0609070205080204" pitchFamily="49" charset="-128"/>
              </a:rPr>
              <a:t>1</a:t>
            </a:r>
            <a:r>
              <a:rPr kumimoji="1" lang="ja-JP" altLang="en-US" sz="1400" dirty="0" smtClean="0">
                <a:latin typeface="ＭＳ ゴシック" panose="020B0609070205080204" pitchFamily="49" charset="-128"/>
                <a:ea typeface="ＭＳ ゴシック" panose="020B0609070205080204" pitchFamily="49" charset="-128"/>
              </a:rPr>
              <a:t>千万</a:t>
            </a:r>
            <a:r>
              <a:rPr kumimoji="1" lang="en-US" altLang="ja-JP" sz="1400" dirty="0" err="1" smtClean="0">
                <a:latin typeface="ＭＳ ゴシック" panose="020B0609070205080204" pitchFamily="49" charset="-128"/>
                <a:ea typeface="ＭＳ ゴシック" panose="020B0609070205080204" pitchFamily="49" charset="-128"/>
              </a:rPr>
              <a:t>kg×1kg</a:t>
            </a:r>
            <a:r>
              <a:rPr kumimoji="1" lang="ja-JP" altLang="en-US" sz="1400" dirty="0" smtClean="0">
                <a:latin typeface="ＭＳ ゴシック" panose="020B0609070205080204" pitchFamily="49" charset="-128"/>
                <a:ea typeface="ＭＳ ゴシック" panose="020B0609070205080204" pitchFamily="49" charset="-128"/>
              </a:rPr>
              <a:t>あたりの走行距離である燃費</a:t>
            </a:r>
            <a:r>
              <a:rPr kumimoji="1" lang="en-US" altLang="ja-JP" sz="1400" dirty="0" smtClean="0">
                <a:latin typeface="ＭＳ ゴシック" panose="020B0609070205080204" pitchFamily="49" charset="-128"/>
                <a:ea typeface="ＭＳ ゴシック" panose="020B0609070205080204" pitchFamily="49" charset="-128"/>
              </a:rPr>
              <a:t>100</a:t>
            </a:r>
            <a:r>
              <a:rPr kumimoji="1" lang="ja-JP" altLang="en-US" sz="1400" dirty="0" smtClean="0">
                <a:latin typeface="ＭＳ ゴシック" panose="020B0609070205080204" pitchFamily="49" charset="-128"/>
                <a:ea typeface="ＭＳ ゴシック" panose="020B0609070205080204" pitchFamily="49" charset="-128"/>
              </a:rPr>
              <a:t>㎞</a:t>
            </a:r>
            <a:r>
              <a:rPr kumimoji="1" lang="en-US" altLang="ja-JP" sz="1400" dirty="0" smtClean="0">
                <a:latin typeface="ＭＳ ゴシック" panose="020B0609070205080204" pitchFamily="49" charset="-128"/>
                <a:ea typeface="ＭＳ ゴシック" panose="020B0609070205080204" pitchFamily="49" charset="-128"/>
              </a:rPr>
              <a:t>/</a:t>
            </a:r>
            <a:r>
              <a:rPr kumimoji="1" lang="ja-JP" altLang="en-US" sz="1400" dirty="0" smtClean="0">
                <a:latin typeface="ＭＳ ゴシック" panose="020B0609070205080204" pitchFamily="49" charset="-128"/>
                <a:ea typeface="ＭＳ ゴシック" panose="020B0609070205080204" pitchFamily="49" charset="-128"/>
              </a:rPr>
              <a:t>年間走行距離</a:t>
            </a:r>
            <a:r>
              <a:rPr kumimoji="1" lang="en-US" altLang="ja-JP" sz="1400" dirty="0" smtClean="0">
                <a:latin typeface="ＭＳ ゴシック" panose="020B0609070205080204" pitchFamily="49" charset="-128"/>
                <a:ea typeface="ＭＳ ゴシック" panose="020B0609070205080204" pitchFamily="49" charset="-128"/>
              </a:rPr>
              <a:t>10000</a:t>
            </a:r>
            <a:r>
              <a:rPr kumimoji="1" lang="ja-JP" altLang="en-US" sz="1400" dirty="0" smtClean="0">
                <a:latin typeface="ＭＳ ゴシック" panose="020B0609070205080204" pitchFamily="49" charset="-128"/>
                <a:ea typeface="ＭＳ ゴシック" panose="020B0609070205080204" pitchFamily="49" charset="-128"/>
              </a:rPr>
              <a:t>㎞）</a:t>
            </a:r>
            <a:endParaRPr kumimoji="1"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6350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647699" y="163404"/>
            <a:ext cx="7696200" cy="5895975"/>
            <a:chOff x="723900" y="481012"/>
            <a:chExt cx="7696200" cy="5895975"/>
          </a:xfrm>
        </p:grpSpPr>
        <p:graphicFrame>
          <p:nvGraphicFramePr>
            <p:cNvPr id="21" name="グラフ 20"/>
            <p:cNvGraphicFramePr>
              <a:graphicFrameLocks/>
            </p:cNvGraphicFramePr>
            <p:nvPr>
              <p:extLst/>
            </p:nvPr>
          </p:nvGraphicFramePr>
          <p:xfrm>
            <a:off x="723900" y="481012"/>
            <a:ext cx="7696200" cy="5895975"/>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直線矢印コネクタ 21"/>
            <p:cNvCxnSpPr/>
            <p:nvPr/>
          </p:nvCxnSpPr>
          <p:spPr>
            <a:xfrm>
              <a:off x="5715000" y="2938463"/>
              <a:ext cx="9525" cy="216000"/>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8153400" y="5310188"/>
              <a:ext cx="9525" cy="428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
            <p:cNvSpPr txBox="1"/>
            <p:nvPr/>
          </p:nvSpPr>
          <p:spPr>
            <a:xfrm>
              <a:off x="5800724" y="795337"/>
              <a:ext cx="1666875" cy="219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100">
                  <a:latin typeface="ＭＳ ゴシック" panose="020B0609070205080204" pitchFamily="49" charset="-128"/>
                  <a:ea typeface="ＭＳ ゴシック" panose="020B0609070205080204" pitchFamily="49" charset="-128"/>
                </a:rPr>
                <a:t>2013 </a:t>
              </a:r>
              <a:r>
                <a:rPr kumimoji="1" lang="ja-JP" altLang="en-US" sz="1100">
                  <a:latin typeface="ＭＳ ゴシック" panose="020B0609070205080204" pitchFamily="49" charset="-128"/>
                  <a:ea typeface="ＭＳ ゴシック" panose="020B0609070205080204" pitchFamily="49" charset="-128"/>
                </a:rPr>
                <a:t>年（</a:t>
              </a:r>
              <a:r>
                <a:rPr kumimoji="1" lang="en-US" altLang="ja-JP" sz="1100">
                  <a:latin typeface="ＭＳ ゴシック" panose="020B0609070205080204" pitchFamily="49" charset="-128"/>
                  <a:ea typeface="ＭＳ ゴシック" panose="020B0609070205080204" pitchFamily="49" charset="-128"/>
                </a:rPr>
                <a:t>100%</a:t>
              </a:r>
              <a:r>
                <a:rPr kumimoji="1" lang="ja-JP" altLang="en-US" sz="1100">
                  <a:latin typeface="ＭＳ ゴシック" panose="020B0609070205080204" pitchFamily="49" charset="-128"/>
                  <a:ea typeface="ＭＳ ゴシック" panose="020B0609070205080204" pitchFamily="49" charset="-128"/>
                </a:rPr>
                <a:t>ライン）</a:t>
              </a:r>
            </a:p>
          </p:txBody>
        </p:sp>
        <p:sp>
          <p:nvSpPr>
            <p:cNvPr id="25" name="テキスト ボックス 5"/>
            <p:cNvSpPr txBox="1"/>
            <p:nvPr/>
          </p:nvSpPr>
          <p:spPr>
            <a:xfrm>
              <a:off x="2409825" y="3024187"/>
              <a:ext cx="17049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100">
                  <a:latin typeface="ＭＳ ゴシック" panose="020B0609070205080204" pitchFamily="49" charset="-128"/>
                  <a:ea typeface="ＭＳ ゴシック" panose="020B0609070205080204" pitchFamily="49" charset="-128"/>
                </a:rPr>
                <a:t>-46%</a:t>
              </a:r>
              <a:r>
                <a:rPr kumimoji="1" lang="ja-JP" altLang="en-US" sz="1100">
                  <a:latin typeface="ＭＳ ゴシック" panose="020B0609070205080204" pitchFamily="49" charset="-128"/>
                  <a:ea typeface="ＭＳ ゴシック" panose="020B0609070205080204" pitchFamily="49" charset="-128"/>
                </a:rPr>
                <a:t>ライン（</a:t>
              </a:r>
              <a:r>
                <a:rPr kumimoji="1" lang="en-US" altLang="ja-JP" sz="1100">
                  <a:latin typeface="ＭＳ ゴシック" panose="020B0609070205080204" pitchFamily="49" charset="-128"/>
                  <a:ea typeface="ＭＳ ゴシック" panose="020B0609070205080204" pitchFamily="49" charset="-128"/>
                </a:rPr>
                <a:t>2013 </a:t>
              </a:r>
              <a:r>
                <a:rPr kumimoji="1" lang="ja-JP" altLang="en-US" sz="1100">
                  <a:latin typeface="ＭＳ ゴシック" panose="020B0609070205080204" pitchFamily="49" charset="-128"/>
                  <a:ea typeface="ＭＳ ゴシック" panose="020B0609070205080204" pitchFamily="49" charset="-128"/>
                </a:rPr>
                <a:t>年比）</a:t>
              </a:r>
            </a:p>
          </p:txBody>
        </p:sp>
        <p:sp>
          <p:nvSpPr>
            <p:cNvPr id="26" name="テキスト ボックス 8"/>
            <p:cNvSpPr txBox="1"/>
            <p:nvPr/>
          </p:nvSpPr>
          <p:spPr>
            <a:xfrm>
              <a:off x="4563909" y="3333142"/>
              <a:ext cx="1236816" cy="21537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100" dirty="0" smtClean="0">
                  <a:solidFill>
                    <a:srgbClr val="00B050"/>
                  </a:solidFill>
                  <a:latin typeface="ＭＳ ゴシック" panose="020B0609070205080204" pitchFamily="49" charset="-128"/>
                  <a:ea typeface="ＭＳ ゴシック" panose="020B0609070205080204" pitchFamily="49" charset="-128"/>
                </a:rPr>
                <a:t>現在の削減</a:t>
              </a:r>
              <a:r>
                <a:rPr kumimoji="1" lang="ja-JP" altLang="en-US" sz="1100" dirty="0">
                  <a:solidFill>
                    <a:srgbClr val="00B050"/>
                  </a:solidFill>
                  <a:latin typeface="ＭＳ ゴシック" panose="020B0609070205080204" pitchFamily="49" charset="-128"/>
                  <a:ea typeface="ＭＳ ゴシック" panose="020B0609070205080204" pitchFamily="49" charset="-128"/>
                </a:rPr>
                <a:t>ライン</a:t>
              </a:r>
            </a:p>
          </p:txBody>
        </p:sp>
        <p:sp>
          <p:nvSpPr>
            <p:cNvPr id="27" name="テキスト ボックス 9"/>
            <p:cNvSpPr txBox="1"/>
            <p:nvPr/>
          </p:nvSpPr>
          <p:spPr>
            <a:xfrm>
              <a:off x="6486524" y="3262313"/>
              <a:ext cx="1590676" cy="39052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a:solidFill>
                    <a:srgbClr val="FF0000"/>
                  </a:solidFill>
                  <a:latin typeface="ＭＳ ゴシック" panose="020B0609070205080204" pitchFamily="49" charset="-128"/>
                  <a:ea typeface="ＭＳ ゴシック" panose="020B0609070205080204" pitchFamily="49" charset="-128"/>
                </a:rPr>
                <a:t>現状の延長（直線的に減少させられる方策不明）</a:t>
              </a:r>
            </a:p>
          </p:txBody>
        </p:sp>
        <p:sp>
          <p:nvSpPr>
            <p:cNvPr id="28" name="テキスト ボックス 10"/>
            <p:cNvSpPr txBox="1"/>
            <p:nvPr/>
          </p:nvSpPr>
          <p:spPr>
            <a:xfrm>
              <a:off x="6348412" y="4638675"/>
              <a:ext cx="7524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100" dirty="0">
                  <a:solidFill>
                    <a:srgbClr val="0000FF"/>
                  </a:solidFill>
                  <a:latin typeface="ＭＳ ゴシック" panose="020B0609070205080204" pitchFamily="49" charset="-128"/>
                  <a:ea typeface="ＭＳ ゴシック" panose="020B0609070205080204" pitchFamily="49" charset="-128"/>
                </a:rPr>
                <a:t>-80%</a:t>
              </a:r>
              <a:r>
                <a:rPr kumimoji="1" lang="ja-JP" altLang="en-US" sz="1100" dirty="0">
                  <a:solidFill>
                    <a:srgbClr val="0000FF"/>
                  </a:solidFill>
                  <a:latin typeface="ＭＳ ゴシック" panose="020B0609070205080204" pitchFamily="49" charset="-128"/>
                  <a:ea typeface="ＭＳ ゴシック" panose="020B0609070205080204" pitchFamily="49" charset="-128"/>
                </a:rPr>
                <a:t>ライン</a:t>
              </a:r>
            </a:p>
          </p:txBody>
        </p:sp>
        <p:sp>
          <p:nvSpPr>
            <p:cNvPr id="29" name="テキスト ボックス 11"/>
            <p:cNvSpPr txBox="1"/>
            <p:nvPr/>
          </p:nvSpPr>
          <p:spPr>
            <a:xfrm>
              <a:off x="1790700" y="2052637"/>
              <a:ext cx="17049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100" dirty="0">
                  <a:solidFill>
                    <a:srgbClr val="0000FF"/>
                  </a:solidFill>
                  <a:latin typeface="ＭＳ ゴシック" panose="020B0609070205080204" pitchFamily="49" charset="-128"/>
                  <a:ea typeface="ＭＳ ゴシック" panose="020B0609070205080204" pitchFamily="49" charset="-128"/>
                </a:rPr>
                <a:t>-26%</a:t>
              </a:r>
              <a:r>
                <a:rPr kumimoji="1" lang="ja-JP" altLang="en-US" sz="1100" dirty="0">
                  <a:solidFill>
                    <a:srgbClr val="0000FF"/>
                  </a:solidFill>
                  <a:latin typeface="ＭＳ ゴシック" panose="020B0609070205080204" pitchFamily="49" charset="-128"/>
                  <a:ea typeface="ＭＳ ゴシック" panose="020B0609070205080204" pitchFamily="49" charset="-128"/>
                </a:rPr>
                <a:t>ライン（</a:t>
              </a:r>
              <a:r>
                <a:rPr kumimoji="1" lang="en-US" altLang="ja-JP" sz="1100" dirty="0">
                  <a:solidFill>
                    <a:srgbClr val="0000FF"/>
                  </a:solidFill>
                  <a:latin typeface="ＭＳ ゴシック" panose="020B0609070205080204" pitchFamily="49" charset="-128"/>
                  <a:ea typeface="ＭＳ ゴシック" panose="020B0609070205080204" pitchFamily="49" charset="-128"/>
                </a:rPr>
                <a:t>2013 </a:t>
              </a:r>
              <a:r>
                <a:rPr kumimoji="1" lang="ja-JP" altLang="en-US" sz="1100" dirty="0">
                  <a:solidFill>
                    <a:srgbClr val="0000FF"/>
                  </a:solidFill>
                  <a:latin typeface="ＭＳ ゴシック" panose="020B0609070205080204" pitchFamily="49" charset="-128"/>
                  <a:ea typeface="ＭＳ ゴシック" panose="020B0609070205080204" pitchFamily="49" charset="-128"/>
                </a:rPr>
                <a:t>年比）</a:t>
              </a:r>
            </a:p>
          </p:txBody>
        </p:sp>
        <p:sp>
          <p:nvSpPr>
            <p:cNvPr id="30" name="テキスト ボックス 7"/>
            <p:cNvSpPr txBox="1"/>
            <p:nvPr/>
          </p:nvSpPr>
          <p:spPr>
            <a:xfrm>
              <a:off x="1516791" y="4744682"/>
              <a:ext cx="4762501" cy="92063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現状の削減ラインでは今後</a:t>
              </a:r>
              <a:r>
                <a:rPr kumimoji="1" lang="en-US" altLang="ja-JP" sz="1100" dirty="0"/>
                <a:t>28</a:t>
              </a:r>
              <a:r>
                <a:rPr kumimoji="1" lang="ja-JP" altLang="en-US" sz="1100" dirty="0"/>
                <a:t>年間継続できる具体的な方策が無い中で、</a:t>
              </a:r>
              <a:r>
                <a:rPr kumimoji="1" lang="en-US" altLang="ja-JP" sz="1100" dirty="0"/>
                <a:t>2030</a:t>
              </a:r>
              <a:r>
                <a:rPr kumimoji="1" lang="ja-JP" altLang="en-US" sz="1100" dirty="0"/>
                <a:t>年・</a:t>
              </a:r>
              <a:r>
                <a:rPr kumimoji="1" lang="en-US" altLang="ja-JP" sz="1100" dirty="0"/>
                <a:t>2050</a:t>
              </a:r>
              <a:r>
                <a:rPr kumimoji="1" lang="ja-JP" altLang="en-US" sz="1100" dirty="0"/>
                <a:t>年目標を達成するグリーンラインを実現するためには、これまでの方法を完全に変更する必要がある。現在はそのスタートラインにおり、ただちに行動する必要がある。具体的な方法として全体が描けている方針は「つくばグリーンホロニズム構想」しか存在しない。</a:t>
              </a:r>
            </a:p>
          </p:txBody>
        </p:sp>
        <p:cxnSp>
          <p:nvCxnSpPr>
            <p:cNvPr id="31" name="直線矢印コネクタ 30"/>
            <p:cNvCxnSpPr/>
            <p:nvPr/>
          </p:nvCxnSpPr>
          <p:spPr>
            <a:xfrm>
              <a:off x="5724525" y="2195513"/>
              <a:ext cx="0" cy="723900"/>
            </a:xfrm>
            <a:prstGeom prst="straightConnector1">
              <a:avLst/>
            </a:prstGeom>
            <a:ln w="9525">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8153400" y="4767263"/>
              <a:ext cx="0" cy="504000"/>
            </a:xfrm>
            <a:prstGeom prst="straightConnector1">
              <a:avLst/>
            </a:prstGeom>
            <a:ln w="9525">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17"/>
            <p:cNvSpPr txBox="1"/>
            <p:nvPr/>
          </p:nvSpPr>
          <p:spPr>
            <a:xfrm>
              <a:off x="5166342" y="1563330"/>
              <a:ext cx="1590676" cy="2381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solidFill>
                    <a:srgbClr val="0000FF"/>
                  </a:solidFill>
                  <a:latin typeface="ＭＳ ゴシック" panose="020B0609070205080204" pitchFamily="49" charset="-128"/>
                  <a:ea typeface="ＭＳ ゴシック" panose="020B0609070205080204" pitchFamily="49" charset="-128"/>
                </a:rPr>
                <a:t>以前の</a:t>
              </a:r>
              <a:r>
                <a:rPr kumimoji="1" lang="ja-JP" altLang="en-US" sz="1100" dirty="0" smtClean="0">
                  <a:solidFill>
                    <a:srgbClr val="0000FF"/>
                  </a:solidFill>
                  <a:latin typeface="ＭＳ ゴシック" panose="020B0609070205080204" pitchFamily="49" charset="-128"/>
                  <a:ea typeface="ＭＳ ゴシック" panose="020B0609070205080204" pitchFamily="49" charset="-128"/>
                </a:rPr>
                <a:t>削減ライン</a:t>
              </a:r>
              <a:endParaRPr kumimoji="1" lang="ja-JP" altLang="en-US" sz="1100" dirty="0">
                <a:solidFill>
                  <a:srgbClr val="0000FF"/>
                </a:solidFill>
                <a:latin typeface="ＭＳ ゴシック" panose="020B0609070205080204" pitchFamily="49" charset="-128"/>
                <a:ea typeface="ＭＳ ゴシック" panose="020B0609070205080204" pitchFamily="49" charset="-128"/>
              </a:endParaRPr>
            </a:p>
          </p:txBody>
        </p:sp>
      </p:grpSp>
      <p:sp>
        <p:nvSpPr>
          <p:cNvPr id="2" name="テキスト ボックス 1"/>
          <p:cNvSpPr txBox="1"/>
          <p:nvPr/>
        </p:nvSpPr>
        <p:spPr>
          <a:xfrm>
            <a:off x="0" y="6059379"/>
            <a:ext cx="8991599" cy="646331"/>
          </a:xfrm>
          <a:prstGeom prst="rect">
            <a:avLst/>
          </a:prstGeom>
          <a:noFill/>
        </p:spPr>
        <p:txBody>
          <a:bodyPr wrap="square" rtlCol="0">
            <a:spAutoFit/>
          </a:bodyPr>
          <a:lstStyle/>
          <a:p>
            <a:pPr algn="ctr"/>
            <a:r>
              <a:rPr kumimoji="1" lang="en-US" altLang="ja-JP" dirty="0" err="1" smtClean="0">
                <a:latin typeface="ＭＳ ゴシック" panose="020B0609070205080204" pitchFamily="49" charset="-128"/>
                <a:ea typeface="ＭＳ ゴシック" panose="020B0609070205080204" pitchFamily="49" charset="-128"/>
              </a:rPr>
              <a:t>GHG</a:t>
            </a:r>
            <a:r>
              <a:rPr kumimoji="1" lang="ja-JP" altLang="en-US" dirty="0" smtClean="0">
                <a:latin typeface="ＭＳ ゴシック" panose="020B0609070205080204" pitchFamily="49" charset="-128"/>
                <a:ea typeface="ＭＳ ゴシック" panose="020B0609070205080204" pitchFamily="49" charset="-128"/>
              </a:rPr>
              <a:t>排出削減の困難さ</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豊かな生活を続けるためにはエネルギーシステムと生活スタイルの変革が必要</a:t>
            </a:r>
            <a:r>
              <a:rPr kumimoji="1" lang="en-US" altLang="ja-JP"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7086600" y="6526929"/>
            <a:ext cx="2057400" cy="365125"/>
          </a:xfrm>
        </p:spPr>
        <p:txBody>
          <a:bodyPr/>
          <a:lstStyle/>
          <a:p>
            <a:fld id="{E2546037-47B5-4823-BB73-4B5A2FDA6682}" type="slidenum">
              <a:rPr kumimoji="1" lang="ja-JP" altLang="en-US" smtClean="0"/>
              <a:t>17</a:t>
            </a:fld>
            <a:endParaRPr kumimoji="1" lang="ja-JP" altLang="en-US"/>
          </a:p>
        </p:txBody>
      </p:sp>
    </p:spTree>
    <p:extLst>
      <p:ext uri="{BB962C8B-B14F-4D97-AF65-F5344CB8AC3E}">
        <p14:creationId xmlns:p14="http://schemas.microsoft.com/office/powerpoint/2010/main" val="419129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9866" y="388417"/>
            <a:ext cx="8039073" cy="5583503"/>
          </a:xfrm>
          <a:prstGeom prst="rect">
            <a:avLst/>
          </a:prstGeom>
        </p:spPr>
      </p:pic>
      <p:sp>
        <p:nvSpPr>
          <p:cNvPr id="5" name="テキスト ボックス 4"/>
          <p:cNvSpPr txBox="1"/>
          <p:nvPr/>
        </p:nvSpPr>
        <p:spPr>
          <a:xfrm>
            <a:off x="3738520" y="6245495"/>
            <a:ext cx="5069297" cy="461665"/>
          </a:xfrm>
          <a:prstGeom prst="rect">
            <a:avLst/>
          </a:prstGeom>
          <a:noFill/>
        </p:spPr>
        <p:txBody>
          <a:bodyPr wrap="square" rtlCol="0">
            <a:spAutoFit/>
          </a:bodyPr>
          <a:lstStyle/>
          <a:p>
            <a:pPr algn="r"/>
            <a:r>
              <a:rPr kumimoji="1" lang="ja-JP" altLang="en-US" sz="1200" dirty="0" smtClean="0">
                <a:latin typeface="ＭＳ ゴシック" panose="020B0609070205080204" pitchFamily="49" charset="-128"/>
                <a:ea typeface="ＭＳ ゴシック" panose="020B0609070205080204" pitchFamily="49" charset="-128"/>
              </a:rPr>
              <a:t>出</a:t>
            </a:r>
            <a:r>
              <a:rPr kumimoji="1" lang="ja-JP" altLang="en-US" sz="1200" dirty="0">
                <a:latin typeface="ＭＳ ゴシック" panose="020B0609070205080204" pitchFamily="49" charset="-128"/>
                <a:ea typeface="ＭＳ ゴシック" panose="020B0609070205080204" pitchFamily="49" charset="-128"/>
              </a:rPr>
              <a:t>典</a:t>
            </a:r>
            <a:r>
              <a:rPr kumimoji="1"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働き方改革と</a:t>
            </a:r>
            <a:r>
              <a:rPr lang="en-US" altLang="ja-JP" sz="1200" dirty="0">
                <a:latin typeface="ＭＳ ゴシック" panose="020B0609070205080204" pitchFamily="49" charset="-128"/>
                <a:ea typeface="ＭＳ ゴシック" panose="020B0609070205080204" pitchFamily="49" charset="-128"/>
              </a:rPr>
              <a:t>CO2</a:t>
            </a:r>
            <a:r>
              <a:rPr lang="ja-JP" altLang="en-US" sz="1200" dirty="0">
                <a:latin typeface="ＭＳ ゴシック" panose="020B0609070205080204" pitchFamily="49" charset="-128"/>
                <a:ea typeface="ＭＳ ゴシック" panose="020B0609070205080204" pitchFamily="49" charset="-128"/>
              </a:rPr>
              <a:t>削減等の両立に向けて ，環境省，平成</a:t>
            </a:r>
            <a:r>
              <a:rPr lang="en-US" altLang="ja-JP" sz="1200" dirty="0">
                <a:latin typeface="ＭＳ ゴシック" panose="020B0609070205080204" pitchFamily="49" charset="-128"/>
                <a:ea typeface="ＭＳ ゴシック" panose="020B0609070205080204" pitchFamily="49" charset="-128"/>
              </a:rPr>
              <a:t>30</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7</a:t>
            </a:r>
            <a:r>
              <a:rPr lang="ja-JP" altLang="en-US" sz="1200" dirty="0" smtClean="0">
                <a:latin typeface="ＭＳ ゴシック" panose="020B0609070205080204" pitchFamily="49" charset="-128"/>
                <a:ea typeface="ＭＳ ゴシック" panose="020B0609070205080204" pitchFamily="49" charset="-128"/>
              </a:rPr>
              <a:t>月</a:t>
            </a:r>
            <a:endParaRPr lang="en-US" altLang="ja-JP" sz="1200" dirty="0" smtClean="0">
              <a:latin typeface="ＭＳ ゴシック" panose="020B0609070205080204" pitchFamily="49" charset="-128"/>
              <a:ea typeface="ＭＳ ゴシック" panose="020B0609070205080204" pitchFamily="49" charset="-128"/>
            </a:endParaRPr>
          </a:p>
          <a:p>
            <a:pPr algn="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https</a:t>
            </a:r>
            <a:r>
              <a:rPr kumimoji="1" lang="en-US" altLang="ja-JP" sz="1200" dirty="0">
                <a:latin typeface="ＭＳ ゴシック" panose="020B0609070205080204" pitchFamily="49" charset="-128"/>
                <a:ea typeface="ＭＳ ゴシック" panose="020B0609070205080204" pitchFamily="49" charset="-128"/>
              </a:rPr>
              <a:t>://</a:t>
            </a:r>
            <a:r>
              <a:rPr kumimoji="1" lang="en-US" altLang="ja-JP" sz="1200" dirty="0" err="1" smtClean="0">
                <a:latin typeface="ＭＳ ゴシック" panose="020B0609070205080204" pitchFamily="49" charset="-128"/>
                <a:ea typeface="ＭＳ ゴシック" panose="020B0609070205080204" pitchFamily="49" charset="-128"/>
              </a:rPr>
              <a:t>www.env.go.jp</a:t>
            </a:r>
            <a:r>
              <a:rPr kumimoji="1" lang="en-US" altLang="ja-JP" sz="1200" dirty="0" smtClean="0">
                <a:latin typeface="ＭＳ ゴシック" panose="020B0609070205080204" pitchFamily="49" charset="-128"/>
                <a:ea typeface="ＭＳ ゴシック" panose="020B0609070205080204" pitchFamily="49" charset="-128"/>
              </a:rPr>
              <a:t>/press/</a:t>
            </a:r>
            <a:r>
              <a:rPr kumimoji="1" lang="en-US" altLang="ja-JP" sz="1200" dirty="0" err="1" smtClean="0">
                <a:latin typeface="ＭＳ ゴシック" panose="020B0609070205080204" pitchFamily="49" charset="-128"/>
                <a:ea typeface="ＭＳ ゴシック" panose="020B0609070205080204" pitchFamily="49" charset="-128"/>
              </a:rPr>
              <a:t>workco2.rev.pdf</a:t>
            </a:r>
            <a:r>
              <a:rPr kumimoji="1" lang="ja-JP" altLang="en-US" sz="1200" dirty="0" smtClean="0">
                <a:latin typeface="ＭＳ ゴシック" panose="020B0609070205080204" pitchFamily="49" charset="-128"/>
                <a:ea typeface="ＭＳ ゴシック" panose="020B0609070205080204" pitchFamily="49" charset="-128"/>
              </a:rPr>
              <a:t>）</a:t>
            </a:r>
            <a:endParaRPr kumimoji="1" lang="en-US" altLang="ja-JP" sz="12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7086600" y="6524597"/>
            <a:ext cx="2057400" cy="365125"/>
          </a:xfrm>
        </p:spPr>
        <p:txBody>
          <a:bodyPr/>
          <a:lstStyle/>
          <a:p>
            <a:fld id="{E2546037-47B5-4823-BB73-4B5A2FDA6682}" type="slidenum">
              <a:rPr kumimoji="1" lang="ja-JP" altLang="en-US" smtClean="0"/>
              <a:t>18</a:t>
            </a:fld>
            <a:endParaRPr kumimoji="1" lang="ja-JP" altLang="en-US" dirty="0"/>
          </a:p>
        </p:txBody>
      </p:sp>
    </p:spTree>
    <p:extLst>
      <p:ext uri="{BB962C8B-B14F-4D97-AF65-F5344CB8AC3E}">
        <p14:creationId xmlns:p14="http://schemas.microsoft.com/office/powerpoint/2010/main" val="120350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2219" y="285230"/>
            <a:ext cx="8915400" cy="6076167"/>
          </a:xfrm>
          <a:prstGeom prst="rect">
            <a:avLst/>
          </a:prstGeom>
        </p:spPr>
      </p:pic>
      <p:sp>
        <p:nvSpPr>
          <p:cNvPr id="4" name="正方形/長方形 3"/>
          <p:cNvSpPr/>
          <p:nvPr/>
        </p:nvSpPr>
        <p:spPr>
          <a:xfrm>
            <a:off x="335829" y="6361397"/>
            <a:ext cx="7330510" cy="253916"/>
          </a:xfrm>
          <a:prstGeom prst="rect">
            <a:avLst/>
          </a:prstGeom>
        </p:spPr>
        <p:txBody>
          <a:bodyPr wrap="square">
            <a:spAutoFit/>
          </a:bodyPr>
          <a:lstStyle/>
          <a:p>
            <a:r>
              <a:rPr lang="ja-JP" altLang="en-US" sz="1050" dirty="0" smtClean="0">
                <a:latin typeface="ＭＳ ゴシック" panose="020B0609070205080204" pitchFamily="49" charset="-128"/>
                <a:ea typeface="ＭＳ ゴシック" panose="020B0609070205080204" pitchFamily="49" charset="-128"/>
              </a:rPr>
              <a:t>出典：</a:t>
            </a:r>
            <a:r>
              <a:rPr lang="en-US" altLang="ja-JP" sz="1050" dirty="0" smtClean="0">
                <a:latin typeface="ＭＳ ゴシック" panose="020B0609070205080204" pitchFamily="49" charset="-128"/>
                <a:ea typeface="ＭＳ ゴシック" panose="020B0609070205080204" pitchFamily="49" charset="-128"/>
              </a:rPr>
              <a:t>2050</a:t>
            </a:r>
            <a:r>
              <a:rPr lang="ja-JP" altLang="en-US" sz="1050" dirty="0">
                <a:latin typeface="ＭＳ ゴシック" panose="020B0609070205080204" pitchFamily="49" charset="-128"/>
                <a:ea typeface="ＭＳ ゴシック" panose="020B0609070205080204" pitchFamily="49" charset="-128"/>
              </a:rPr>
              <a:t>年カーボンニュートラルに</a:t>
            </a:r>
            <a:r>
              <a:rPr lang="ja-JP" altLang="en-US" sz="1050" dirty="0" smtClean="0">
                <a:latin typeface="ＭＳ ゴシック" panose="020B0609070205080204" pitchFamily="49" charset="-128"/>
                <a:ea typeface="ＭＳ ゴシック" panose="020B0609070205080204" pitchFamily="49" charset="-128"/>
              </a:rPr>
              <a:t>向けた日本</a:t>
            </a:r>
            <a:r>
              <a:rPr lang="ja-JP" altLang="en-US" sz="1050" dirty="0">
                <a:latin typeface="ＭＳ ゴシック" panose="020B0609070205080204" pitchFamily="49" charset="-128"/>
                <a:ea typeface="ＭＳ ゴシック" panose="020B0609070205080204" pitchFamily="49" charset="-128"/>
              </a:rPr>
              <a:t>の気候変動</a:t>
            </a:r>
            <a:r>
              <a:rPr lang="ja-JP" altLang="en-US" sz="1050" dirty="0" smtClean="0">
                <a:latin typeface="ＭＳ ゴシック" panose="020B0609070205080204" pitchFamily="49" charset="-128"/>
                <a:ea typeface="ＭＳ ゴシック" panose="020B0609070205080204" pitchFamily="49" charset="-128"/>
              </a:rPr>
              <a:t>対策</a:t>
            </a:r>
            <a:r>
              <a:rPr lang="en-US" altLang="ja-JP" sz="1050" dirty="0" smtClean="0"/>
              <a:t>,</a:t>
            </a:r>
            <a:r>
              <a:rPr lang="ja-JP" altLang="en-US" sz="1050" dirty="0" smtClean="0"/>
              <a:t> 地球</a:t>
            </a:r>
            <a:r>
              <a:rPr lang="ja-JP" altLang="en-US" sz="1050" dirty="0"/>
              <a:t>環境局脱炭素社会移行</a:t>
            </a:r>
            <a:r>
              <a:rPr lang="ja-JP" altLang="en-US" sz="1050" dirty="0" smtClean="0"/>
              <a:t>推進室</a:t>
            </a:r>
            <a:r>
              <a:rPr lang="en-US" altLang="ja-JP" sz="1050" dirty="0" smtClean="0"/>
              <a:t>,</a:t>
            </a:r>
            <a:r>
              <a:rPr lang="ja-JP" altLang="en-US" sz="1050" dirty="0" smtClean="0"/>
              <a:t> </a:t>
            </a:r>
            <a:r>
              <a:rPr lang="en-US" altLang="ja-JP" sz="1050" dirty="0" smtClean="0"/>
              <a:t>2021.6.9</a:t>
            </a:r>
            <a:endParaRPr lang="ja-JP" altLang="en-US" sz="105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7086600" y="6515465"/>
            <a:ext cx="2057400" cy="365125"/>
          </a:xfrm>
        </p:spPr>
        <p:txBody>
          <a:bodyPr/>
          <a:lstStyle/>
          <a:p>
            <a:fld id="{E2546037-47B5-4823-BB73-4B5A2FDA6682}" type="slidenum">
              <a:rPr kumimoji="1" lang="ja-JP" altLang="en-US" smtClean="0"/>
              <a:t>19</a:t>
            </a:fld>
            <a:endParaRPr kumimoji="1" lang="ja-JP" altLang="en-US" dirty="0"/>
          </a:p>
        </p:txBody>
      </p:sp>
    </p:spTree>
    <p:extLst>
      <p:ext uri="{BB962C8B-B14F-4D97-AF65-F5344CB8AC3E}">
        <p14:creationId xmlns:p14="http://schemas.microsoft.com/office/powerpoint/2010/main" val="100830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電力と</a:t>
            </a:r>
            <a:r>
              <a:rPr lang="en-US" altLang="ja-JP" dirty="0" smtClean="0"/>
              <a:t>CO</a:t>
            </a:r>
            <a:r>
              <a:rPr lang="en-US" altLang="ja-JP" sz="2400" dirty="0" smtClean="0"/>
              <a:t>2</a:t>
            </a:r>
            <a:r>
              <a:rPr lang="ja-JP" altLang="en-US" dirty="0" smtClean="0"/>
              <a:t>対応見込み</a:t>
            </a:r>
            <a:r>
              <a:rPr lang="ja-JP" altLang="en-US" sz="1600" b="0" dirty="0" smtClean="0"/>
              <a:t>（旧目標）</a:t>
            </a:r>
            <a:endParaRPr kumimoji="1" lang="ja-JP" altLang="en-US" sz="1600" b="0" dirty="0"/>
          </a:p>
        </p:txBody>
      </p:sp>
      <p:pic>
        <p:nvPicPr>
          <p:cNvPr id="5" name="図 4" descr="METI2050年カーボンニュートラルに伴うグリーン成長戦略1.pdf - Adobe Acrobat Reader DC (32-bit)"/>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5100" y="704929"/>
            <a:ext cx="7082725" cy="4533254"/>
          </a:xfrm>
          <a:prstGeom prst="rect">
            <a:avLst/>
          </a:prstGeom>
        </p:spPr>
      </p:pic>
      <p:sp>
        <p:nvSpPr>
          <p:cNvPr id="6" name="テキスト ボックス 5"/>
          <p:cNvSpPr txBox="1"/>
          <p:nvPr/>
        </p:nvSpPr>
        <p:spPr>
          <a:xfrm>
            <a:off x="165100" y="5115072"/>
            <a:ext cx="2578100" cy="246221"/>
          </a:xfrm>
          <a:prstGeom prst="rect">
            <a:avLst/>
          </a:prstGeom>
          <a:noFill/>
        </p:spPr>
        <p:txBody>
          <a:bodyPr wrap="square" rtlCol="0">
            <a:spAutoFit/>
          </a:bodyPr>
          <a:lstStyle/>
          <a:p>
            <a:r>
              <a:rPr kumimoji="1" lang="ja-JP" altLang="en-US" sz="1000" dirty="0" smtClean="0">
                <a:latin typeface="ＭＳ ゴシック" panose="020B0609070205080204" pitchFamily="49" charset="-128"/>
                <a:ea typeface="ＭＳ ゴシック" panose="020B0609070205080204" pitchFamily="49" charset="-128"/>
              </a:rPr>
              <a:t>出典：グリーン成長戦略（令和</a:t>
            </a:r>
            <a:r>
              <a:rPr kumimoji="1" lang="en-US" altLang="ja-JP" sz="1000" dirty="0" smtClean="0">
                <a:latin typeface="ＭＳ ゴシック" panose="020B0609070205080204" pitchFamily="49" charset="-128"/>
                <a:ea typeface="ＭＳ ゴシック" panose="020B0609070205080204" pitchFamily="49" charset="-128"/>
              </a:rPr>
              <a:t>2</a:t>
            </a:r>
            <a:r>
              <a:rPr kumimoji="1" lang="ja-JP" altLang="en-US" sz="1000" dirty="0" smtClean="0">
                <a:latin typeface="ＭＳ ゴシック" panose="020B0609070205080204" pitchFamily="49" charset="-128"/>
                <a:ea typeface="ＭＳ ゴシック" panose="020B0609070205080204" pitchFamily="49" charset="-128"/>
              </a:rPr>
              <a:t>年</a:t>
            </a:r>
            <a:r>
              <a:rPr kumimoji="1" lang="en-US" altLang="ja-JP" sz="1000" dirty="0" smtClean="0">
                <a:latin typeface="ＭＳ ゴシック" panose="020B0609070205080204" pitchFamily="49" charset="-128"/>
                <a:ea typeface="ＭＳ ゴシック" panose="020B0609070205080204" pitchFamily="49" charset="-128"/>
              </a:rPr>
              <a:t>12</a:t>
            </a:r>
            <a:r>
              <a:rPr kumimoji="1" lang="ja-JP" altLang="en-US" sz="1000" dirty="0" smtClean="0">
                <a:latin typeface="ＭＳ ゴシック" panose="020B0609070205080204" pitchFamily="49" charset="-128"/>
                <a:ea typeface="ＭＳ ゴシック" panose="020B0609070205080204" pitchFamily="49" charset="-128"/>
              </a:rPr>
              <a:t>月）</a:t>
            </a:r>
            <a:endParaRPr kumimoji="1" lang="ja-JP" altLang="en-US" sz="1000"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165100" y="3649851"/>
            <a:ext cx="6987368" cy="107713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9" name="テキスト ボックス 8"/>
          <p:cNvSpPr txBox="1"/>
          <p:nvPr/>
        </p:nvSpPr>
        <p:spPr>
          <a:xfrm>
            <a:off x="8170891" y="2116150"/>
            <a:ext cx="461665" cy="2998922"/>
          </a:xfrm>
          <a:prstGeom prst="rect">
            <a:avLst/>
          </a:prstGeom>
          <a:noFill/>
          <a:ln>
            <a:solidFill>
              <a:srgbClr val="0000FF"/>
            </a:solidFill>
          </a:ln>
        </p:spPr>
        <p:txBody>
          <a:bodyPr vert="eaVert" wrap="square" rtlCol="0">
            <a:spAutoFit/>
          </a:bodyPr>
          <a:lstStyle/>
          <a:p>
            <a:pPr algn="ctr"/>
            <a:r>
              <a:rPr kumimoji="1" lang="ja-JP" altLang="en-US" dirty="0" smtClean="0">
                <a:solidFill>
                  <a:srgbClr val="0000FF"/>
                </a:solidFill>
                <a:latin typeface="ＭＳ ゴシック" panose="020B0609070205080204" pitchFamily="49" charset="-128"/>
                <a:ea typeface="ＭＳ ゴシック" panose="020B0609070205080204" pitchFamily="49" charset="-128"/>
              </a:rPr>
              <a:t>２０５０年の必要電力試算</a:t>
            </a:r>
            <a:endParaRPr kumimoji="1" lang="ja-JP" altLang="en-US" dirty="0">
              <a:solidFill>
                <a:srgbClr val="0000FF"/>
              </a:solidFill>
              <a:latin typeface="ＭＳ ゴシック" panose="020B0609070205080204" pitchFamily="49" charset="-128"/>
              <a:ea typeface="ＭＳ ゴシック" panose="020B0609070205080204" pitchFamily="49" charset="-128"/>
            </a:endParaRPr>
          </a:p>
        </p:txBody>
      </p:sp>
      <p:sp>
        <p:nvSpPr>
          <p:cNvPr id="10" name="右矢印 9"/>
          <p:cNvSpPr/>
          <p:nvPr/>
        </p:nvSpPr>
        <p:spPr>
          <a:xfrm rot="10800000">
            <a:off x="7338447" y="2591969"/>
            <a:ext cx="737087" cy="193729"/>
          </a:xfrm>
          <a:prstGeom prst="rightArrow">
            <a:avLst>
              <a:gd name="adj1" fmla="val 50000"/>
              <a:gd name="adj2" fmla="val 13400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11" name="右矢印 10"/>
          <p:cNvSpPr/>
          <p:nvPr/>
        </p:nvSpPr>
        <p:spPr>
          <a:xfrm rot="10800000">
            <a:off x="7336214" y="4091552"/>
            <a:ext cx="737087" cy="193729"/>
          </a:xfrm>
          <a:prstGeom prst="rightArrow">
            <a:avLst>
              <a:gd name="adj1" fmla="val 50000"/>
              <a:gd name="adj2" fmla="val 13400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4" name="スライド番号プレースホルダー 3"/>
          <p:cNvSpPr>
            <a:spLocks noGrp="1"/>
          </p:cNvSpPr>
          <p:nvPr>
            <p:ph type="sldNum" sz="quarter" idx="10"/>
          </p:nvPr>
        </p:nvSpPr>
        <p:spPr/>
        <p:txBody>
          <a:bodyPr/>
          <a:lstStyle/>
          <a:p>
            <a:pPr>
              <a:defRPr/>
            </a:pPr>
            <a:fld id="{54C34C8E-F460-4047-A82E-953ACBB021C6}" type="slidenum">
              <a:rPr lang="ja-JP" altLang="en-US" smtClean="0"/>
              <a:pPr>
                <a:defRPr/>
              </a:pPr>
              <a:t>2</a:t>
            </a:fld>
            <a:endParaRPr lang="ja-JP" altLang="en-US" dirty="0"/>
          </a:p>
        </p:txBody>
      </p:sp>
      <p:sp>
        <p:nvSpPr>
          <p:cNvPr id="12" name="正方形/長方形 11"/>
          <p:cNvSpPr/>
          <p:nvPr/>
        </p:nvSpPr>
        <p:spPr>
          <a:xfrm>
            <a:off x="4058256" y="4255053"/>
            <a:ext cx="1367688" cy="143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15237792">
            <a:off x="4921715" y="4952122"/>
            <a:ext cx="1238079" cy="99516"/>
          </a:xfrm>
          <a:prstGeom prst="rightArrow">
            <a:avLst>
              <a:gd name="adj1" fmla="val 26033"/>
              <a:gd name="adj2" fmla="val 134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793743" y="5610435"/>
            <a:ext cx="1584539" cy="276999"/>
          </a:xfrm>
          <a:prstGeom prst="rect">
            <a:avLst/>
          </a:prstGeom>
          <a:solidFill>
            <a:schemeClr val="bg1"/>
          </a:solidFill>
          <a:ln>
            <a:solidFill>
              <a:srgbClr val="FF0000"/>
            </a:solidFill>
          </a:ln>
        </p:spPr>
        <p:txBody>
          <a:bodyPr wrap="square" rtlCol="0">
            <a:spAutoFit/>
          </a:bodyPr>
          <a:lstStyle/>
          <a:p>
            <a:pPr algn="ct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脱炭素電源ではない</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p:txBody>
      </p:sp>
      <p:sp>
        <p:nvSpPr>
          <p:cNvPr id="15" name="正方形/長方形 14"/>
          <p:cNvSpPr/>
          <p:nvPr/>
        </p:nvSpPr>
        <p:spPr>
          <a:xfrm>
            <a:off x="4632457" y="3730572"/>
            <a:ext cx="876614" cy="20621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16" name="右矢印 15"/>
          <p:cNvSpPr/>
          <p:nvPr/>
        </p:nvSpPr>
        <p:spPr>
          <a:xfrm rot="19282982" flipV="1">
            <a:off x="2068446" y="4682881"/>
            <a:ext cx="2876824" cy="123462"/>
          </a:xfrm>
          <a:prstGeom prst="rightArrow">
            <a:avLst>
              <a:gd name="adj1" fmla="val 26033"/>
              <a:gd name="adj2" fmla="val 13400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17" name="テキスト ボックス 16"/>
          <p:cNvSpPr txBox="1"/>
          <p:nvPr/>
        </p:nvSpPr>
        <p:spPr>
          <a:xfrm>
            <a:off x="1262127" y="5615138"/>
            <a:ext cx="1915691" cy="276999"/>
          </a:xfrm>
          <a:prstGeom prst="rect">
            <a:avLst/>
          </a:prstGeom>
          <a:solidFill>
            <a:schemeClr val="bg1"/>
          </a:solidFill>
          <a:ln>
            <a:solidFill>
              <a:srgbClr val="0000FF"/>
            </a:solidFill>
          </a:ln>
        </p:spPr>
        <p:txBody>
          <a:bodyPr wrap="square" rtlCol="0">
            <a:spAutoFit/>
          </a:bodyPr>
          <a:lstStyle/>
          <a:p>
            <a:pPr algn="ctr"/>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目標は脱炭素電源</a:t>
            </a:r>
            <a:endParaRPr kumimoji="1" lang="ja-JP" altLang="en-US" sz="1200" dirty="0">
              <a:solidFill>
                <a:srgbClr val="0000FF"/>
              </a:solidFill>
              <a:latin typeface="ＭＳ ゴシック" panose="020B0609070205080204" pitchFamily="49" charset="-128"/>
              <a:ea typeface="ＭＳ ゴシック" panose="020B0609070205080204" pitchFamily="49" charset="-128"/>
            </a:endParaRPr>
          </a:p>
        </p:txBody>
      </p:sp>
      <p:sp>
        <p:nvSpPr>
          <p:cNvPr id="18" name="正方形/長方形 17"/>
          <p:cNvSpPr/>
          <p:nvPr/>
        </p:nvSpPr>
        <p:spPr>
          <a:xfrm>
            <a:off x="4492424" y="3983675"/>
            <a:ext cx="1658993" cy="15205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19" name="右矢印 18"/>
          <p:cNvSpPr/>
          <p:nvPr/>
        </p:nvSpPr>
        <p:spPr>
          <a:xfrm rot="13657603" flipV="1">
            <a:off x="5889463" y="4648688"/>
            <a:ext cx="1560111" cy="117441"/>
          </a:xfrm>
          <a:prstGeom prst="rightArrow">
            <a:avLst>
              <a:gd name="adj1" fmla="val 26033"/>
              <a:gd name="adj2" fmla="val 13400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20" name="テキスト ボックス 19"/>
          <p:cNvSpPr txBox="1"/>
          <p:nvPr/>
        </p:nvSpPr>
        <p:spPr>
          <a:xfrm>
            <a:off x="6502757" y="5241103"/>
            <a:ext cx="2550559" cy="646331"/>
          </a:xfrm>
          <a:prstGeom prst="rect">
            <a:avLst/>
          </a:prstGeom>
          <a:solidFill>
            <a:schemeClr val="bg1"/>
          </a:solidFill>
          <a:ln>
            <a:solidFill>
              <a:srgbClr val="0000FF"/>
            </a:solidFill>
          </a:ln>
        </p:spPr>
        <p:txBody>
          <a:bodyPr wrap="square" rtlCol="0">
            <a:spAutoFit/>
          </a:bodyPr>
          <a:lstStyle/>
          <a:p>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再エネ</a:t>
            </a:r>
            <a:r>
              <a:rPr kumimoji="1" lang="en-US" altLang="ja-JP" sz="1200" dirty="0" smtClean="0">
                <a:solidFill>
                  <a:srgbClr val="0000FF"/>
                </a:solidFill>
                <a:latin typeface="ＭＳ ゴシック" panose="020B0609070205080204" pitchFamily="49" charset="-128"/>
                <a:ea typeface="ＭＳ ゴシック" panose="020B0609070205080204" pitchFamily="49" charset="-128"/>
              </a:rPr>
              <a:t>50%</a:t>
            </a:r>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以上導入に対する</a:t>
            </a:r>
            <a:r>
              <a:rPr kumimoji="1" lang="ja-JP" altLang="en-US" sz="1200" b="1" u="sng" dirty="0" smtClean="0">
                <a:solidFill>
                  <a:srgbClr val="0000FF"/>
                </a:solidFill>
                <a:latin typeface="ＭＳ ゴシック" panose="020B0609070205080204" pitchFamily="49" charset="-128"/>
                <a:ea typeface="ＭＳ ゴシック" panose="020B0609070205080204" pitchFamily="49" charset="-128"/>
              </a:rPr>
              <a:t>電力の安定供給システムが重要</a:t>
            </a:r>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（水力発電設備容量は約</a:t>
            </a:r>
            <a:r>
              <a:rPr kumimoji="1" lang="en-US" altLang="ja-JP" sz="1200" dirty="0" smtClean="0">
                <a:solidFill>
                  <a:srgbClr val="0000FF"/>
                </a:solidFill>
                <a:latin typeface="ＭＳ ゴシック" panose="020B0609070205080204" pitchFamily="49" charset="-128"/>
                <a:ea typeface="ＭＳ ゴシック" panose="020B0609070205080204" pitchFamily="49" charset="-128"/>
              </a:rPr>
              <a:t>5</a:t>
            </a:r>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千万</a:t>
            </a:r>
            <a:r>
              <a:rPr kumimoji="1" lang="en-US" altLang="ja-JP" sz="1200" dirty="0" smtClean="0">
                <a:solidFill>
                  <a:srgbClr val="0000FF"/>
                </a:solidFill>
                <a:latin typeface="ＭＳ ゴシック" panose="020B0609070205080204" pitchFamily="49" charset="-128"/>
                <a:ea typeface="ＭＳ ゴシック" panose="020B0609070205080204" pitchFamily="49" charset="-128"/>
              </a:rPr>
              <a:t>kW</a:t>
            </a:r>
            <a:r>
              <a:rPr kumimoji="1" lang="ja-JP" altLang="en-US" sz="1200" dirty="0" smtClean="0">
                <a:solidFill>
                  <a:srgbClr val="0000FF"/>
                </a:solidFill>
                <a:latin typeface="ＭＳ ゴシック" panose="020B0609070205080204" pitchFamily="49" charset="-128"/>
                <a:ea typeface="ＭＳ ゴシック" panose="020B0609070205080204" pitchFamily="49" charset="-128"/>
              </a:rPr>
              <a:t>）</a:t>
            </a:r>
            <a:endParaRPr kumimoji="1" lang="ja-JP" altLang="en-US" sz="1200" dirty="0">
              <a:solidFill>
                <a:srgbClr val="0000FF"/>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77854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54C34C8E-F460-4047-A82E-953ACBB021C6}" type="slidenum">
              <a:rPr lang="ja-JP" altLang="en-US" smtClean="0"/>
              <a:pPr>
                <a:defRPr/>
              </a:pPr>
              <a:t>3</a:t>
            </a:fld>
            <a:endParaRPr lang="ja-JP" altLang="en-US" dirty="0"/>
          </a:p>
        </p:txBody>
      </p:sp>
      <p:sp>
        <p:nvSpPr>
          <p:cNvPr id="4" name="タイトル 1"/>
          <p:cNvSpPr txBox="1">
            <a:spLocks/>
          </p:cNvSpPr>
          <p:nvPr/>
        </p:nvSpPr>
        <p:spPr>
          <a:xfrm>
            <a:off x="360362" y="0"/>
            <a:ext cx="8783638" cy="6524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b="1" kern="1200">
                <a:solidFill>
                  <a:schemeClr val="tx1"/>
                </a:solidFill>
                <a:latin typeface="ＭＳ ゴシック" panose="020B0609070205080204" pitchFamily="49" charset="-128"/>
                <a:ea typeface="ＭＳ ゴシック" panose="020B0609070205080204" pitchFamily="49" charset="-128"/>
                <a:cs typeface="+mj-cs"/>
              </a:defRPr>
            </a:lvl1pPr>
          </a:lstStyle>
          <a:p>
            <a:r>
              <a:rPr lang="ja-JP" altLang="en-US" dirty="0" smtClean="0"/>
              <a:t>電力と</a:t>
            </a:r>
            <a:r>
              <a:rPr lang="en-US" altLang="ja-JP" dirty="0" smtClean="0"/>
              <a:t>CO</a:t>
            </a:r>
            <a:r>
              <a:rPr lang="en-US" altLang="ja-JP" sz="2400" dirty="0" smtClean="0"/>
              <a:t>2</a:t>
            </a:r>
            <a:r>
              <a:rPr lang="ja-JP" altLang="en-US" dirty="0" smtClean="0"/>
              <a:t>対応見込み</a:t>
            </a:r>
            <a:endParaRPr lang="ja-JP" altLang="en-US" sz="1600" b="0" dirty="0"/>
          </a:p>
        </p:txBody>
      </p:sp>
      <p:pic>
        <p:nvPicPr>
          <p:cNvPr id="5" name="図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8678" y="929898"/>
            <a:ext cx="7537939" cy="5122190"/>
          </a:xfrm>
          <a:prstGeom prst="rect">
            <a:avLst/>
          </a:prstGeom>
        </p:spPr>
      </p:pic>
      <p:sp>
        <p:nvSpPr>
          <p:cNvPr id="6" name="テキスト ボックス 5"/>
          <p:cNvSpPr txBox="1"/>
          <p:nvPr/>
        </p:nvSpPr>
        <p:spPr>
          <a:xfrm>
            <a:off x="723038" y="6050072"/>
            <a:ext cx="2888067" cy="246221"/>
          </a:xfrm>
          <a:prstGeom prst="rect">
            <a:avLst/>
          </a:prstGeom>
          <a:noFill/>
        </p:spPr>
        <p:txBody>
          <a:bodyPr wrap="square" rtlCol="0">
            <a:spAutoFit/>
          </a:bodyPr>
          <a:lstStyle/>
          <a:p>
            <a:r>
              <a:rPr kumimoji="1" lang="ja-JP" altLang="en-US" sz="1000" dirty="0" smtClean="0">
                <a:latin typeface="ＭＳ ゴシック" panose="020B0609070205080204" pitchFamily="49" charset="-128"/>
                <a:ea typeface="ＭＳ ゴシック" panose="020B0609070205080204" pitchFamily="49" charset="-128"/>
              </a:rPr>
              <a:t>出典：グリーン成長戦略</a:t>
            </a:r>
            <a:r>
              <a:rPr kumimoji="1" lang="ja-JP" altLang="en-US" sz="1000" dirty="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令和</a:t>
            </a:r>
            <a:r>
              <a:rPr kumimoji="1" lang="en-US" altLang="ja-JP" sz="1000" dirty="0" smtClean="0">
                <a:latin typeface="ＭＳ ゴシック" panose="020B0609070205080204" pitchFamily="49" charset="-128"/>
                <a:ea typeface="ＭＳ ゴシック" panose="020B0609070205080204" pitchFamily="49" charset="-128"/>
              </a:rPr>
              <a:t>3</a:t>
            </a:r>
            <a:r>
              <a:rPr kumimoji="1" lang="ja-JP" altLang="en-US" sz="1000" dirty="0" smtClean="0">
                <a:latin typeface="ＭＳ ゴシック" panose="020B0609070205080204" pitchFamily="49" charset="-128"/>
                <a:ea typeface="ＭＳ ゴシック" panose="020B0609070205080204" pitchFamily="49" charset="-128"/>
              </a:rPr>
              <a:t>年</a:t>
            </a:r>
            <a:r>
              <a:rPr kumimoji="1" lang="en-US" altLang="ja-JP" sz="1000" dirty="0" smtClean="0">
                <a:latin typeface="ＭＳ ゴシック" panose="020B0609070205080204" pitchFamily="49" charset="-128"/>
                <a:ea typeface="ＭＳ ゴシック" panose="020B0609070205080204" pitchFamily="49" charset="-128"/>
              </a:rPr>
              <a:t>6</a:t>
            </a:r>
            <a:r>
              <a:rPr kumimoji="1" lang="ja-JP" altLang="en-US" sz="1000" dirty="0" smtClean="0">
                <a:latin typeface="ＭＳ ゴシック" panose="020B0609070205080204" pitchFamily="49" charset="-128"/>
                <a:ea typeface="ＭＳ ゴシック" panose="020B0609070205080204" pitchFamily="49" charset="-128"/>
              </a:rPr>
              <a:t>月</a:t>
            </a:r>
            <a:r>
              <a:rPr kumimoji="1" lang="en-US" altLang="ja-JP" sz="1000" dirty="0" smtClean="0">
                <a:latin typeface="ＭＳ ゴシック" panose="020B0609070205080204" pitchFamily="49" charset="-128"/>
                <a:ea typeface="ＭＳ ゴシック" panose="020B0609070205080204" pitchFamily="49" charset="-128"/>
              </a:rPr>
              <a:t>18</a:t>
            </a:r>
            <a:r>
              <a:rPr kumimoji="1" lang="ja-JP" altLang="en-US" sz="1000" dirty="0" smtClean="0">
                <a:latin typeface="ＭＳ ゴシック" panose="020B0609070205080204" pitchFamily="49" charset="-128"/>
                <a:ea typeface="ＭＳ ゴシック" panose="020B0609070205080204" pitchFamily="49" charset="-128"/>
              </a:rPr>
              <a:t>日）</a:t>
            </a:r>
            <a:endParaRPr kumimoji="1" lang="ja-JP" altLang="en-US" sz="1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7910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2018</a:t>
            </a:r>
            <a:r>
              <a:rPr kumimoji="1" lang="ja-JP" altLang="en-US" dirty="0" smtClean="0"/>
              <a:t>年　電力量</a:t>
            </a:r>
            <a:endParaRPr kumimoji="1" lang="ja-JP" altLang="en-US" dirty="0"/>
          </a:p>
        </p:txBody>
      </p:sp>
      <p:pic>
        <p:nvPicPr>
          <p:cNvPr id="3" name="図 2" descr="第３回TF資料7_2018以前電源別発受電電力量の推移.pdf - Adobe Acrobat Reader DC (32-bit)"/>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31376" y="758929"/>
            <a:ext cx="6672021" cy="4664989"/>
          </a:xfrm>
          <a:prstGeom prst="rect">
            <a:avLst/>
          </a:prstGeom>
        </p:spPr>
      </p:pic>
      <p:sp>
        <p:nvSpPr>
          <p:cNvPr id="4" name="テキスト ボックス 3"/>
          <p:cNvSpPr txBox="1"/>
          <p:nvPr/>
        </p:nvSpPr>
        <p:spPr>
          <a:xfrm>
            <a:off x="412230" y="5477918"/>
            <a:ext cx="8596859" cy="677108"/>
          </a:xfrm>
          <a:prstGeom prst="rect">
            <a:avLst/>
          </a:prstGeom>
          <a:noFill/>
          <a:ln>
            <a:solidFill>
              <a:srgbClr val="1910CE"/>
            </a:solidFill>
          </a:ln>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2018</a:t>
            </a:r>
            <a:r>
              <a:rPr kumimoji="1" lang="ja-JP" altLang="en-US" dirty="0" smtClean="0">
                <a:latin typeface="ＭＳ ゴシック" panose="020B0609070205080204" pitchFamily="49" charset="-128"/>
                <a:ea typeface="ＭＳ ゴシック" panose="020B0609070205080204" pitchFamily="49" charset="-128"/>
              </a:rPr>
              <a:t>年の電力量：</a:t>
            </a:r>
            <a:r>
              <a:rPr kumimoji="1" lang="en-US" altLang="ja-JP" dirty="0" smtClean="0">
                <a:latin typeface="ＭＳ ゴシック" panose="020B0609070205080204" pitchFamily="49" charset="-128"/>
                <a:ea typeface="ＭＳ ゴシック" panose="020B0609070205080204" pitchFamily="49" charset="-128"/>
              </a:rPr>
              <a:t>10,512</a:t>
            </a:r>
            <a:r>
              <a:rPr kumimoji="1" lang="ja-JP" altLang="en-US" dirty="0" smtClean="0">
                <a:latin typeface="ＭＳ ゴシック" panose="020B0609070205080204" pitchFamily="49" charset="-128"/>
                <a:ea typeface="ＭＳ ゴシック" panose="020B0609070205080204" pitchFamily="49" charset="-128"/>
              </a:rPr>
              <a:t>億</a:t>
            </a:r>
            <a:r>
              <a:rPr kumimoji="1" lang="en-US" altLang="ja-JP" dirty="0" smtClean="0">
                <a:latin typeface="ＭＳ ゴシック" panose="020B0609070205080204" pitchFamily="49" charset="-128"/>
                <a:ea typeface="ＭＳ ゴシック" panose="020B0609070205080204" pitchFamily="49" charset="-128"/>
              </a:rPr>
              <a:t>kWh</a:t>
            </a:r>
          </a:p>
          <a:p>
            <a:r>
              <a:rPr kumimoji="1" lang="ja-JP" altLang="en-US" dirty="0" smtClean="0">
                <a:latin typeface="ＭＳ ゴシック" panose="020B0609070205080204" pitchFamily="49" charset="-128"/>
                <a:ea typeface="ＭＳ ゴシック" panose="020B0609070205080204" pitchFamily="49" charset="-128"/>
              </a:rPr>
              <a:t>　→　</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時間あたりの電力量（平均値）＝</a:t>
            </a:r>
            <a:r>
              <a:rPr kumimoji="1" lang="en-US" altLang="ja-JP" dirty="0" smtClean="0">
                <a:latin typeface="ＭＳ ゴシック" panose="020B0609070205080204" pitchFamily="49" charset="-128"/>
                <a:ea typeface="ＭＳ ゴシック" panose="020B0609070205080204" pitchFamily="49" charset="-128"/>
              </a:rPr>
              <a:t>10,512</a:t>
            </a:r>
            <a:r>
              <a:rPr kumimoji="1" lang="ja-JP" altLang="en-US" dirty="0" smtClean="0">
                <a:latin typeface="ＭＳ ゴシック" panose="020B0609070205080204" pitchFamily="49" charset="-128"/>
                <a:ea typeface="ＭＳ ゴシック" panose="020B0609070205080204" pitchFamily="49" charset="-128"/>
              </a:rPr>
              <a:t>億</a:t>
            </a:r>
            <a:r>
              <a:rPr kumimoji="1" lang="en-US" altLang="ja-JP" dirty="0" smtClean="0">
                <a:latin typeface="ＭＳ ゴシック" panose="020B0609070205080204" pitchFamily="49" charset="-128"/>
                <a:ea typeface="ＭＳ ゴシック" panose="020B0609070205080204" pitchFamily="49" charset="-128"/>
              </a:rPr>
              <a:t>kWh/365/24</a:t>
            </a:r>
            <a:r>
              <a:rPr kumimoji="1" lang="ja-JP" altLang="en-US" dirty="0" smtClean="0">
                <a:latin typeface="ＭＳ ゴシック" panose="020B0609070205080204" pitchFamily="49" charset="-128"/>
                <a:ea typeface="ＭＳ ゴシック" panose="020B0609070205080204" pitchFamily="49" charset="-128"/>
              </a:rPr>
              <a:t>＝</a:t>
            </a:r>
            <a:r>
              <a:rPr kumimoji="1" lang="en-US" altLang="ja-JP" sz="2000" b="1" u="sng" dirty="0" smtClean="0">
                <a:solidFill>
                  <a:srgbClr val="FF0000"/>
                </a:solidFill>
                <a:latin typeface="ＭＳ ゴシック" panose="020B0609070205080204" pitchFamily="49" charset="-128"/>
                <a:ea typeface="ＭＳ ゴシック" panose="020B0609070205080204" pitchFamily="49" charset="-128"/>
              </a:rPr>
              <a:t>12,098</a:t>
            </a:r>
            <a:r>
              <a:rPr kumimoji="1" lang="ja-JP" altLang="en-US" sz="2000" b="1" u="sng" dirty="0" smtClean="0">
                <a:solidFill>
                  <a:srgbClr val="FF0000"/>
                </a:solidFill>
                <a:latin typeface="ＭＳ ゴシック" panose="020B0609070205080204" pitchFamily="49" charset="-128"/>
                <a:ea typeface="ＭＳ ゴシック" panose="020B0609070205080204" pitchFamily="49" charset="-128"/>
              </a:rPr>
              <a:t>万</a:t>
            </a:r>
            <a:r>
              <a:rPr kumimoji="1" lang="en-US" altLang="ja-JP" sz="2000" b="1" u="sng" dirty="0" smtClean="0">
                <a:solidFill>
                  <a:srgbClr val="FF0000"/>
                </a:solidFill>
                <a:latin typeface="ＭＳ ゴシック" panose="020B0609070205080204" pitchFamily="49" charset="-128"/>
                <a:ea typeface="ＭＳ ゴシック" panose="020B0609070205080204" pitchFamily="49" charset="-128"/>
              </a:rPr>
              <a:t>kWh/h</a:t>
            </a:r>
            <a:endParaRPr kumimoji="1" lang="ja-JP" altLang="en-US" sz="2000" b="1" u="sng" dirty="0">
              <a:solidFill>
                <a:srgbClr val="FF0000"/>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7338447" y="1619573"/>
            <a:ext cx="387458" cy="31306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0"/>
          </p:nvPr>
        </p:nvSpPr>
        <p:spPr/>
        <p:txBody>
          <a:bodyPr/>
          <a:lstStyle/>
          <a:p>
            <a:pPr>
              <a:defRPr/>
            </a:pPr>
            <a:fld id="{54C34C8E-F460-4047-A82E-953ACBB021C6}" type="slidenum">
              <a:rPr lang="ja-JP" altLang="en-US" smtClean="0"/>
              <a:pPr>
                <a:defRPr/>
              </a:pPr>
              <a:t>4</a:t>
            </a:fld>
            <a:endParaRPr lang="ja-JP" altLang="en-US" dirty="0"/>
          </a:p>
        </p:txBody>
      </p:sp>
    </p:spTree>
    <p:extLst>
      <p:ext uri="{BB962C8B-B14F-4D97-AF65-F5344CB8AC3E}">
        <p14:creationId xmlns:p14="http://schemas.microsoft.com/office/powerpoint/2010/main" val="535791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発電設備容量の実績と</a:t>
            </a:r>
            <a:r>
              <a:rPr kumimoji="1" lang="en-US" altLang="ja-JP" dirty="0" smtClean="0"/>
              <a:t>2050</a:t>
            </a:r>
            <a:r>
              <a:rPr kumimoji="1" lang="ja-JP" altLang="en-US" dirty="0" smtClean="0"/>
              <a:t>年見込み</a:t>
            </a:r>
            <a:endParaRPr kumimoji="1" lang="ja-JP" altLang="en-US" dirty="0"/>
          </a:p>
        </p:txBody>
      </p:sp>
      <p:grpSp>
        <p:nvGrpSpPr>
          <p:cNvPr id="14" name="グループ化 13"/>
          <p:cNvGrpSpPr/>
          <p:nvPr/>
        </p:nvGrpSpPr>
        <p:grpSpPr>
          <a:xfrm>
            <a:off x="147236" y="704929"/>
            <a:ext cx="8660919" cy="3869348"/>
            <a:chOff x="147236" y="704929"/>
            <a:chExt cx="10112280" cy="4517756"/>
          </a:xfrm>
        </p:grpSpPr>
        <p:pic>
          <p:nvPicPr>
            <p:cNvPr id="3" name="図 2" descr="第３回TF資料6_2015以前発電設備容量の実績.pdf - Adobe Acrobat Reader DC (32-bit)"/>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236" y="704929"/>
              <a:ext cx="6641024" cy="4517756"/>
            </a:xfrm>
            <a:prstGeom prst="rect">
              <a:avLst/>
            </a:prstGeom>
          </p:spPr>
        </p:pic>
        <p:cxnSp>
          <p:nvCxnSpPr>
            <p:cNvPr id="5" name="直線コネクタ 4"/>
            <p:cNvCxnSpPr/>
            <p:nvPr/>
          </p:nvCxnSpPr>
          <p:spPr>
            <a:xfrm flipV="1">
              <a:off x="697425" y="3236537"/>
              <a:ext cx="6515073" cy="0"/>
            </a:xfrm>
            <a:prstGeom prst="line">
              <a:avLst/>
            </a:prstGeom>
            <a:ln w="28575">
              <a:solidFill>
                <a:srgbClr val="1910CE"/>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697426" y="2624379"/>
              <a:ext cx="65150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212432" y="2825206"/>
              <a:ext cx="2092953" cy="610899"/>
            </a:xfrm>
            <a:prstGeom prst="rect">
              <a:avLst/>
            </a:prstGeom>
            <a:noFill/>
          </p:spPr>
          <p:txBody>
            <a:bodyPr wrap="square" rtlCol="0">
              <a:spAutoFit/>
            </a:bodyPr>
            <a:lstStyle/>
            <a:p>
              <a:r>
                <a:rPr kumimoji="1" lang="en-US" altLang="ja-JP" sz="1400" dirty="0" smtClean="0">
                  <a:solidFill>
                    <a:srgbClr val="1910CE"/>
                  </a:solidFill>
                  <a:latin typeface="ＭＳ ゴシック" panose="020B0609070205080204" pitchFamily="49" charset="-128"/>
                  <a:ea typeface="ＭＳ ゴシック" panose="020B0609070205080204" pitchFamily="49" charset="-128"/>
                </a:rPr>
                <a:t>2018</a:t>
              </a:r>
              <a:r>
                <a:rPr kumimoji="1" lang="ja-JP" altLang="en-US" sz="1400" dirty="0" smtClean="0">
                  <a:solidFill>
                    <a:srgbClr val="1910CE"/>
                  </a:solidFill>
                  <a:latin typeface="ＭＳ ゴシック" panose="020B0609070205080204" pitchFamily="49" charset="-128"/>
                  <a:ea typeface="ＭＳ ゴシック" panose="020B0609070205080204" pitchFamily="49" charset="-128"/>
                </a:rPr>
                <a:t>年の電力</a:t>
              </a:r>
              <a:endParaRPr kumimoji="1" lang="en-US" altLang="ja-JP" sz="1400" dirty="0" smtClean="0">
                <a:solidFill>
                  <a:srgbClr val="1910CE"/>
                </a:solidFill>
                <a:latin typeface="ＭＳ ゴシック" panose="020B0609070205080204" pitchFamily="49" charset="-128"/>
                <a:ea typeface="ＭＳ ゴシック" panose="020B0609070205080204" pitchFamily="49" charset="-128"/>
              </a:endParaRPr>
            </a:p>
            <a:p>
              <a:r>
                <a:rPr kumimoji="1" lang="en-US" altLang="ja-JP" sz="1400" b="1" u="sng" dirty="0" smtClean="0">
                  <a:solidFill>
                    <a:srgbClr val="1910CE"/>
                  </a:solidFill>
                  <a:latin typeface="ＭＳ ゴシック" panose="020B0609070205080204" pitchFamily="49" charset="-128"/>
                  <a:ea typeface="ＭＳ ゴシック" panose="020B0609070205080204" pitchFamily="49" charset="-128"/>
                </a:rPr>
                <a:t>12,098</a:t>
              </a:r>
              <a:r>
                <a:rPr kumimoji="1" lang="ja-JP" altLang="en-US" sz="1400" b="1" u="sng" dirty="0" smtClean="0">
                  <a:solidFill>
                    <a:srgbClr val="1910CE"/>
                  </a:solidFill>
                  <a:latin typeface="ＭＳ ゴシック" panose="020B0609070205080204" pitchFamily="49" charset="-128"/>
                  <a:ea typeface="ＭＳ ゴシック" panose="020B0609070205080204" pitchFamily="49" charset="-128"/>
                </a:rPr>
                <a:t>万</a:t>
              </a:r>
              <a:r>
                <a:rPr kumimoji="1" lang="en-US" altLang="ja-JP" sz="1400" b="1" u="sng" dirty="0" smtClean="0">
                  <a:solidFill>
                    <a:srgbClr val="1910CE"/>
                  </a:solidFill>
                  <a:latin typeface="ＭＳ ゴシック" panose="020B0609070205080204" pitchFamily="49" charset="-128"/>
                  <a:ea typeface="ＭＳ ゴシック" panose="020B0609070205080204" pitchFamily="49" charset="-128"/>
                </a:rPr>
                <a:t>kWh/h</a:t>
              </a:r>
              <a:endParaRPr kumimoji="1" lang="ja-JP" altLang="en-US" sz="1400" b="1" u="sng" dirty="0">
                <a:solidFill>
                  <a:srgbClr val="1910CE"/>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7212433" y="2258148"/>
              <a:ext cx="2210573" cy="862446"/>
            </a:xfrm>
            <a:prstGeom prst="rect">
              <a:avLst/>
            </a:prstGeom>
            <a:noFill/>
          </p:spPr>
          <p:txBody>
            <a:bodyPr wrap="square" rtlCol="0">
              <a:spAutoFit/>
            </a:bodyPr>
            <a:lstStyle/>
            <a:p>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2050</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年の必要電力</a:t>
              </a:r>
              <a:endParaRPr kumimoji="1"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kumimoji="1" lang="en-US" altLang="ja-JP" sz="1400" b="1" u="sng" dirty="0" smtClean="0">
                  <a:solidFill>
                    <a:srgbClr val="FF0000"/>
                  </a:solidFill>
                  <a:latin typeface="ＭＳ ゴシック" panose="020B0609070205080204" pitchFamily="49" charset="-128"/>
                  <a:ea typeface="ＭＳ ゴシック" panose="020B0609070205080204" pitchFamily="49" charset="-128"/>
                </a:rPr>
                <a:t>18,147</a:t>
              </a:r>
              <a:r>
                <a:rPr kumimoji="1" lang="ja-JP" altLang="en-US" sz="1400" b="1" u="sng" dirty="0">
                  <a:solidFill>
                    <a:srgbClr val="FF0000"/>
                  </a:solidFill>
                  <a:latin typeface="ＭＳ ゴシック" panose="020B0609070205080204" pitchFamily="49" charset="-128"/>
                  <a:ea typeface="ＭＳ ゴシック" panose="020B0609070205080204" pitchFamily="49" charset="-128"/>
                </a:rPr>
                <a:t>万</a:t>
              </a:r>
              <a:r>
                <a:rPr kumimoji="1" lang="en-US" altLang="ja-JP" sz="1400" b="1" u="sng" dirty="0" smtClean="0">
                  <a:solidFill>
                    <a:srgbClr val="FF0000"/>
                  </a:solidFill>
                  <a:latin typeface="ＭＳ ゴシック" panose="020B0609070205080204" pitchFamily="49" charset="-128"/>
                  <a:ea typeface="ＭＳ ゴシック" panose="020B0609070205080204" pitchFamily="49" charset="-128"/>
                </a:rPr>
                <a:t>kWh/h</a:t>
              </a:r>
            </a:p>
            <a:p>
              <a:endParaRPr kumimoji="1" lang="en-US" altLang="ja-JP" sz="1400" b="1" u="sng" dirty="0" smtClean="0">
                <a:solidFill>
                  <a:srgbClr val="FF0000"/>
                </a:solidFill>
                <a:latin typeface="ＭＳ ゴシック" panose="020B0609070205080204" pitchFamily="49" charset="-128"/>
                <a:ea typeface="ＭＳ ゴシック" panose="020B0609070205080204" pitchFamily="49" charset="-128"/>
              </a:endParaRPr>
            </a:p>
          </p:txBody>
        </p:sp>
        <p:sp>
          <p:nvSpPr>
            <p:cNvPr id="12" name="右矢印 11"/>
            <p:cNvSpPr/>
            <p:nvPr/>
          </p:nvSpPr>
          <p:spPr>
            <a:xfrm rot="16200000">
              <a:off x="6945160" y="2879970"/>
              <a:ext cx="428262" cy="106413"/>
            </a:xfrm>
            <a:prstGeom prst="rightArrow">
              <a:avLst>
                <a:gd name="adj1" fmla="val 50000"/>
                <a:gd name="adj2" fmla="val 1288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106085" y="1177050"/>
              <a:ext cx="3153431" cy="790575"/>
            </a:xfrm>
            <a:prstGeom prst="rect">
              <a:avLst/>
            </a:prstGeom>
            <a:noFill/>
          </p:spPr>
          <p:txBody>
            <a:bodyPr wrap="squar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必要電力：</a:t>
              </a:r>
              <a:r>
                <a:rPr kumimoji="1" lang="en-US" altLang="ja-JP" sz="1400" dirty="0" smtClean="0">
                  <a:latin typeface="ＭＳ ゴシック" panose="020B0609070205080204" pitchFamily="49" charset="-128"/>
                  <a:ea typeface="ＭＳ ゴシック" panose="020B0609070205080204" pitchFamily="49" charset="-128"/>
                </a:rPr>
                <a:t>50%</a:t>
              </a:r>
              <a:r>
                <a:rPr kumimoji="1" lang="ja-JP" altLang="en-US" sz="1400" dirty="0" smtClean="0">
                  <a:latin typeface="ＭＳ ゴシック" panose="020B0609070205080204" pitchFamily="49" charset="-128"/>
                  <a:ea typeface="ＭＳ ゴシック" panose="020B0609070205080204" pitchFamily="49" charset="-128"/>
                </a:rPr>
                <a:t>増</a:t>
              </a:r>
              <a:endParaRPr kumimoji="1" lang="en-US" altLang="ja-JP" sz="1400" dirty="0" smtClean="0">
                <a:latin typeface="ＭＳ ゴシック" panose="020B0609070205080204" pitchFamily="49" charset="-128"/>
                <a:ea typeface="ＭＳ ゴシック" panose="020B0609070205080204" pitchFamily="49" charset="-128"/>
              </a:endParaRPr>
            </a:p>
            <a:p>
              <a:pPr marL="180975" indent="-180975"/>
              <a:r>
                <a:rPr kumimoji="1" lang="ja-JP" altLang="en-US" sz="1200" dirty="0" smtClean="0">
                  <a:latin typeface="ＭＳ ゴシック" panose="020B0609070205080204" pitchFamily="49" charset="-128"/>
                  <a:ea typeface="ＭＳ ゴシック" panose="020B0609070205080204" pitchFamily="49" charset="-128"/>
                </a:rPr>
                <a:t>（均一発電状態として計算。ピーク電力は考慮できていない）</a:t>
              </a:r>
              <a:endParaRPr kumimoji="1" lang="ja-JP" altLang="en-US" sz="1200" dirty="0">
                <a:latin typeface="ＭＳ ゴシック" panose="020B0609070205080204" pitchFamily="49" charset="-128"/>
                <a:ea typeface="ＭＳ ゴシック" panose="020B0609070205080204" pitchFamily="49" charset="-128"/>
              </a:endParaRPr>
            </a:p>
          </p:txBody>
        </p:sp>
      </p:grpSp>
      <p:sp>
        <p:nvSpPr>
          <p:cNvPr id="15" name="テキスト ボックス 14"/>
          <p:cNvSpPr txBox="1"/>
          <p:nvPr/>
        </p:nvSpPr>
        <p:spPr>
          <a:xfrm>
            <a:off x="384085" y="4727124"/>
            <a:ext cx="8424070" cy="646331"/>
          </a:xfrm>
          <a:prstGeom prst="rect">
            <a:avLst/>
          </a:prstGeom>
          <a:noFill/>
          <a:ln>
            <a:solidFill>
              <a:srgbClr val="1910CE"/>
            </a:solidFill>
          </a:ln>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巨大発電所からの現在の電力供給</a:t>
            </a:r>
            <a:r>
              <a:rPr kumimoji="1" lang="ja-JP" altLang="en-US" dirty="0">
                <a:latin typeface="ＭＳ ゴシック" panose="020B0609070205080204" pitchFamily="49" charset="-128"/>
                <a:ea typeface="ＭＳ ゴシック" panose="020B0609070205080204" pitchFamily="49" charset="-128"/>
              </a:rPr>
              <a:t>システム</a:t>
            </a:r>
            <a:r>
              <a:rPr kumimoji="1" lang="ja-JP" altLang="en-US" dirty="0" smtClean="0">
                <a:latin typeface="ＭＳ ゴシック" panose="020B0609070205080204" pitchFamily="49" charset="-128"/>
                <a:ea typeface="ＭＳ ゴシック" panose="020B0609070205080204" pitchFamily="49" charset="-128"/>
              </a:rPr>
              <a:t>では、</a:t>
            </a:r>
            <a:r>
              <a:rPr kumimoji="1" lang="en-US" altLang="ja-JP" dirty="0" smtClean="0">
                <a:latin typeface="ＭＳ ゴシック" panose="020B0609070205080204" pitchFamily="49" charset="-128"/>
                <a:ea typeface="ＭＳ ゴシック" panose="020B0609070205080204" pitchFamily="49" charset="-128"/>
              </a:rPr>
              <a:t>2050</a:t>
            </a:r>
            <a:r>
              <a:rPr kumimoji="1" lang="ja-JP" altLang="en-US" dirty="0" smtClean="0">
                <a:latin typeface="ＭＳ ゴシック" panose="020B0609070205080204" pitchFamily="49" charset="-128"/>
                <a:ea typeface="ＭＳ ゴシック" panose="020B0609070205080204" pitchFamily="49" charset="-128"/>
              </a:rPr>
              <a:t>年の必要電力は、水力発電、自然エネルギーをフル稼働させても、原子力発電と火力発電抜きでは成立しない。</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384085" y="5747995"/>
            <a:ext cx="8424070" cy="646331"/>
          </a:xfrm>
          <a:prstGeom prst="rect">
            <a:avLst/>
          </a:prstGeom>
          <a:noFill/>
          <a:ln>
            <a:solidFill>
              <a:srgbClr val="1910CE"/>
            </a:solidFill>
          </a:ln>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電力については絶対的に不足するため、供給システムの大改革が必須。以前から唱えられてきた</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地産地消</a:t>
            </a:r>
            <a:r>
              <a:rPr kumimoji="1" lang="ja-JP" altLang="en-US" dirty="0" smtClean="0">
                <a:latin typeface="ＭＳ ゴシック" panose="020B0609070205080204" pitchFamily="49" charset="-128"/>
                <a:ea typeface="ＭＳ ゴシック" panose="020B0609070205080204" pitchFamily="49" charset="-128"/>
              </a:rPr>
              <a:t>の</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自立・分散型電源供給システムの実現</a:t>
            </a:r>
            <a:r>
              <a:rPr kumimoji="1" lang="ja-JP" altLang="en-US" dirty="0" smtClean="0">
                <a:latin typeface="ＭＳ ゴシック" panose="020B0609070205080204" pitchFamily="49" charset="-128"/>
                <a:ea typeface="ＭＳ ゴシック" panose="020B0609070205080204" pitchFamily="49" charset="-128"/>
              </a:rPr>
              <a:t>がまずは大切</a:t>
            </a:r>
            <a:endParaRPr kumimoji="1" lang="ja-JP" altLang="en-US" sz="2000" b="1" u="sng" dirty="0">
              <a:solidFill>
                <a:srgbClr val="FF0000"/>
              </a:solidFill>
              <a:latin typeface="ＭＳ ゴシック" panose="020B0609070205080204" pitchFamily="49" charset="-128"/>
              <a:ea typeface="ＭＳ ゴシック" panose="020B0609070205080204" pitchFamily="49" charset="-128"/>
            </a:endParaRPr>
          </a:p>
        </p:txBody>
      </p:sp>
      <p:sp>
        <p:nvSpPr>
          <p:cNvPr id="17" name="下矢印 16"/>
          <p:cNvSpPr/>
          <p:nvPr/>
        </p:nvSpPr>
        <p:spPr>
          <a:xfrm>
            <a:off x="4238786" y="5463153"/>
            <a:ext cx="357334" cy="224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0"/>
          </p:nvPr>
        </p:nvSpPr>
        <p:spPr/>
        <p:txBody>
          <a:bodyPr/>
          <a:lstStyle/>
          <a:p>
            <a:pPr>
              <a:defRPr/>
            </a:pPr>
            <a:fld id="{54C34C8E-F460-4047-A82E-953ACBB021C6}" type="slidenum">
              <a:rPr lang="ja-JP" altLang="en-US" smtClean="0"/>
              <a:pPr>
                <a:defRPr/>
              </a:pPr>
              <a:t>5</a:t>
            </a:fld>
            <a:endParaRPr lang="ja-JP" altLang="en-US" dirty="0"/>
          </a:p>
        </p:txBody>
      </p:sp>
      <p:sp>
        <p:nvSpPr>
          <p:cNvPr id="7" name="正方形/長方形 6"/>
          <p:cNvSpPr/>
          <p:nvPr/>
        </p:nvSpPr>
        <p:spPr>
          <a:xfrm>
            <a:off x="5792957" y="1357392"/>
            <a:ext cx="272053" cy="48536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6,031</a:t>
            </a:r>
          </a:p>
          <a:p>
            <a:pPr algn="ct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万</a:t>
            </a: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kW</a:t>
            </a:r>
          </a:p>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2018</a:t>
            </a: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年実績</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p:txBody>
      </p:sp>
      <p:cxnSp>
        <p:nvCxnSpPr>
          <p:cNvPr id="11" name="直線コネクタ 10"/>
          <p:cNvCxnSpPr/>
          <p:nvPr/>
        </p:nvCxnSpPr>
        <p:spPr>
          <a:xfrm>
            <a:off x="5633438" y="1815085"/>
            <a:ext cx="2264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5633439" y="1357392"/>
            <a:ext cx="159518" cy="331955"/>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792957" y="1818863"/>
            <a:ext cx="272053" cy="398432"/>
          </a:xfrm>
          <a:prstGeom prst="rect">
            <a:avLst/>
          </a:prstGeom>
          <a:solidFill>
            <a:srgbClr val="61E5FF"/>
          </a:solidFill>
          <a:ln>
            <a:solidFill>
              <a:srgbClr val="61E5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5,001</a:t>
            </a:r>
          </a:p>
          <a:p>
            <a:pPr algn="ct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万</a:t>
            </a: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kW</a:t>
            </a:r>
          </a:p>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2018</a:t>
            </a: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年実績</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5792957" y="3543279"/>
            <a:ext cx="266488" cy="357025"/>
          </a:xfrm>
          <a:prstGeom prst="rect">
            <a:avLst/>
          </a:prstGeom>
          <a:solidFill>
            <a:srgbClr val="D6BCE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3,804</a:t>
            </a: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万</a:t>
            </a: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kW</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p:txBody>
      </p:sp>
      <p:sp>
        <p:nvSpPr>
          <p:cNvPr id="24" name="正方形/長方形 23"/>
          <p:cNvSpPr/>
          <p:nvPr/>
        </p:nvSpPr>
        <p:spPr>
          <a:xfrm>
            <a:off x="5792957" y="2227573"/>
            <a:ext cx="266488" cy="131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sz="600" dirty="0" smtClean="0">
              <a:solidFill>
                <a:schemeClr val="tx1"/>
              </a:solidFill>
              <a:latin typeface="ＭＳ ゴシック" panose="020B0609070205080204" pitchFamily="49" charset="-128"/>
              <a:ea typeface="ＭＳ ゴシック" panose="020B0609070205080204" pitchFamily="49" charset="-128"/>
            </a:endParaRPr>
          </a:p>
          <a:p>
            <a:pPr algn="ctr"/>
            <a:endParaRPr kumimoji="1" lang="en-US" altLang="ja-JP" sz="600" dirty="0">
              <a:solidFill>
                <a:schemeClr val="tx1"/>
              </a:solidFill>
              <a:latin typeface="ＭＳ ゴシック" panose="020B0609070205080204" pitchFamily="49" charset="-128"/>
              <a:ea typeface="ＭＳ ゴシック" panose="020B0609070205080204" pitchFamily="49" charset="-128"/>
            </a:endParaRPr>
          </a:p>
          <a:p>
            <a:pPr algn="ctr"/>
            <a:endParaRPr kumimoji="1" lang="en-US" altLang="ja-JP" sz="600" dirty="0" smtClean="0">
              <a:solidFill>
                <a:schemeClr val="tx1"/>
              </a:solidFill>
              <a:latin typeface="ＭＳ ゴシック" panose="020B0609070205080204" pitchFamily="49" charset="-128"/>
              <a:ea typeface="ＭＳ ゴシック" panose="020B0609070205080204" pitchFamily="49" charset="-128"/>
            </a:endParaRPr>
          </a:p>
          <a:p>
            <a:pPr algn="ctr"/>
            <a:endParaRPr kumimoji="1" lang="en-US" altLang="ja-JP" sz="600" dirty="0">
              <a:solidFill>
                <a:schemeClr val="tx1"/>
              </a:solidFill>
              <a:latin typeface="ＭＳ ゴシック" panose="020B0609070205080204" pitchFamily="49" charset="-128"/>
              <a:ea typeface="ＭＳ ゴシック" panose="020B0609070205080204" pitchFamily="49" charset="-128"/>
            </a:endParaRPr>
          </a:p>
          <a:p>
            <a:pPr algn="ctr"/>
            <a:endParaRPr kumimoji="1" lang="en-US" altLang="ja-JP" sz="600" dirty="0" smtClean="0">
              <a:solidFill>
                <a:schemeClr val="tx1"/>
              </a:solidFill>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a:xfrm>
            <a:off x="5746977" y="3871859"/>
            <a:ext cx="624935" cy="215444"/>
          </a:xfrm>
          <a:prstGeom prst="rect">
            <a:avLst/>
          </a:prstGeom>
          <a:noFill/>
        </p:spPr>
        <p:txBody>
          <a:bodyPr wrap="square" rtlCol="0">
            <a:spAutoFit/>
          </a:bodyPr>
          <a:lstStyle/>
          <a:p>
            <a:r>
              <a:rPr kumimoji="1" lang="en-US" altLang="ja-JP" sz="800" u="sng" dirty="0" smtClean="0">
                <a:latin typeface="ＭＳ ゴシック" panose="020B0609070205080204" pitchFamily="49" charset="-128"/>
                <a:ea typeface="ＭＳ ゴシック" panose="020B0609070205080204" pitchFamily="49" charset="-128"/>
              </a:rPr>
              <a:t>2018</a:t>
            </a:r>
            <a:r>
              <a:rPr kumimoji="1" lang="ja-JP" altLang="en-US" sz="800" u="sng" dirty="0" smtClean="0">
                <a:latin typeface="ＭＳ ゴシック" panose="020B0609070205080204" pitchFamily="49" charset="-128"/>
                <a:ea typeface="ＭＳ ゴシック" panose="020B0609070205080204" pitchFamily="49" charset="-128"/>
              </a:rPr>
              <a:t>年度</a:t>
            </a:r>
            <a:endParaRPr kumimoji="1" lang="ja-JP" altLang="en-US" sz="800" b="1" u="sng"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4706514" y="1071320"/>
            <a:ext cx="1086443" cy="215444"/>
          </a:xfrm>
          <a:prstGeom prst="rect">
            <a:avLst/>
          </a:prstGeom>
          <a:noFill/>
        </p:spPr>
        <p:txBody>
          <a:bodyPr wrap="square" rtlCol="0">
            <a:spAutoFit/>
          </a:bodyPr>
          <a:lstStyle/>
          <a:p>
            <a:r>
              <a:rPr kumimoji="1" lang="ja-JP" altLang="en-US" sz="800" u="sng" dirty="0" smtClean="0">
                <a:latin typeface="ＭＳ ゴシック" panose="020B0609070205080204" pitchFamily="49" charset="-128"/>
                <a:ea typeface="ＭＳ ゴシック" panose="020B0609070205080204" pitchFamily="49" charset="-128"/>
              </a:rPr>
              <a:t>太陽光：</a:t>
            </a:r>
            <a:r>
              <a:rPr kumimoji="1" lang="en-US" altLang="ja-JP" sz="800" u="sng" dirty="0" smtClean="0">
                <a:latin typeface="ＭＳ ゴシック" panose="020B0609070205080204" pitchFamily="49" charset="-128"/>
                <a:ea typeface="ＭＳ ゴシック" panose="020B0609070205080204" pitchFamily="49" charset="-128"/>
              </a:rPr>
              <a:t>5,337</a:t>
            </a:r>
            <a:r>
              <a:rPr kumimoji="1" lang="ja-JP" altLang="en-US" sz="800" u="sng" dirty="0" smtClean="0">
                <a:latin typeface="ＭＳ ゴシック" panose="020B0609070205080204" pitchFamily="49" charset="-128"/>
                <a:ea typeface="ＭＳ ゴシック" panose="020B0609070205080204" pitchFamily="49" charset="-128"/>
              </a:rPr>
              <a:t>万</a:t>
            </a:r>
            <a:r>
              <a:rPr kumimoji="1" lang="en-US" altLang="ja-JP" sz="800" u="sng" dirty="0" smtClean="0">
                <a:latin typeface="ＭＳ ゴシック" panose="020B0609070205080204" pitchFamily="49" charset="-128"/>
                <a:ea typeface="ＭＳ ゴシック" panose="020B0609070205080204" pitchFamily="49" charset="-128"/>
              </a:rPr>
              <a:t>kW</a:t>
            </a:r>
            <a:endParaRPr kumimoji="1" lang="ja-JP" altLang="en-US" sz="800" b="1" u="sng" dirty="0">
              <a:latin typeface="ＭＳ ゴシック" panose="020B0609070205080204" pitchFamily="49" charset="-128"/>
              <a:ea typeface="ＭＳ ゴシック" panose="020B0609070205080204" pitchFamily="49" charset="-128"/>
            </a:endParaRPr>
          </a:p>
        </p:txBody>
      </p:sp>
      <p:cxnSp>
        <p:nvCxnSpPr>
          <p:cNvPr id="19" name="直線矢印コネクタ 18"/>
          <p:cNvCxnSpPr>
            <a:endCxn id="7" idx="0"/>
          </p:cNvCxnSpPr>
          <p:nvPr/>
        </p:nvCxnSpPr>
        <p:spPr>
          <a:xfrm>
            <a:off x="5645184" y="1233250"/>
            <a:ext cx="283800" cy="124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208098" y="3215099"/>
            <a:ext cx="2740640" cy="626701"/>
          </a:xfrm>
          <a:prstGeom prst="rect">
            <a:avLst/>
          </a:prstGeom>
          <a:noFill/>
          <a:ln w="9525">
            <a:solidFill>
              <a:srgbClr val="FF0000"/>
            </a:solidFill>
          </a:ln>
        </p:spPr>
        <p:txBody>
          <a:bodyPr wrap="square" lIns="36000" tIns="36000" rIns="36000" bIns="36000"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再エネが</a:t>
            </a:r>
            <a:r>
              <a:rPr kumimoji="1" lang="en-US" altLang="ja-JP" sz="1200" dirty="0" smtClean="0">
                <a:latin typeface="ＭＳ ゴシック" panose="020B0609070205080204" pitchFamily="49" charset="-128"/>
                <a:ea typeface="ＭＳ ゴシック" panose="020B0609070205080204" pitchFamily="49" charset="-128"/>
              </a:rPr>
              <a:t>50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に達する</a:t>
            </a:r>
            <a:r>
              <a:rPr kumimoji="1" lang="en-US" altLang="ja-JP" sz="1200" dirty="0" smtClean="0">
                <a:latin typeface="ＭＳ ゴシック" panose="020B0609070205080204" pitchFamily="49" charset="-128"/>
                <a:ea typeface="ＭＳ ゴシック" panose="020B0609070205080204" pitchFamily="49" charset="-128"/>
              </a:rPr>
              <a:t>2050</a:t>
            </a:r>
            <a:r>
              <a:rPr kumimoji="1" lang="ja-JP" altLang="en-US" sz="1200" dirty="0" smtClean="0">
                <a:latin typeface="ＭＳ ゴシック" panose="020B0609070205080204" pitchFamily="49" charset="-128"/>
                <a:ea typeface="ＭＳ ゴシック" panose="020B0609070205080204" pitchFamily="49" charset="-128"/>
              </a:rPr>
              <a:t>年の電力安定化のため、蓄電・発電（蓄電池と水素の組合せ）システム構築が必要</a:t>
            </a:r>
            <a:endParaRPr kumimoji="1" lang="en-US" altLang="ja-JP" sz="1200" dirty="0" smtClean="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2083173" y="4121751"/>
            <a:ext cx="6724982" cy="461665"/>
          </a:xfrm>
          <a:prstGeom prst="rect">
            <a:avLst/>
          </a:prstGeom>
          <a:solidFill>
            <a:schemeClr val="bg1"/>
          </a:solidFill>
        </p:spPr>
        <p:txBody>
          <a:bodyPr wrap="square">
            <a:spAutoFit/>
          </a:bodyPr>
          <a:lstStyle/>
          <a:p>
            <a:r>
              <a:rPr lang="ja-JP" altLang="en-US" sz="800" dirty="0" smtClean="0">
                <a:latin typeface="ＭＳ ゴシック" panose="020B0609070205080204" pitchFamily="49" charset="-128"/>
                <a:ea typeface="ＭＳ ゴシック" panose="020B0609070205080204" pitchFamily="49" charset="-128"/>
              </a:rPr>
              <a:t>火力発電</a:t>
            </a:r>
            <a:endParaRPr lang="en-US" altLang="ja-JP" sz="800" dirty="0" smtClean="0">
              <a:latin typeface="ＭＳ ゴシック" panose="020B0609070205080204" pitchFamily="49" charset="-128"/>
              <a:ea typeface="ＭＳ ゴシック" panose="020B0609070205080204" pitchFamily="49" charset="-128"/>
            </a:endParaRPr>
          </a:p>
          <a:p>
            <a:r>
              <a:rPr lang="ja-JP" altLang="en-US" sz="800" dirty="0" smtClean="0">
                <a:latin typeface="ＭＳ ゴシック" panose="020B0609070205080204" pitchFamily="49" charset="-128"/>
                <a:ea typeface="ＭＳ ゴシック" panose="020B0609070205080204" pitchFamily="49" charset="-128"/>
              </a:rPr>
              <a:t>第3回</a:t>
            </a:r>
            <a:r>
              <a:rPr lang="ja-JP" altLang="en-US" sz="800" dirty="0">
                <a:latin typeface="ＭＳ ゴシック" panose="020B0609070205080204" pitchFamily="49" charset="-128"/>
                <a:ea typeface="ＭＳ ゴシック" panose="020B0609070205080204" pitchFamily="49" charset="-128"/>
              </a:rPr>
              <a:t>IEA閣僚級</a:t>
            </a:r>
            <a:r>
              <a:rPr lang="ja-JP" altLang="en-US" sz="800" dirty="0" smtClean="0">
                <a:latin typeface="ＭＳ ゴシック" panose="020B0609070205080204" pitchFamily="49" charset="-128"/>
                <a:ea typeface="ＭＳ ゴシック" panose="020B0609070205080204" pitchFamily="49" charset="-128"/>
              </a:rPr>
              <a:t>理事会（</a:t>
            </a:r>
            <a:r>
              <a:rPr lang="en-US" altLang="ja-JP" sz="800" dirty="0" smtClean="0">
                <a:latin typeface="ＭＳ ゴシック" panose="020B0609070205080204" pitchFamily="49" charset="-128"/>
                <a:ea typeface="ＭＳ ゴシック" panose="020B0609070205080204" pitchFamily="49" charset="-128"/>
              </a:rPr>
              <a:t>1979</a:t>
            </a:r>
            <a:r>
              <a:rPr lang="ja-JP" altLang="en-US" sz="800" dirty="0" smtClean="0">
                <a:latin typeface="ＭＳ ゴシック" panose="020B0609070205080204" pitchFamily="49" charset="-128"/>
                <a:ea typeface="ＭＳ ゴシック" panose="020B0609070205080204" pitchFamily="49" charset="-128"/>
              </a:rPr>
              <a:t>年）で</a:t>
            </a:r>
            <a:r>
              <a:rPr lang="ja-JP" altLang="en-US" sz="800" dirty="0">
                <a:latin typeface="ＭＳ ゴシック" panose="020B0609070205080204" pitchFamily="49" charset="-128"/>
                <a:ea typeface="ＭＳ ゴシック" panose="020B0609070205080204" pitchFamily="49" charset="-128"/>
              </a:rPr>
              <a:t>、石炭の利用促進を図るために採択された「石炭に関する行動原則」のなかで、石油火力発電所の新設やリプレースは</a:t>
            </a:r>
            <a:r>
              <a:rPr lang="ja-JP" altLang="en-US" sz="800" dirty="0" smtClean="0">
                <a:latin typeface="ＭＳ ゴシック" panose="020B0609070205080204" pitchFamily="49" charset="-128"/>
                <a:ea typeface="ＭＳ ゴシック" panose="020B0609070205080204" pitchFamily="49" charset="-128"/>
              </a:rPr>
              <a:t>禁止。燃料の埋蔵量、産地、コスト等から方式が選定</a:t>
            </a:r>
            <a:endParaRPr lang="ja-JP" altLang="en-US" sz="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65815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2018</a:t>
            </a:r>
            <a:r>
              <a:rPr kumimoji="1" lang="ja-JP" altLang="en-US" dirty="0" smtClean="0"/>
              <a:t>年に</a:t>
            </a:r>
            <a:r>
              <a:rPr kumimoji="1" lang="en-US" altLang="ja-JP" dirty="0" smtClean="0"/>
              <a:t>2040</a:t>
            </a:r>
            <a:r>
              <a:rPr kumimoji="1" lang="ja-JP" altLang="en-US" dirty="0" smtClean="0"/>
              <a:t>年洋上風力分を</a:t>
            </a:r>
            <a:r>
              <a:rPr lang="ja-JP" altLang="en-US" dirty="0"/>
              <a:t>プラス</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54C34C8E-F460-4047-A82E-953ACBB021C6}" type="slidenum">
              <a:rPr lang="ja-JP" altLang="en-US" smtClean="0"/>
              <a:pPr>
                <a:defRPr/>
              </a:pPr>
              <a:t>6</a:t>
            </a:fld>
            <a:endParaRPr lang="ja-JP" altLang="en-US" dirty="0"/>
          </a:p>
        </p:txBody>
      </p:sp>
      <p:grpSp>
        <p:nvGrpSpPr>
          <p:cNvPr id="33" name="グループ化 32"/>
          <p:cNvGrpSpPr/>
          <p:nvPr/>
        </p:nvGrpSpPr>
        <p:grpSpPr>
          <a:xfrm>
            <a:off x="233830" y="1444090"/>
            <a:ext cx="5670693" cy="3262373"/>
            <a:chOff x="147236" y="1072748"/>
            <a:chExt cx="5670693" cy="3262373"/>
          </a:xfrm>
        </p:grpSpPr>
        <p:pic>
          <p:nvPicPr>
            <p:cNvPr id="5" name="図 4" descr="第３回TF資料6_2015以前発電設備容量の実績.pdf - Adobe Acrobat Reader DC (32-bit)"/>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236" y="1178896"/>
              <a:ext cx="3049385" cy="2879226"/>
            </a:xfrm>
            <a:prstGeom prst="rect">
              <a:avLst/>
            </a:prstGeom>
          </p:spPr>
        </p:pic>
        <p:sp>
          <p:nvSpPr>
            <p:cNvPr id="15" name="正方形/長方形 14"/>
            <p:cNvSpPr/>
            <p:nvPr/>
          </p:nvSpPr>
          <p:spPr>
            <a:xfrm>
              <a:off x="4188190" y="1812353"/>
              <a:ext cx="272053" cy="398432"/>
            </a:xfrm>
            <a:prstGeom prst="rect">
              <a:avLst/>
            </a:prstGeom>
            <a:solidFill>
              <a:srgbClr val="61E5FF"/>
            </a:solidFill>
            <a:ln>
              <a:solidFill>
                <a:srgbClr val="61E5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5,001</a:t>
              </a:r>
            </a:p>
            <a:p>
              <a:pPr algn="ct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万</a:t>
              </a: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kW</a:t>
              </a:r>
            </a:p>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2018</a:t>
              </a: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年実績</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4188190" y="3536769"/>
              <a:ext cx="266488" cy="357025"/>
            </a:xfrm>
            <a:prstGeom prst="rect">
              <a:avLst/>
            </a:prstGeom>
            <a:solidFill>
              <a:srgbClr val="D6BCE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3,804</a:t>
              </a: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万</a:t>
              </a: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kW</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4188190" y="2221063"/>
              <a:ext cx="266488" cy="131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sz="600" dirty="0" smtClean="0">
                <a:solidFill>
                  <a:schemeClr val="tx1"/>
                </a:solidFill>
                <a:latin typeface="ＭＳ ゴシック" panose="020B0609070205080204" pitchFamily="49" charset="-128"/>
                <a:ea typeface="ＭＳ ゴシック" panose="020B0609070205080204" pitchFamily="49" charset="-128"/>
              </a:endParaRPr>
            </a:p>
            <a:p>
              <a:pPr algn="ctr"/>
              <a:endParaRPr kumimoji="1" lang="en-US" altLang="ja-JP" sz="6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火力</a:t>
              </a:r>
              <a:endParaRPr kumimoji="1" lang="en-US" altLang="ja-JP" sz="6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2213735" y="1072748"/>
              <a:ext cx="2072728" cy="215444"/>
            </a:xfrm>
            <a:prstGeom prst="rect">
              <a:avLst/>
            </a:prstGeom>
            <a:noFill/>
          </p:spPr>
          <p:txBody>
            <a:bodyPr wrap="square" rtlCol="0">
              <a:spAutoFit/>
            </a:bodyPr>
            <a:lstStyle/>
            <a:p>
              <a:r>
                <a:rPr kumimoji="1" lang="ja-JP" altLang="en-US" sz="800" u="sng" dirty="0" smtClean="0">
                  <a:latin typeface="ＭＳ ゴシック" panose="020B0609070205080204" pitchFamily="49" charset="-128"/>
                  <a:ea typeface="ＭＳ ゴシック" panose="020B0609070205080204" pitchFamily="49" charset="-128"/>
                </a:rPr>
                <a:t>太陽光：</a:t>
              </a:r>
              <a:r>
                <a:rPr kumimoji="1" lang="en-US" altLang="ja-JP" sz="800" u="sng" dirty="0" smtClean="0">
                  <a:latin typeface="ＭＳ ゴシック" panose="020B0609070205080204" pitchFamily="49" charset="-128"/>
                  <a:ea typeface="ＭＳ ゴシック" panose="020B0609070205080204" pitchFamily="49" charset="-128"/>
                </a:rPr>
                <a:t>5,337</a:t>
              </a:r>
              <a:r>
                <a:rPr kumimoji="1" lang="ja-JP" altLang="en-US" sz="800" u="sng" dirty="0" smtClean="0">
                  <a:latin typeface="ＭＳ ゴシック" panose="020B0609070205080204" pitchFamily="49" charset="-128"/>
                  <a:ea typeface="ＭＳ ゴシック" panose="020B0609070205080204" pitchFamily="49" charset="-128"/>
                </a:rPr>
                <a:t>万</a:t>
              </a:r>
              <a:r>
                <a:rPr kumimoji="1" lang="en-US" altLang="ja-JP" sz="800" u="sng" dirty="0" smtClean="0">
                  <a:latin typeface="ＭＳ ゴシック" panose="020B0609070205080204" pitchFamily="49" charset="-128"/>
                  <a:ea typeface="ＭＳ ゴシック" panose="020B0609070205080204" pitchFamily="49" charset="-128"/>
                </a:rPr>
                <a:t>kW</a:t>
              </a:r>
              <a:r>
                <a:rPr kumimoji="1" lang="ja-JP" altLang="en-US" sz="800" u="sng" dirty="0" smtClean="0">
                  <a:latin typeface="ＭＳ ゴシック" panose="020B0609070205080204" pitchFamily="49" charset="-128"/>
                  <a:ea typeface="ＭＳ ゴシック" panose="020B0609070205080204" pitchFamily="49" charset="-128"/>
                </a:rPr>
                <a:t>（利用率：約</a:t>
              </a:r>
              <a:r>
                <a:rPr kumimoji="1" lang="en-US" altLang="ja-JP" sz="800" u="sng" dirty="0" smtClean="0">
                  <a:latin typeface="ＭＳ ゴシック" panose="020B0609070205080204" pitchFamily="49" charset="-128"/>
                  <a:ea typeface="ＭＳ ゴシック" panose="020B0609070205080204" pitchFamily="49" charset="-128"/>
                </a:rPr>
                <a:t>12</a:t>
              </a:r>
              <a:r>
                <a:rPr kumimoji="1" lang="ja-JP" altLang="en-US" sz="800" u="sng" dirty="0" smtClean="0">
                  <a:latin typeface="ＭＳ ゴシック" panose="020B0609070205080204" pitchFamily="49" charset="-128"/>
                  <a:ea typeface="ＭＳ ゴシック" panose="020B0609070205080204" pitchFamily="49" charset="-128"/>
                </a:rPr>
                <a:t>％）</a:t>
              </a:r>
              <a:endParaRPr kumimoji="1" lang="ja-JP" altLang="en-US" sz="800" b="1" u="sng" dirty="0">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4142210" y="3865349"/>
              <a:ext cx="624935" cy="215444"/>
            </a:xfrm>
            <a:prstGeom prst="rect">
              <a:avLst/>
            </a:prstGeom>
            <a:noFill/>
          </p:spPr>
          <p:txBody>
            <a:bodyPr wrap="square" rtlCol="0">
              <a:spAutoFit/>
            </a:bodyPr>
            <a:lstStyle/>
            <a:p>
              <a:r>
                <a:rPr kumimoji="1" lang="en-US" altLang="ja-JP" sz="800" u="sng" dirty="0" smtClean="0">
                  <a:latin typeface="ＭＳ ゴシック" panose="020B0609070205080204" pitchFamily="49" charset="-128"/>
                  <a:ea typeface="ＭＳ ゴシック" panose="020B0609070205080204" pitchFamily="49" charset="-128"/>
                </a:rPr>
                <a:t>2018</a:t>
              </a:r>
              <a:r>
                <a:rPr kumimoji="1" lang="ja-JP" altLang="en-US" sz="800" u="sng" dirty="0" smtClean="0">
                  <a:latin typeface="ＭＳ ゴシック" panose="020B0609070205080204" pitchFamily="49" charset="-128"/>
                  <a:ea typeface="ＭＳ ゴシック" panose="020B0609070205080204" pitchFamily="49" charset="-128"/>
                </a:rPr>
                <a:t>年度</a:t>
              </a:r>
              <a:endParaRPr kumimoji="1" lang="ja-JP" altLang="en-US" sz="800" b="1" u="sng" dirty="0">
                <a:latin typeface="ＭＳ ゴシック" panose="020B0609070205080204" pitchFamily="49" charset="-128"/>
                <a:ea typeface="ＭＳ ゴシック" panose="020B0609070205080204" pitchFamily="49" charset="-128"/>
              </a:endParaRPr>
            </a:p>
          </p:txBody>
        </p:sp>
        <p:pic>
          <p:nvPicPr>
            <p:cNvPr id="21" name="図 20" descr="第３回TF資料6_2015以前発電設備容量の実績.pdf - Adobe Acrobat Reader DC (32-bi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45225" y="1262023"/>
              <a:ext cx="942965" cy="2796099"/>
            </a:xfrm>
            <a:prstGeom prst="rect">
              <a:avLst/>
            </a:prstGeom>
          </p:spPr>
        </p:pic>
        <p:cxnSp>
          <p:nvCxnSpPr>
            <p:cNvPr id="6" name="直線コネクタ 5"/>
            <p:cNvCxnSpPr/>
            <p:nvPr/>
          </p:nvCxnSpPr>
          <p:spPr>
            <a:xfrm flipV="1">
              <a:off x="573117" y="2873190"/>
              <a:ext cx="4032000" cy="0"/>
            </a:xfrm>
            <a:prstGeom prst="line">
              <a:avLst/>
            </a:prstGeom>
            <a:ln w="28575">
              <a:solidFill>
                <a:srgbClr val="1910CE"/>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573118" y="2348891"/>
              <a:ext cx="417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188190" y="1350882"/>
              <a:ext cx="272053" cy="48536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6,031</a:t>
              </a:r>
            </a:p>
            <a:p>
              <a:pPr algn="ct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万</a:t>
              </a: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kW</a:t>
              </a:r>
            </a:p>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2018</a:t>
              </a: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年実績</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p:txBody>
        </p:sp>
        <p:cxnSp>
          <p:nvCxnSpPr>
            <p:cNvPr id="13" name="直線コネクタ 12"/>
            <p:cNvCxnSpPr/>
            <p:nvPr/>
          </p:nvCxnSpPr>
          <p:spPr>
            <a:xfrm>
              <a:off x="4028672" y="1837018"/>
              <a:ext cx="2264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4028672" y="1350882"/>
              <a:ext cx="159518" cy="33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endCxn id="12" idx="0"/>
            </p:cNvCxnSpPr>
            <p:nvPr/>
          </p:nvCxnSpPr>
          <p:spPr>
            <a:xfrm>
              <a:off x="4040417" y="1226740"/>
              <a:ext cx="283800" cy="124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637455" y="2663741"/>
              <a:ext cx="1071685" cy="400110"/>
            </a:xfrm>
            <a:prstGeom prst="rect">
              <a:avLst/>
            </a:prstGeom>
            <a:noFill/>
          </p:spPr>
          <p:txBody>
            <a:bodyPr wrap="square" rtlCol="0">
              <a:spAutoFit/>
            </a:bodyPr>
            <a:lstStyle/>
            <a:p>
              <a:r>
                <a:rPr kumimoji="1" lang="en-US" altLang="ja-JP" sz="1000" dirty="0" smtClean="0">
                  <a:solidFill>
                    <a:srgbClr val="1910CE"/>
                  </a:solidFill>
                  <a:latin typeface="ＭＳ ゴシック" panose="020B0609070205080204" pitchFamily="49" charset="-128"/>
                  <a:ea typeface="ＭＳ ゴシック" panose="020B0609070205080204" pitchFamily="49" charset="-128"/>
                </a:rPr>
                <a:t>2018</a:t>
              </a:r>
              <a:r>
                <a:rPr kumimoji="1" lang="ja-JP" altLang="en-US" sz="1000" dirty="0" smtClean="0">
                  <a:solidFill>
                    <a:srgbClr val="1910CE"/>
                  </a:solidFill>
                  <a:latin typeface="ＭＳ ゴシック" panose="020B0609070205080204" pitchFamily="49" charset="-128"/>
                  <a:ea typeface="ＭＳ ゴシック" panose="020B0609070205080204" pitchFamily="49" charset="-128"/>
                </a:rPr>
                <a:t>年の電力（平均）</a:t>
              </a:r>
              <a:endParaRPr kumimoji="1" lang="en-US" altLang="ja-JP" sz="1000" dirty="0" smtClean="0">
                <a:solidFill>
                  <a:srgbClr val="1910CE"/>
                </a:solidFill>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4686018" y="2148836"/>
              <a:ext cx="1131911" cy="400110"/>
            </a:xfrm>
            <a:prstGeom prst="rect">
              <a:avLst/>
            </a:prstGeom>
            <a:noFill/>
          </p:spPr>
          <p:txBody>
            <a:bodyPr wrap="square" rtlCol="0">
              <a:spAutoFit/>
            </a:bodyPr>
            <a:lstStyle/>
            <a:p>
              <a:r>
                <a:rPr kumimoji="1" lang="en-US" altLang="ja-JP" sz="1000" dirty="0" smtClean="0">
                  <a:solidFill>
                    <a:srgbClr val="FF0000"/>
                  </a:solidFill>
                  <a:latin typeface="ＭＳ ゴシック" panose="020B0609070205080204" pitchFamily="49" charset="-128"/>
                  <a:ea typeface="ＭＳ ゴシック" panose="020B0609070205080204" pitchFamily="49" charset="-128"/>
                </a:rPr>
                <a:t>2050</a:t>
              </a:r>
              <a:r>
                <a:rPr kumimoji="1" lang="ja-JP" altLang="en-US" sz="1000" dirty="0" smtClean="0">
                  <a:solidFill>
                    <a:srgbClr val="FF0000"/>
                  </a:solidFill>
                  <a:latin typeface="ＭＳ ゴシック" panose="020B0609070205080204" pitchFamily="49" charset="-128"/>
                  <a:ea typeface="ＭＳ ゴシック" panose="020B0609070205080204" pitchFamily="49" charset="-128"/>
                </a:rPr>
                <a:t>年</a:t>
              </a:r>
              <a:endParaRPr kumimoji="1" lang="en-US" altLang="ja-JP" sz="1000"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1000" dirty="0" smtClean="0">
                  <a:solidFill>
                    <a:srgbClr val="FF0000"/>
                  </a:solidFill>
                  <a:latin typeface="ＭＳ ゴシック" panose="020B0609070205080204" pitchFamily="49" charset="-128"/>
                  <a:ea typeface="ＭＳ ゴシック" panose="020B0609070205080204" pitchFamily="49" charset="-128"/>
                </a:rPr>
                <a:t>必要電力見込み</a:t>
              </a:r>
              <a:endParaRPr kumimoji="1" lang="en-US" altLang="ja-JP" sz="10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1288271" y="4058122"/>
              <a:ext cx="2224927" cy="276999"/>
            </a:xfrm>
            <a:prstGeom prst="rect">
              <a:avLst/>
            </a:prstGeom>
            <a:noFill/>
          </p:spPr>
          <p:txBody>
            <a:bodyPr wrap="square" rtlCol="0">
              <a:spAutoFit/>
            </a:bodyPr>
            <a:lstStyle/>
            <a:p>
              <a:pPr algn="ctr"/>
              <a:r>
                <a:rPr kumimoji="1" lang="ja-JP" altLang="en-US" sz="1200" dirty="0" smtClean="0">
                  <a:latin typeface="ＭＳ ゴシック" panose="020B0609070205080204" pitchFamily="49" charset="-128"/>
                  <a:ea typeface="ＭＳ ゴシック" panose="020B0609070205080204" pitchFamily="49" charset="-128"/>
                </a:rPr>
                <a:t>発電設備容量</a:t>
              </a:r>
              <a:endParaRPr kumimoji="1" lang="en-US" altLang="ja-JP" sz="1200" dirty="0" smtClean="0">
                <a:latin typeface="ＭＳ ゴシック" panose="020B0609070205080204" pitchFamily="49" charset="-128"/>
                <a:ea typeface="ＭＳ ゴシック" panose="020B0609070205080204" pitchFamily="49" charset="-128"/>
              </a:endParaRPr>
            </a:p>
          </p:txBody>
        </p:sp>
      </p:grpSp>
      <p:cxnSp>
        <p:nvCxnSpPr>
          <p:cNvPr id="35" name="直線矢印コネクタ 34"/>
          <p:cNvCxnSpPr/>
          <p:nvPr/>
        </p:nvCxnSpPr>
        <p:spPr>
          <a:xfrm>
            <a:off x="4628466" y="3259646"/>
            <a:ext cx="0" cy="994292"/>
          </a:xfrm>
          <a:prstGeom prst="straightConnector1">
            <a:avLst/>
          </a:prstGeom>
          <a:ln w="12700">
            <a:solidFill>
              <a:srgbClr val="0000FF"/>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628466" y="2250240"/>
            <a:ext cx="0" cy="994292"/>
          </a:xfrm>
          <a:prstGeom prst="straightConnector1">
            <a:avLst/>
          </a:prstGeom>
          <a:ln w="12700">
            <a:solidFill>
              <a:srgbClr val="0000FF"/>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4772612" y="2738213"/>
            <a:ext cx="0" cy="1512000"/>
          </a:xfrm>
          <a:prstGeom prst="straightConnector1">
            <a:avLst/>
          </a:prstGeom>
          <a:ln w="12700">
            <a:solidFill>
              <a:srgbClr val="FF0000"/>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4772612" y="1208233"/>
            <a:ext cx="0" cy="1512000"/>
          </a:xfrm>
          <a:prstGeom prst="straightConnector1">
            <a:avLst/>
          </a:prstGeom>
          <a:ln w="12700">
            <a:solidFill>
              <a:srgbClr val="FF0000"/>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92275" y="4638142"/>
            <a:ext cx="4671288" cy="400110"/>
          </a:xfrm>
          <a:prstGeom prst="rect">
            <a:avLst/>
          </a:prstGeom>
          <a:noFill/>
          <a:ln>
            <a:noFill/>
          </a:ln>
        </p:spPr>
        <p:txBody>
          <a:bodyPr wrap="square" rtlCol="0">
            <a:spAutoFit/>
          </a:bodyPr>
          <a:lstStyle/>
          <a:p>
            <a:r>
              <a:rPr kumimoji="1" lang="en-US" altLang="ja-JP" sz="1000" dirty="0" smtClean="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　</a:t>
            </a:r>
            <a:r>
              <a:rPr kumimoji="1" lang="en-US" altLang="ja-JP" sz="1000" dirty="0" smtClean="0">
                <a:latin typeface="ＭＳ ゴシック" panose="020B0609070205080204" pitchFamily="49" charset="-128"/>
                <a:ea typeface="ＭＳ ゴシック" panose="020B0609070205080204" pitchFamily="49" charset="-128"/>
              </a:rPr>
              <a:t>2018</a:t>
            </a:r>
            <a:r>
              <a:rPr kumimoji="1" lang="ja-JP" altLang="en-US" sz="1000" dirty="0" smtClean="0">
                <a:latin typeface="ＭＳ ゴシック" panose="020B0609070205080204" pitchFamily="49" charset="-128"/>
                <a:ea typeface="ＭＳ ゴシック" panose="020B0609070205080204" pitchFamily="49" charset="-128"/>
              </a:rPr>
              <a:t>年度は原発</a:t>
            </a:r>
            <a:r>
              <a:rPr kumimoji="1" lang="en-US" altLang="ja-JP" sz="1000" dirty="0" smtClean="0">
                <a:latin typeface="ＭＳ ゴシック" panose="020B0609070205080204" pitchFamily="49" charset="-128"/>
                <a:ea typeface="ＭＳ ゴシック" panose="020B0609070205080204" pitchFamily="49" charset="-128"/>
              </a:rPr>
              <a:t>36</a:t>
            </a:r>
            <a:r>
              <a:rPr kumimoji="1" lang="ja-JP" altLang="en-US" sz="1000" dirty="0" smtClean="0">
                <a:latin typeface="ＭＳ ゴシック" panose="020B0609070205080204" pitchFamily="49" charset="-128"/>
                <a:ea typeface="ＭＳ ゴシック" panose="020B0609070205080204" pitchFamily="49" charset="-128"/>
              </a:rPr>
              <a:t>基中</a:t>
            </a:r>
            <a:r>
              <a:rPr kumimoji="1" lang="en-US" altLang="ja-JP" sz="1000" dirty="0" smtClean="0">
                <a:latin typeface="ＭＳ ゴシック" panose="020B0609070205080204" pitchFamily="49" charset="-128"/>
                <a:ea typeface="ＭＳ ゴシック" panose="020B0609070205080204" pitchFamily="49" charset="-128"/>
              </a:rPr>
              <a:t>9</a:t>
            </a:r>
            <a:r>
              <a:rPr kumimoji="1" lang="ja-JP" altLang="en-US" sz="1000" dirty="0" smtClean="0">
                <a:latin typeface="ＭＳ ゴシック" panose="020B0609070205080204" pitchFamily="49" charset="-128"/>
                <a:ea typeface="ＭＳ ゴシック" panose="020B0609070205080204" pitchFamily="49" charset="-128"/>
              </a:rPr>
              <a:t>基稼働（廃炉決定</a:t>
            </a:r>
            <a:r>
              <a:rPr kumimoji="1" lang="en-US" altLang="ja-JP" sz="1000" dirty="0" smtClean="0">
                <a:latin typeface="ＭＳ ゴシック" panose="020B0609070205080204" pitchFamily="49" charset="-128"/>
                <a:ea typeface="ＭＳ ゴシック" panose="020B0609070205080204" pitchFamily="49" charset="-128"/>
              </a:rPr>
              <a:t>24</a:t>
            </a:r>
            <a:r>
              <a:rPr kumimoji="1" lang="ja-JP" altLang="en-US" sz="1000" dirty="0" smtClean="0">
                <a:latin typeface="ＭＳ ゴシック" panose="020B0609070205080204" pitchFamily="49" charset="-128"/>
                <a:ea typeface="ＭＳ ゴシック" panose="020B0609070205080204" pitchFamily="49" charset="-128"/>
              </a:rPr>
              <a:t>基）</a:t>
            </a:r>
            <a:endParaRPr kumimoji="1" lang="en-US" altLang="ja-JP" sz="1000" dirty="0" smtClean="0">
              <a:latin typeface="ＭＳ ゴシック" panose="020B0609070205080204" pitchFamily="49" charset="-128"/>
              <a:ea typeface="ＭＳ ゴシック" panose="020B0609070205080204" pitchFamily="49" charset="-128"/>
            </a:endParaRPr>
          </a:p>
          <a:p>
            <a:r>
              <a:rPr kumimoji="1" lang="en-US" altLang="ja-JP" sz="1000" dirty="0" smtClean="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　洋上風力</a:t>
            </a:r>
            <a:r>
              <a:rPr kumimoji="1" lang="ja-JP" altLang="en-US" sz="1000" dirty="0" smtClean="0">
                <a:latin typeface="ＭＳ ゴシック" panose="020B0609070205080204" pitchFamily="49" charset="-128"/>
                <a:ea typeface="ＭＳ ゴシック" panose="020B0609070205080204" pitchFamily="49" charset="-128"/>
              </a:rPr>
              <a:t>発電：洋上</a:t>
            </a:r>
            <a:r>
              <a:rPr kumimoji="1" lang="ja-JP" altLang="en-US" sz="1000" dirty="0">
                <a:latin typeface="ＭＳ ゴシック" panose="020B0609070205080204" pitchFamily="49" charset="-128"/>
                <a:ea typeface="ＭＳ ゴシック" panose="020B0609070205080204" pitchFamily="49" charset="-128"/>
              </a:rPr>
              <a:t>風力の産業競争力強化に向けた官民協</a:t>
            </a:r>
            <a:r>
              <a:rPr kumimoji="1" lang="ja-JP" altLang="en-US" sz="1000" dirty="0" smtClean="0">
                <a:latin typeface="ＭＳ ゴシック" panose="020B0609070205080204" pitchFamily="49" charset="-128"/>
                <a:ea typeface="ＭＳ ゴシック" panose="020B0609070205080204" pitchFamily="49" charset="-128"/>
              </a:rPr>
              <a:t>議会より</a:t>
            </a:r>
            <a:endParaRPr kumimoji="1" lang="en-US" altLang="ja-JP" sz="1000" dirty="0" smtClean="0">
              <a:latin typeface="ＭＳ ゴシック" panose="020B0609070205080204" pitchFamily="49" charset="-128"/>
              <a:ea typeface="ＭＳ ゴシック" panose="020B0609070205080204" pitchFamily="49" charset="-128"/>
            </a:endParaRPr>
          </a:p>
        </p:txBody>
      </p:sp>
      <p:sp>
        <p:nvSpPr>
          <p:cNvPr id="40" name="正方形/長方形 39"/>
          <p:cNvSpPr/>
          <p:nvPr/>
        </p:nvSpPr>
        <p:spPr>
          <a:xfrm>
            <a:off x="6271390" y="1197770"/>
            <a:ext cx="266487" cy="306000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cxnSp>
        <p:nvCxnSpPr>
          <p:cNvPr id="42" name="直線コネクタ 41"/>
          <p:cNvCxnSpPr/>
          <p:nvPr/>
        </p:nvCxnSpPr>
        <p:spPr>
          <a:xfrm flipH="1">
            <a:off x="4516494" y="4265136"/>
            <a:ext cx="24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4530972" y="1200676"/>
            <a:ext cx="19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904523" y="4260187"/>
            <a:ext cx="1044489" cy="338554"/>
          </a:xfrm>
          <a:prstGeom prst="rect">
            <a:avLst/>
          </a:prstGeom>
          <a:noFill/>
        </p:spPr>
        <p:txBody>
          <a:bodyPr wrap="square" rtlCol="0">
            <a:spAutoFit/>
          </a:bodyPr>
          <a:lstStyle/>
          <a:p>
            <a:pPr algn="ctr"/>
            <a:r>
              <a:rPr kumimoji="1" lang="en-US" altLang="ja-JP" sz="800" u="sng" dirty="0" smtClean="0">
                <a:latin typeface="ＭＳ ゴシック" panose="020B0609070205080204" pitchFamily="49" charset="-128"/>
                <a:ea typeface="ＭＳ ゴシック" panose="020B0609070205080204" pitchFamily="49" charset="-128"/>
              </a:rPr>
              <a:t>2050</a:t>
            </a:r>
            <a:r>
              <a:rPr kumimoji="1" lang="ja-JP" altLang="en-US" sz="800" u="sng" dirty="0" smtClean="0">
                <a:latin typeface="ＭＳ ゴシック" panose="020B0609070205080204" pitchFamily="49" charset="-128"/>
                <a:ea typeface="ＭＳ ゴシック" panose="020B0609070205080204" pitchFamily="49" charset="-128"/>
              </a:rPr>
              <a:t>年頃</a:t>
            </a:r>
            <a:endParaRPr kumimoji="1" lang="en-US" altLang="ja-JP" sz="800" u="sng" dirty="0" smtClean="0">
              <a:latin typeface="ＭＳ ゴシック" panose="020B0609070205080204" pitchFamily="49" charset="-128"/>
              <a:ea typeface="ＭＳ ゴシック" panose="020B0609070205080204" pitchFamily="49" charset="-128"/>
            </a:endParaRPr>
          </a:p>
          <a:p>
            <a:pPr algn="ctr"/>
            <a:r>
              <a:rPr kumimoji="1" lang="ja-JP" altLang="en-US" sz="800" b="1" u="sng" dirty="0" smtClean="0">
                <a:latin typeface="ＭＳ ゴシック" panose="020B0609070205080204" pitchFamily="49" charset="-128"/>
                <a:ea typeface="ＭＳ ゴシック" panose="020B0609070205080204" pitchFamily="49" charset="-128"/>
              </a:rPr>
              <a:t>推定必要設備</a:t>
            </a:r>
            <a:r>
              <a:rPr kumimoji="1" lang="ja-JP" altLang="en-US" sz="800" b="1" u="sng" dirty="0">
                <a:latin typeface="ＭＳ ゴシック" panose="020B0609070205080204" pitchFamily="49" charset="-128"/>
                <a:ea typeface="ＭＳ ゴシック" panose="020B0609070205080204" pitchFamily="49" charset="-128"/>
              </a:rPr>
              <a:t>容量</a:t>
            </a:r>
          </a:p>
        </p:txBody>
      </p:sp>
      <p:sp>
        <p:nvSpPr>
          <p:cNvPr id="24" name="正方形/長方形 23"/>
          <p:cNvSpPr/>
          <p:nvPr/>
        </p:nvSpPr>
        <p:spPr>
          <a:xfrm>
            <a:off x="6267269" y="2173417"/>
            <a:ext cx="272053" cy="398432"/>
          </a:xfrm>
          <a:prstGeom prst="rect">
            <a:avLst/>
          </a:prstGeom>
          <a:solidFill>
            <a:srgbClr val="61E5FF"/>
          </a:solidFill>
          <a:ln>
            <a:solidFill>
              <a:srgbClr val="61E5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5,001</a:t>
            </a:r>
          </a:p>
          <a:p>
            <a:pPr algn="ct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万</a:t>
            </a: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kW</a:t>
            </a:r>
          </a:p>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2018</a:t>
            </a: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年実績</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6267269" y="2575113"/>
            <a:ext cx="266488" cy="357025"/>
          </a:xfrm>
          <a:prstGeom prst="rect">
            <a:avLst/>
          </a:prstGeom>
          <a:solidFill>
            <a:srgbClr val="D6BCEA"/>
          </a:solidFill>
          <a:ln w="9525">
            <a:solidFill>
              <a:srgbClr val="D6BCE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3,804</a:t>
            </a: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万</a:t>
            </a: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kW</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p:txBody>
      </p:sp>
      <p:sp>
        <p:nvSpPr>
          <p:cNvPr id="26" name="正方形/長方形 25"/>
          <p:cNvSpPr/>
          <p:nvPr/>
        </p:nvSpPr>
        <p:spPr>
          <a:xfrm>
            <a:off x="6267269" y="2942800"/>
            <a:ext cx="266488" cy="13167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火力</a:t>
            </a:r>
            <a:endParaRPr kumimoji="1" lang="en-US" altLang="ja-JP" sz="600" dirty="0" smtClean="0">
              <a:solidFill>
                <a:schemeClr val="tx1"/>
              </a:solidFill>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6267269" y="1711946"/>
            <a:ext cx="272053" cy="48536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6,031</a:t>
            </a:r>
          </a:p>
          <a:p>
            <a:pPr algn="ct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万</a:t>
            </a: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kW</a:t>
            </a:r>
          </a:p>
          <a:p>
            <a:pPr algn="ctr"/>
            <a:r>
              <a:rPr kumimoji="1" lang="en-US" altLang="ja-JP" sz="600" dirty="0" smtClean="0">
                <a:solidFill>
                  <a:schemeClr val="tx1"/>
                </a:solidFill>
                <a:latin typeface="ＭＳ ゴシック" panose="020B0609070205080204" pitchFamily="49" charset="-128"/>
                <a:ea typeface="ＭＳ ゴシック" panose="020B0609070205080204" pitchFamily="49" charset="-128"/>
              </a:rPr>
              <a:t>2018</a:t>
            </a: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年実績</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p:txBody>
      </p:sp>
      <p:sp>
        <p:nvSpPr>
          <p:cNvPr id="46" name="正方形/長方形 45"/>
          <p:cNvSpPr/>
          <p:nvPr/>
        </p:nvSpPr>
        <p:spPr>
          <a:xfrm>
            <a:off x="6266616" y="1318496"/>
            <a:ext cx="272053" cy="38723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dirty="0" smtClean="0">
                <a:solidFill>
                  <a:schemeClr val="tx1"/>
                </a:solidFill>
                <a:latin typeface="ＭＳ ゴシック" panose="020B0609070205080204" pitchFamily="49" charset="-128"/>
                <a:ea typeface="ＭＳ ゴシック" panose="020B0609070205080204" pitchFamily="49" charset="-128"/>
              </a:rPr>
              <a:t>洋上風力目標</a:t>
            </a:r>
            <a:endParaRPr kumimoji="1" lang="en-US" altLang="ja-JP" sz="6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600" dirty="0" err="1">
                <a:solidFill>
                  <a:schemeClr val="tx1"/>
                </a:solidFill>
                <a:latin typeface="ＭＳ ゴシック" panose="020B0609070205080204" pitchFamily="49" charset="-128"/>
                <a:ea typeface="ＭＳ ゴシック" panose="020B0609070205080204" pitchFamily="49" charset="-128"/>
              </a:rPr>
              <a:t>45</a:t>
            </a:r>
            <a:r>
              <a:rPr kumimoji="1" lang="en-US" altLang="ja-JP" sz="600" dirty="0" err="1" smtClean="0">
                <a:solidFill>
                  <a:schemeClr val="tx1"/>
                </a:solidFill>
                <a:latin typeface="ＭＳ ゴシック" panose="020B0609070205080204" pitchFamily="49" charset="-128"/>
                <a:ea typeface="ＭＳ ゴシック" panose="020B0609070205080204" pitchFamily="49" charset="-128"/>
              </a:rPr>
              <a:t>GW</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p:txBody>
      </p:sp>
      <p:cxnSp>
        <p:nvCxnSpPr>
          <p:cNvPr id="47" name="直線コネクタ 46"/>
          <p:cNvCxnSpPr/>
          <p:nvPr/>
        </p:nvCxnSpPr>
        <p:spPr>
          <a:xfrm flipH="1">
            <a:off x="5761012" y="1318496"/>
            <a:ext cx="11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6192694" y="1163757"/>
            <a:ext cx="415637" cy="184666"/>
          </a:xfrm>
          <a:prstGeom prst="rect">
            <a:avLst/>
          </a:prstGeom>
          <a:noFill/>
        </p:spPr>
        <p:txBody>
          <a:bodyPr wrap="square" rtlCol="0">
            <a:spAutoFit/>
          </a:bodyPr>
          <a:lstStyle/>
          <a:p>
            <a:r>
              <a:rPr kumimoji="1" lang="ja-JP" altLang="en-US" sz="600" dirty="0" smtClean="0">
                <a:latin typeface="ＭＳ ゴシック" panose="020B0609070205080204" pitchFamily="49" charset="-128"/>
                <a:ea typeface="ＭＳ ゴシック" panose="020B0609070205080204" pitchFamily="49" charset="-128"/>
              </a:rPr>
              <a:t>不足分</a:t>
            </a:r>
            <a:endParaRPr kumimoji="1" lang="ja-JP" altLang="en-US" sz="600" dirty="0">
              <a:latin typeface="ＭＳ ゴシック" panose="020B0609070205080204" pitchFamily="49" charset="-128"/>
              <a:ea typeface="ＭＳ ゴシック" panose="020B0609070205080204" pitchFamily="49" charset="-128"/>
            </a:endParaRPr>
          </a:p>
        </p:txBody>
      </p:sp>
      <p:cxnSp>
        <p:nvCxnSpPr>
          <p:cNvPr id="49" name="直線コネクタ 48"/>
          <p:cNvCxnSpPr/>
          <p:nvPr/>
        </p:nvCxnSpPr>
        <p:spPr>
          <a:xfrm flipH="1">
            <a:off x="6105886" y="2572489"/>
            <a:ext cx="8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6803663" y="1332875"/>
            <a:ext cx="0" cy="1238974"/>
          </a:xfrm>
          <a:prstGeom prst="straightConnector1">
            <a:avLst/>
          </a:prstGeom>
          <a:ln w="12700">
            <a:solidFill>
              <a:srgbClr val="FF0000"/>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839981" y="1591306"/>
            <a:ext cx="1605252" cy="646331"/>
          </a:xfrm>
          <a:prstGeom prst="rect">
            <a:avLst/>
          </a:prstGeom>
          <a:noFill/>
        </p:spPr>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再エネは</a:t>
            </a:r>
            <a:r>
              <a:rPr kumimoji="1" lang="en-US" altLang="ja-JP" sz="1200" dirty="0" smtClean="0">
                <a:latin typeface="ＭＳ ゴシック" panose="020B0609070205080204" pitchFamily="49" charset="-128"/>
                <a:ea typeface="ＭＳ ゴシック" panose="020B0609070205080204" pitchFamily="49" charset="-128"/>
              </a:rPr>
              <a:t>4</a:t>
            </a:r>
            <a:r>
              <a:rPr kumimoji="1" lang="ja-JP" altLang="en-US" sz="1200" dirty="0" smtClean="0">
                <a:latin typeface="ＭＳ ゴシック" panose="020B0609070205080204" pitchFamily="49" charset="-128"/>
                <a:ea typeface="ＭＳ ゴシック" panose="020B0609070205080204" pitchFamily="49" charset="-128"/>
              </a:rPr>
              <a:t>割程度</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目標に</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割程度不足</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b="1" u="sng" dirty="0" smtClean="0">
                <a:latin typeface="ＭＳ ゴシック" panose="020B0609070205080204" pitchFamily="49" charset="-128"/>
                <a:ea typeface="ＭＳ ゴシック" panose="020B0609070205080204" pitchFamily="49" charset="-128"/>
              </a:rPr>
              <a:t>新設が必要</a:t>
            </a:r>
            <a:endParaRPr kumimoji="1" lang="ja-JP" altLang="en-US" sz="1200" b="1" u="sng" dirty="0">
              <a:latin typeface="ＭＳ ゴシック" panose="020B0609070205080204" pitchFamily="49" charset="-128"/>
              <a:ea typeface="ＭＳ ゴシック" panose="020B0609070205080204" pitchFamily="49" charset="-128"/>
            </a:endParaRPr>
          </a:p>
        </p:txBody>
      </p:sp>
      <p:cxnSp>
        <p:nvCxnSpPr>
          <p:cNvPr id="53" name="直線矢印コネクタ 52"/>
          <p:cNvCxnSpPr/>
          <p:nvPr/>
        </p:nvCxnSpPr>
        <p:spPr>
          <a:xfrm>
            <a:off x="6803663" y="2571849"/>
            <a:ext cx="0" cy="1692000"/>
          </a:xfrm>
          <a:prstGeom prst="straightConnector1">
            <a:avLst/>
          </a:prstGeom>
          <a:ln w="12700">
            <a:solidFill>
              <a:srgbClr val="FF0000"/>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6885754" y="3079868"/>
            <a:ext cx="1810492" cy="646331"/>
          </a:xfrm>
          <a:prstGeom prst="rect">
            <a:avLst/>
          </a:prstGeom>
          <a:noFill/>
        </p:spPr>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火力・原子力</a:t>
            </a:r>
            <a:r>
              <a:rPr kumimoji="1" lang="en-US" altLang="ja-JP" sz="1200" dirty="0" smtClean="0">
                <a:latin typeface="ＭＳ ゴシック" panose="020B0609070205080204" pitchFamily="49" charset="-128"/>
                <a:ea typeface="ＭＳ ゴシック" panose="020B0609070205080204" pitchFamily="49" charset="-128"/>
              </a:rPr>
              <a:t>5.5</a:t>
            </a:r>
            <a:r>
              <a:rPr kumimoji="1" lang="ja-JP" altLang="en-US" sz="1200" dirty="0" smtClean="0">
                <a:latin typeface="ＭＳ ゴシック" panose="020B0609070205080204" pitchFamily="49" charset="-128"/>
                <a:ea typeface="ＭＳ ゴシック" panose="020B0609070205080204" pitchFamily="49" charset="-128"/>
              </a:rPr>
              <a:t>割程度</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目標</a:t>
            </a:r>
            <a:r>
              <a:rPr kumimoji="1" lang="ja-JP" altLang="en-US" sz="1200" dirty="0" smtClean="0">
                <a:latin typeface="ＭＳ ゴシック" panose="020B0609070205080204" pitchFamily="49" charset="-128"/>
                <a:ea typeface="ＭＳ ゴシック" panose="020B0609070205080204" pitchFamily="49" charset="-128"/>
              </a:rPr>
              <a:t>を</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割超過</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b="1" u="sng" dirty="0">
                <a:latin typeface="ＭＳ ゴシック" panose="020B0609070205080204" pitchFamily="49" charset="-128"/>
                <a:ea typeface="ＭＳ ゴシック" panose="020B0609070205080204" pitchFamily="49" charset="-128"/>
              </a:rPr>
              <a:t>閉鎖</a:t>
            </a:r>
            <a:r>
              <a:rPr kumimoji="1" lang="ja-JP" altLang="en-US" sz="1200" b="1" u="sng" dirty="0" smtClean="0">
                <a:latin typeface="ＭＳ ゴシック" panose="020B0609070205080204" pitchFamily="49" charset="-128"/>
                <a:ea typeface="ＭＳ ゴシック" panose="020B0609070205080204" pitchFamily="49" charset="-128"/>
              </a:rPr>
              <a:t>が必要</a:t>
            </a:r>
            <a:endParaRPr kumimoji="1" lang="en-US" altLang="ja-JP" sz="1200" b="1" u="sng" dirty="0" smtClean="0">
              <a:latin typeface="ＭＳ ゴシック" panose="020B0609070205080204" pitchFamily="49" charset="-128"/>
              <a:ea typeface="ＭＳ ゴシック" panose="020B0609070205080204" pitchFamily="49" charset="-128"/>
            </a:endParaRPr>
          </a:p>
        </p:txBody>
      </p:sp>
      <p:sp>
        <p:nvSpPr>
          <p:cNvPr id="55" name="正方形/長方形 54"/>
          <p:cNvSpPr/>
          <p:nvPr/>
        </p:nvSpPr>
        <p:spPr>
          <a:xfrm>
            <a:off x="233830" y="749677"/>
            <a:ext cx="6784385" cy="369332"/>
          </a:xfrm>
          <a:prstGeom prst="rect">
            <a:avLst/>
          </a:prstGeom>
          <a:ln>
            <a:solidFill>
              <a:schemeClr val="tx1"/>
            </a:solidFill>
          </a:ln>
        </p:spPr>
        <p:txBody>
          <a:bodyPr wrap="square">
            <a:spAutoFit/>
          </a:bodyPr>
          <a:lstStyle/>
          <a:p>
            <a:pPr algn="ctr"/>
            <a:r>
              <a:rPr kumimoji="1" lang="ja-JP" altLang="en-US" dirty="0">
                <a:latin typeface="ＭＳ ゴシック" panose="020B0609070205080204" pitchFamily="49" charset="-128"/>
                <a:ea typeface="ＭＳ ゴシック" panose="020B0609070205080204" pitchFamily="49" charset="-128"/>
              </a:rPr>
              <a:t>ピーク時の必要電力は平均電力の倍程度と仮定し</a:t>
            </a:r>
            <a:r>
              <a:rPr kumimoji="1" lang="en-US" altLang="ja-JP" dirty="0">
                <a:latin typeface="ＭＳ ゴシック" panose="020B0609070205080204" pitchFamily="49" charset="-128"/>
                <a:ea typeface="ＭＳ ゴシック" panose="020B0609070205080204" pitchFamily="49" charset="-128"/>
              </a:rPr>
              <a:t>2050</a:t>
            </a:r>
            <a:r>
              <a:rPr kumimoji="1" lang="ja-JP" altLang="en-US" dirty="0">
                <a:latin typeface="ＭＳ ゴシック" panose="020B0609070205080204" pitchFamily="49" charset="-128"/>
                <a:ea typeface="ＭＳ ゴシック" panose="020B0609070205080204" pitchFamily="49" charset="-128"/>
              </a:rPr>
              <a:t>年を推定</a:t>
            </a:r>
          </a:p>
        </p:txBody>
      </p:sp>
      <p:sp>
        <p:nvSpPr>
          <p:cNvPr id="57" name="テキスト ボックス 56"/>
          <p:cNvSpPr txBox="1"/>
          <p:nvPr/>
        </p:nvSpPr>
        <p:spPr>
          <a:xfrm>
            <a:off x="203921" y="5313784"/>
            <a:ext cx="5220615" cy="1015663"/>
          </a:xfrm>
          <a:prstGeom prst="rect">
            <a:avLst/>
          </a:prstGeom>
          <a:noFill/>
          <a:ln>
            <a:solidFill>
              <a:srgbClr val="1910CE"/>
            </a:solidFill>
          </a:ln>
        </p:spPr>
        <p:txBody>
          <a:bodyPr wrap="square" rtlCol="0">
            <a:spAutoFit/>
          </a:bodyPr>
          <a:lstStyle/>
          <a:p>
            <a:pPr marL="171450" indent="-17145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現在の巨大発電所からの電源供給体制で</a:t>
            </a:r>
            <a:r>
              <a:rPr kumimoji="1" lang="en-US" altLang="ja-JP" sz="1200" dirty="0" smtClean="0">
                <a:latin typeface="ＭＳ ゴシック" panose="020B0609070205080204" pitchFamily="49" charset="-128"/>
                <a:ea typeface="ＭＳ ゴシック" panose="020B0609070205080204" pitchFamily="49" charset="-128"/>
              </a:rPr>
              <a:t>2050</a:t>
            </a:r>
            <a:r>
              <a:rPr kumimoji="1" lang="ja-JP" altLang="en-US" sz="1200" dirty="0" smtClean="0">
                <a:latin typeface="ＭＳ ゴシック" panose="020B0609070205080204" pitchFamily="49" charset="-128"/>
                <a:ea typeface="ＭＳ ゴシック" panose="020B0609070205080204" pitchFamily="49" charset="-128"/>
              </a:rPr>
              <a:t>年脱炭素の実現可能性</a:t>
            </a:r>
            <a:endParaRPr kumimoji="1" lang="en-US" altLang="ja-JP" sz="1200" dirty="0">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火力発電と原子力発電の扱い</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風力発電</a:t>
            </a:r>
            <a:r>
              <a:rPr kumimoji="1" lang="en-US" altLang="ja-JP" sz="1200" dirty="0" err="1" smtClean="0">
                <a:latin typeface="ＭＳ ゴシック" panose="020B0609070205080204" pitchFamily="49" charset="-128"/>
                <a:ea typeface="ＭＳ ゴシック" panose="020B0609070205080204" pitchFamily="49" charset="-128"/>
              </a:rPr>
              <a:t>2000kW</a:t>
            </a:r>
            <a:r>
              <a:rPr kumimoji="1" lang="ja-JP" altLang="en-US" sz="1200" dirty="0" smtClean="0">
                <a:latin typeface="ＭＳ ゴシック" panose="020B0609070205080204" pitchFamily="49" charset="-128"/>
                <a:ea typeface="ＭＳ ゴシック" panose="020B0609070205080204" pitchFamily="49" charset="-128"/>
              </a:rPr>
              <a:t>とした</a:t>
            </a:r>
            <a:r>
              <a:rPr kumimoji="1" lang="ja-JP" altLang="en-US" sz="1200" dirty="0">
                <a:latin typeface="ＭＳ ゴシック" panose="020B0609070205080204" pitchFamily="49" charset="-128"/>
                <a:ea typeface="ＭＳ ゴシック" panose="020B0609070205080204" pitchFamily="49" charset="-128"/>
              </a:rPr>
              <a:t>場合</a:t>
            </a:r>
            <a:r>
              <a:rPr kumimoji="1" lang="ja-JP" altLang="en-US" sz="1200" dirty="0" smtClean="0">
                <a:latin typeface="ＭＳ ゴシック" panose="020B0609070205080204" pitchFamily="49" charset="-128"/>
                <a:ea typeface="ＭＳ ゴシック" panose="020B0609070205080204" pitchFamily="49" charset="-128"/>
              </a:rPr>
              <a:t>の必要数：</a:t>
            </a:r>
            <a:r>
              <a:rPr kumimoji="1" lang="en-US" altLang="ja-JP" sz="1200" dirty="0" smtClean="0">
                <a:latin typeface="ＭＳ ゴシック" panose="020B0609070205080204" pitchFamily="49" charset="-128"/>
                <a:ea typeface="ＭＳ ゴシック" panose="020B0609070205080204" pitchFamily="49" charset="-128"/>
              </a:rPr>
              <a:t>22,500</a:t>
            </a:r>
            <a:r>
              <a:rPr kumimoji="1" lang="ja-JP" altLang="en-US" sz="1200" dirty="0" smtClean="0">
                <a:latin typeface="ＭＳ ゴシック" panose="020B0609070205080204" pitchFamily="49" charset="-128"/>
                <a:ea typeface="ＭＳ ゴシック" panose="020B0609070205080204" pitchFamily="49" charset="-128"/>
              </a:rPr>
              <a:t>基の実現可能性</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100" dirty="0" smtClean="0">
                <a:latin typeface="ＭＳ ゴシック" panose="020B0609070205080204" pitchFamily="49" charset="-128"/>
                <a:ea typeface="ＭＳ ゴシック" panose="020B0609070205080204" pitchFamily="49" charset="-128"/>
              </a:rPr>
              <a:t>発電機間隔</a:t>
            </a:r>
            <a:r>
              <a:rPr kumimoji="1" lang="en-US" altLang="ja-JP" sz="1100" dirty="0" err="1" smtClean="0">
                <a:latin typeface="ＭＳ ゴシック" panose="020B0609070205080204" pitchFamily="49" charset="-128"/>
                <a:ea typeface="ＭＳ ゴシック" panose="020B0609070205080204" pitchFamily="49" charset="-128"/>
              </a:rPr>
              <a:t>100m</a:t>
            </a:r>
            <a:r>
              <a:rPr kumimoji="1" lang="ja-JP" altLang="en-US" sz="1100" dirty="0" smtClean="0">
                <a:latin typeface="ＭＳ ゴシック" panose="020B0609070205080204" pitchFamily="49" charset="-128"/>
                <a:ea typeface="ＭＳ ゴシック" panose="020B0609070205080204" pitchFamily="49" charset="-128"/>
              </a:rPr>
              <a:t>、</a:t>
            </a:r>
            <a:r>
              <a:rPr kumimoji="1" lang="en-US" altLang="ja-JP" sz="1100" dirty="0" smtClean="0">
                <a:latin typeface="ＭＳ ゴシック" panose="020B0609070205080204" pitchFamily="49" charset="-128"/>
                <a:ea typeface="ＭＳ ゴシック" panose="020B0609070205080204" pitchFamily="49" charset="-128"/>
              </a:rPr>
              <a:t>1</a:t>
            </a:r>
            <a:r>
              <a:rPr kumimoji="1" lang="ja-JP" altLang="en-US" sz="1100" dirty="0" smtClean="0">
                <a:latin typeface="ＭＳ ゴシック" panose="020B0609070205080204" pitchFamily="49" charset="-128"/>
                <a:ea typeface="ＭＳ ゴシック" panose="020B0609070205080204" pitchFamily="49" charset="-128"/>
              </a:rPr>
              <a:t>列配列の場合の延長距離：</a:t>
            </a:r>
            <a:r>
              <a:rPr kumimoji="1" lang="en-US" altLang="ja-JP" sz="1100" dirty="0" err="1" smtClean="0">
                <a:latin typeface="ＭＳ ゴシック" panose="020B0609070205080204" pitchFamily="49" charset="-128"/>
                <a:ea typeface="ＭＳ ゴシック" panose="020B0609070205080204" pitchFamily="49" charset="-128"/>
              </a:rPr>
              <a:t>2,250km</a:t>
            </a:r>
            <a:endParaRPr kumimoji="1" lang="en-US" altLang="ja-JP" sz="1100" dirty="0" smtClean="0">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蓄電池と水素（電解槽、</a:t>
            </a:r>
            <a:r>
              <a:rPr kumimoji="1" lang="en-US" altLang="ja-JP" sz="1200" dirty="0" smtClean="0">
                <a:latin typeface="ＭＳ ゴシック" panose="020B0609070205080204" pitchFamily="49" charset="-128"/>
                <a:ea typeface="ＭＳ ゴシック" panose="020B0609070205080204" pitchFamily="49" charset="-128"/>
              </a:rPr>
              <a:t>FC</a:t>
            </a:r>
            <a:r>
              <a:rPr kumimoji="1" lang="ja-JP" altLang="en-US" sz="1200" dirty="0" smtClean="0">
                <a:latin typeface="ＭＳ ゴシック" panose="020B0609070205080204" pitchFamily="49" charset="-128"/>
                <a:ea typeface="ＭＳ ゴシック" panose="020B0609070205080204" pitchFamily="49" charset="-128"/>
              </a:rPr>
              <a:t>）による調整機能の実現可能性レベル</a:t>
            </a:r>
          </a:p>
        </p:txBody>
      </p:sp>
      <p:sp>
        <p:nvSpPr>
          <p:cNvPr id="58" name="右矢印 57"/>
          <p:cNvSpPr/>
          <p:nvPr/>
        </p:nvSpPr>
        <p:spPr>
          <a:xfrm>
            <a:off x="5488465" y="5690036"/>
            <a:ext cx="307269" cy="250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850981" y="5593185"/>
            <a:ext cx="3192302" cy="461665"/>
          </a:xfrm>
          <a:prstGeom prst="rect">
            <a:avLst/>
          </a:prstGeom>
          <a:noFill/>
          <a:ln>
            <a:solidFill>
              <a:srgbClr val="1910CE"/>
            </a:solidFill>
          </a:ln>
        </p:spPr>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自立・分散型電源による協調システム</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巨大発電所と分散型電源の協調・使い分け</a:t>
            </a:r>
          </a:p>
        </p:txBody>
      </p:sp>
      <p:cxnSp>
        <p:nvCxnSpPr>
          <p:cNvPr id="51" name="直線コネクタ 50"/>
          <p:cNvCxnSpPr/>
          <p:nvPr/>
        </p:nvCxnSpPr>
        <p:spPr>
          <a:xfrm flipH="1">
            <a:off x="5887011" y="2942800"/>
            <a:ext cx="6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6022519" y="1312769"/>
            <a:ext cx="0" cy="1620000"/>
          </a:xfrm>
          <a:prstGeom prst="straightConnector1">
            <a:avLst/>
          </a:prstGeom>
          <a:ln w="12700">
            <a:solidFill>
              <a:srgbClr val="00B050"/>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681704" y="1739614"/>
            <a:ext cx="338554" cy="607501"/>
          </a:xfrm>
          <a:prstGeom prst="rect">
            <a:avLst/>
          </a:prstGeom>
          <a:noFill/>
        </p:spPr>
        <p:txBody>
          <a:bodyPr vert="eaVert" wrap="square" rtlCol="0">
            <a:spAutoFit/>
          </a:bodyPr>
          <a:lstStyle/>
          <a:p>
            <a:r>
              <a:rPr kumimoji="1" lang="ja-JP" altLang="en-US" sz="1000" b="1" dirty="0" smtClean="0">
                <a:solidFill>
                  <a:srgbClr val="00B050"/>
                </a:solidFill>
                <a:latin typeface="ＭＳ ゴシック" panose="020B0609070205080204" pitchFamily="49" charset="-128"/>
                <a:ea typeface="ＭＳ ゴシック" panose="020B0609070205080204" pitchFamily="49" charset="-128"/>
              </a:rPr>
              <a:t>脱炭素</a:t>
            </a:r>
            <a:endParaRPr kumimoji="1" lang="ja-JP" altLang="en-US" sz="1000" b="1" u="sng" dirty="0">
              <a:solidFill>
                <a:srgbClr val="00B050"/>
              </a:solidFill>
              <a:latin typeface="ＭＳ ゴシック" panose="020B0609070205080204" pitchFamily="49" charset="-128"/>
              <a:ea typeface="ＭＳ ゴシック" panose="020B0609070205080204" pitchFamily="49" charset="-128"/>
            </a:endParaRPr>
          </a:p>
        </p:txBody>
      </p:sp>
      <p:sp>
        <p:nvSpPr>
          <p:cNvPr id="63" name="テキスト ボックス 62"/>
          <p:cNvSpPr txBox="1"/>
          <p:nvPr/>
        </p:nvSpPr>
        <p:spPr>
          <a:xfrm>
            <a:off x="5681704" y="2914582"/>
            <a:ext cx="338554" cy="1371075"/>
          </a:xfrm>
          <a:prstGeom prst="rect">
            <a:avLst/>
          </a:prstGeom>
          <a:noFill/>
        </p:spPr>
        <p:txBody>
          <a:bodyPr vert="eaVert" wrap="square" rtlCol="0">
            <a:spAutoFit/>
          </a:bodyPr>
          <a:lstStyle/>
          <a:p>
            <a:r>
              <a:rPr kumimoji="1" lang="ja-JP" altLang="en-US" sz="1000" b="1" dirty="0" smtClean="0">
                <a:solidFill>
                  <a:schemeClr val="bg1">
                    <a:lumMod val="50000"/>
                  </a:schemeClr>
                </a:solidFill>
                <a:latin typeface="ＭＳ ゴシック" panose="020B0609070205080204" pitchFamily="49" charset="-128"/>
                <a:ea typeface="ＭＳ ゴシック" panose="020B0609070205080204" pitchFamily="49" charset="-128"/>
              </a:rPr>
              <a:t>カーボンニュートラル</a:t>
            </a:r>
            <a:endParaRPr kumimoji="1" lang="ja-JP" altLang="en-US" sz="1000" b="1" u="sng" dirty="0">
              <a:solidFill>
                <a:schemeClr val="bg1">
                  <a:lumMod val="50000"/>
                </a:schemeClr>
              </a:solidFill>
              <a:latin typeface="ＭＳ ゴシック" panose="020B0609070205080204" pitchFamily="49" charset="-128"/>
              <a:ea typeface="ＭＳ ゴシック" panose="020B0609070205080204" pitchFamily="49" charset="-128"/>
            </a:endParaRPr>
          </a:p>
        </p:txBody>
      </p:sp>
      <p:cxnSp>
        <p:nvCxnSpPr>
          <p:cNvPr id="64" name="直線矢印コネクタ 63"/>
          <p:cNvCxnSpPr/>
          <p:nvPr/>
        </p:nvCxnSpPr>
        <p:spPr>
          <a:xfrm flipH="1">
            <a:off x="6019749" y="2942800"/>
            <a:ext cx="0" cy="1322336"/>
          </a:xfrm>
          <a:prstGeom prst="straightConnector1">
            <a:avLst/>
          </a:prstGeom>
          <a:ln w="1270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7092137" y="1052369"/>
            <a:ext cx="1595309" cy="400110"/>
          </a:xfrm>
          <a:prstGeom prst="rect">
            <a:avLst/>
          </a:prstGeom>
        </p:spPr>
        <p:txBody>
          <a:bodyPr wrap="none">
            <a:spAutoFit/>
          </a:bodyPr>
          <a:lstStyle/>
          <a:p>
            <a:r>
              <a:rPr lang="ja-JP" altLang="en-US" sz="1000" dirty="0">
                <a:solidFill>
                  <a:schemeClr val="accent6">
                    <a:lumMod val="75000"/>
                  </a:schemeClr>
                </a:solidFill>
                <a:latin typeface="ＭＳ ゴシック" panose="020B0609070205080204" pitchFamily="49" charset="-128"/>
                <a:ea typeface="ＭＳ ゴシック" panose="020B0609070205080204" pitchFamily="49" charset="-128"/>
              </a:rPr>
              <a:t>風力</a:t>
            </a:r>
            <a:r>
              <a:rPr lang="ja-JP" altLang="en-US" sz="1000" dirty="0" smtClean="0">
                <a:solidFill>
                  <a:schemeClr val="accent6">
                    <a:lumMod val="75000"/>
                  </a:schemeClr>
                </a:solidFill>
                <a:latin typeface="ＭＳ ゴシック" panose="020B0609070205080204" pitchFamily="49" charset="-128"/>
                <a:ea typeface="ＭＳ ゴシック" panose="020B0609070205080204" pitchFamily="49" charset="-128"/>
              </a:rPr>
              <a:t>発電利用率</a:t>
            </a:r>
            <a:endParaRPr lang="en-US" altLang="ja-JP" sz="1000" dirty="0" smtClean="0">
              <a:solidFill>
                <a:schemeClr val="accent6">
                  <a:lumMod val="75000"/>
                </a:schemeClr>
              </a:solidFill>
              <a:latin typeface="ＭＳ ゴシック" panose="020B0609070205080204" pitchFamily="49" charset="-128"/>
              <a:ea typeface="ＭＳ ゴシック" panose="020B0609070205080204" pitchFamily="49" charset="-128"/>
            </a:endParaRPr>
          </a:p>
          <a:p>
            <a:r>
              <a:rPr lang="ja-JP" altLang="en-US" sz="1000" dirty="0" smtClean="0">
                <a:solidFill>
                  <a:schemeClr val="accent6">
                    <a:lumMod val="75000"/>
                  </a:schemeClr>
                </a:solidFill>
                <a:latin typeface="ＭＳ ゴシック" panose="020B0609070205080204" pitchFamily="49" charset="-128"/>
                <a:ea typeface="ＭＳ ゴシック" panose="020B0609070205080204" pitchFamily="49" charset="-128"/>
              </a:rPr>
              <a:t>陸上：</a:t>
            </a:r>
            <a:r>
              <a:rPr lang="en-US" altLang="ja-JP" sz="1000" dirty="0" smtClean="0">
                <a:solidFill>
                  <a:schemeClr val="accent6">
                    <a:lumMod val="75000"/>
                  </a:schemeClr>
                </a:solidFill>
                <a:latin typeface="ＭＳ ゴシック" panose="020B0609070205080204" pitchFamily="49" charset="-128"/>
                <a:ea typeface="ＭＳ ゴシック" panose="020B0609070205080204" pitchFamily="49" charset="-128"/>
              </a:rPr>
              <a:t>20</a:t>
            </a:r>
            <a:r>
              <a:rPr lang="ja-JP" altLang="en-US" sz="1000" dirty="0" smtClean="0">
                <a:solidFill>
                  <a:schemeClr val="accent6">
                    <a:lumMod val="75000"/>
                  </a:schemeClr>
                </a:solidFill>
                <a:latin typeface="ＭＳ ゴシック" panose="020B0609070205080204" pitchFamily="49" charset="-128"/>
                <a:ea typeface="ＭＳ ゴシック" panose="020B0609070205080204" pitchFamily="49" charset="-128"/>
              </a:rPr>
              <a:t>％　洋上：</a:t>
            </a:r>
            <a:r>
              <a:rPr lang="en-US" altLang="ja-JP" sz="1000" dirty="0" smtClean="0">
                <a:solidFill>
                  <a:schemeClr val="accent6">
                    <a:lumMod val="75000"/>
                  </a:schemeClr>
                </a:solidFill>
                <a:latin typeface="ＭＳ ゴシック" panose="020B0609070205080204" pitchFamily="49" charset="-128"/>
                <a:ea typeface="ＭＳ ゴシック" panose="020B0609070205080204" pitchFamily="49" charset="-128"/>
              </a:rPr>
              <a:t>30</a:t>
            </a:r>
            <a:r>
              <a:rPr lang="ja-JP" altLang="en-US" sz="1000" dirty="0" smtClean="0">
                <a:solidFill>
                  <a:schemeClr val="accent6">
                    <a:lumMod val="75000"/>
                  </a:schemeClr>
                </a:solidFill>
                <a:latin typeface="ＭＳ ゴシック" panose="020B0609070205080204" pitchFamily="49" charset="-128"/>
                <a:ea typeface="ＭＳ ゴシック" panose="020B0609070205080204" pitchFamily="49" charset="-128"/>
              </a:rPr>
              <a:t>％</a:t>
            </a:r>
            <a:endParaRPr lang="ja-JP" altLang="en-US" sz="1000" dirty="0">
              <a:solidFill>
                <a:schemeClr val="accent6">
                  <a:lumMod val="75000"/>
                </a:schemeClr>
              </a:solidFill>
              <a:latin typeface="ＭＳ ゴシック" panose="020B0609070205080204" pitchFamily="49" charset="-128"/>
              <a:ea typeface="ＭＳ ゴシック" panose="020B0609070205080204" pitchFamily="49" charset="-128"/>
            </a:endParaRPr>
          </a:p>
        </p:txBody>
      </p:sp>
      <p:cxnSp>
        <p:nvCxnSpPr>
          <p:cNvPr id="9" name="直線矢印コネクタ 8"/>
          <p:cNvCxnSpPr/>
          <p:nvPr/>
        </p:nvCxnSpPr>
        <p:spPr>
          <a:xfrm flipH="1">
            <a:off x="6533758" y="1416634"/>
            <a:ext cx="637859" cy="227257"/>
          </a:xfrm>
          <a:prstGeom prst="straightConnector1">
            <a:avLst/>
          </a:prstGeom>
          <a:ln w="127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7092137" y="2389766"/>
            <a:ext cx="1771189" cy="384721"/>
          </a:xfrm>
          <a:prstGeom prst="rect">
            <a:avLst/>
          </a:prstGeom>
        </p:spPr>
        <p:txBody>
          <a:bodyPr wrap="square">
            <a:spAutoFit/>
          </a:bodyPr>
          <a:lstStyle/>
          <a:p>
            <a:r>
              <a:rPr lang="ja-JP" altLang="en-US" sz="1000" dirty="0" smtClean="0">
                <a:solidFill>
                  <a:srgbClr val="00B2D6"/>
                </a:solidFill>
                <a:latin typeface="ＭＳ ゴシック" panose="020B0609070205080204" pitchFamily="49" charset="-128"/>
                <a:ea typeface="ＭＳ ゴシック" panose="020B0609070205080204" pitchFamily="49" charset="-128"/>
              </a:rPr>
              <a:t>水力発電利用率：</a:t>
            </a:r>
            <a:r>
              <a:rPr lang="en-US" altLang="ja-JP" sz="1000" dirty="0" smtClean="0">
                <a:solidFill>
                  <a:srgbClr val="00B2D6"/>
                </a:solidFill>
                <a:latin typeface="ＭＳ ゴシック" panose="020B0609070205080204" pitchFamily="49" charset="-128"/>
                <a:ea typeface="ＭＳ ゴシック" panose="020B0609070205080204" pitchFamily="49" charset="-128"/>
              </a:rPr>
              <a:t>35</a:t>
            </a:r>
            <a:r>
              <a:rPr lang="ja-JP" altLang="en-US" sz="1000" dirty="0" smtClean="0">
                <a:solidFill>
                  <a:srgbClr val="00B2D6"/>
                </a:solidFill>
                <a:latin typeface="ＭＳ ゴシック" panose="020B0609070205080204" pitchFamily="49" charset="-128"/>
                <a:ea typeface="ＭＳ ゴシック" panose="020B0609070205080204" pitchFamily="49" charset="-128"/>
              </a:rPr>
              <a:t>～</a:t>
            </a:r>
            <a:r>
              <a:rPr lang="en-US" altLang="ja-JP" sz="1000" dirty="0" smtClean="0">
                <a:solidFill>
                  <a:srgbClr val="00B2D6"/>
                </a:solidFill>
                <a:latin typeface="ＭＳ ゴシック" panose="020B0609070205080204" pitchFamily="49" charset="-128"/>
                <a:ea typeface="ＭＳ ゴシック" panose="020B0609070205080204" pitchFamily="49" charset="-128"/>
              </a:rPr>
              <a:t>55</a:t>
            </a:r>
            <a:r>
              <a:rPr lang="ja-JP" altLang="en-US" sz="1000" dirty="0" smtClean="0">
                <a:solidFill>
                  <a:srgbClr val="00B2D6"/>
                </a:solidFill>
                <a:latin typeface="ＭＳ ゴシック" panose="020B0609070205080204" pitchFamily="49" charset="-128"/>
                <a:ea typeface="ＭＳ ゴシック" panose="020B0609070205080204" pitchFamily="49" charset="-128"/>
              </a:rPr>
              <a:t>％</a:t>
            </a:r>
            <a:r>
              <a:rPr lang="ja-JP" altLang="en-US" sz="900" dirty="0" smtClean="0">
                <a:solidFill>
                  <a:srgbClr val="00B2D6"/>
                </a:solidFill>
                <a:latin typeface="ＭＳ ゴシック" panose="020B0609070205080204" pitchFamily="49" charset="-128"/>
                <a:ea typeface="ＭＳ ゴシック" panose="020B0609070205080204" pitchFamily="49" charset="-128"/>
              </a:rPr>
              <a:t>（降水量に影響され変化）</a:t>
            </a:r>
            <a:endParaRPr lang="ja-JP" altLang="en-US" sz="900" dirty="0">
              <a:solidFill>
                <a:srgbClr val="00B2D6"/>
              </a:solidFill>
              <a:latin typeface="ＭＳ ゴシック" panose="020B0609070205080204" pitchFamily="49" charset="-128"/>
              <a:ea typeface="ＭＳ ゴシック" panose="020B0609070205080204" pitchFamily="49" charset="-128"/>
            </a:endParaRPr>
          </a:p>
        </p:txBody>
      </p:sp>
      <p:cxnSp>
        <p:nvCxnSpPr>
          <p:cNvPr id="62" name="直線矢印コネクタ 61"/>
          <p:cNvCxnSpPr>
            <a:endCxn id="24" idx="3"/>
          </p:cNvCxnSpPr>
          <p:nvPr/>
        </p:nvCxnSpPr>
        <p:spPr>
          <a:xfrm flipH="1" flipV="1">
            <a:off x="6539322" y="2372633"/>
            <a:ext cx="730842" cy="344208"/>
          </a:xfrm>
          <a:prstGeom prst="straightConnector1">
            <a:avLst/>
          </a:prstGeom>
          <a:ln w="12700">
            <a:solidFill>
              <a:srgbClr val="00B2D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934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屈折矢印 122"/>
          <p:cNvSpPr/>
          <p:nvPr/>
        </p:nvSpPr>
        <p:spPr>
          <a:xfrm rot="10800000" flipH="1">
            <a:off x="8404103" y="2365710"/>
            <a:ext cx="386604" cy="396000"/>
          </a:xfrm>
          <a:prstGeom prst="bentUpArrow">
            <a:avLst>
              <a:gd name="adj1" fmla="val 7638"/>
              <a:gd name="adj2" fmla="val 20455"/>
              <a:gd name="adj3" fmla="val 382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ｃｖ</a:t>
            </a:r>
            <a:endParaRPr kumimoji="1" lang="ja-JP" altLang="en-US" dirty="0"/>
          </a:p>
        </p:txBody>
      </p:sp>
      <p:cxnSp>
        <p:nvCxnSpPr>
          <p:cNvPr id="344" name="カギ線コネクタ 343"/>
          <p:cNvCxnSpPr/>
          <p:nvPr/>
        </p:nvCxnSpPr>
        <p:spPr>
          <a:xfrm rot="16200000" flipH="1">
            <a:off x="2700425" y="1701552"/>
            <a:ext cx="1451743" cy="255805"/>
          </a:xfrm>
          <a:prstGeom prst="bentConnector2">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6" name="カギ線コネクタ 265"/>
          <p:cNvCxnSpPr/>
          <p:nvPr/>
        </p:nvCxnSpPr>
        <p:spPr>
          <a:xfrm rot="10800000" flipV="1">
            <a:off x="3877409" y="3415586"/>
            <a:ext cx="5204599" cy="3008742"/>
          </a:xfrm>
          <a:prstGeom prst="bentConnector3">
            <a:avLst>
              <a:gd name="adj1" fmla="val 10017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1 つの角を切り取った四角形 51"/>
          <p:cNvSpPr/>
          <p:nvPr/>
        </p:nvSpPr>
        <p:spPr>
          <a:xfrm flipV="1">
            <a:off x="1000544" y="5347385"/>
            <a:ext cx="945844" cy="387704"/>
          </a:xfrm>
          <a:prstGeom prst="snip1Rect">
            <a:avLst>
              <a:gd name="adj" fmla="val 50000"/>
            </a:avLst>
          </a:prstGeom>
          <a:blipFill dpi="0" rotWithShape="1">
            <a:blip r:embed="rId2">
              <a:alphaModFix amt="3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カギ線コネクタ 35"/>
          <p:cNvCxnSpPr/>
          <p:nvPr/>
        </p:nvCxnSpPr>
        <p:spPr>
          <a:xfrm rot="10800000" flipV="1">
            <a:off x="165100" y="808257"/>
            <a:ext cx="3016090" cy="1788945"/>
          </a:xfrm>
          <a:prstGeom prst="bentConnector3">
            <a:avLst>
              <a:gd name="adj1" fmla="val 65"/>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smtClean="0"/>
              <a:t>カーボンニュートラルのエネルギー社会</a:t>
            </a:r>
            <a:endParaRPr kumimoji="1" lang="ja-JP" altLang="en-US" dirty="0"/>
          </a:p>
        </p:txBody>
      </p:sp>
      <p:sp>
        <p:nvSpPr>
          <p:cNvPr id="6" name="1 つの角を切り取った四角形 5"/>
          <p:cNvSpPr/>
          <p:nvPr/>
        </p:nvSpPr>
        <p:spPr>
          <a:xfrm flipV="1">
            <a:off x="95356" y="1339855"/>
            <a:ext cx="1903925" cy="689676"/>
          </a:xfrm>
          <a:prstGeom prst="snip1Rect">
            <a:avLst>
              <a:gd name="adj" fmla="val 50000"/>
            </a:avLst>
          </a:prstGeom>
          <a:blipFill dpi="0" rotWithShape="1">
            <a:blip r:embed="rId2">
              <a:alphaModFix amt="3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818852" y="1180872"/>
            <a:ext cx="294468" cy="3487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炭鉱</a:t>
            </a:r>
          </a:p>
        </p:txBody>
      </p:sp>
      <p:sp>
        <p:nvSpPr>
          <p:cNvPr id="8" name="正方形/長方形 7"/>
          <p:cNvSpPr/>
          <p:nvPr/>
        </p:nvSpPr>
        <p:spPr>
          <a:xfrm>
            <a:off x="470139" y="987227"/>
            <a:ext cx="294468" cy="3487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ガス田</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cxnSp>
        <p:nvCxnSpPr>
          <p:cNvPr id="10" name="直線矢印コネクタ 9"/>
          <p:cNvCxnSpPr/>
          <p:nvPr/>
        </p:nvCxnSpPr>
        <p:spPr>
          <a:xfrm flipV="1">
            <a:off x="1121069" y="1297193"/>
            <a:ext cx="276282" cy="0"/>
          </a:xfrm>
          <a:prstGeom prst="straightConnector1">
            <a:avLst/>
          </a:prstGeom>
          <a:ln w="44450">
            <a:solidFill>
              <a:srgbClr val="C0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780105" y="1108184"/>
            <a:ext cx="612000" cy="0"/>
          </a:xfrm>
          <a:prstGeom prst="straightConnector1">
            <a:avLst/>
          </a:prstGeom>
          <a:ln w="44450">
            <a:solidFill>
              <a:srgbClr val="C0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548076" y="1336981"/>
            <a:ext cx="0" cy="441702"/>
          </a:xfrm>
          <a:prstGeom prst="line">
            <a:avLst/>
          </a:prstGeom>
          <a:ln w="698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672857" y="1105028"/>
            <a:ext cx="1764000" cy="0"/>
          </a:xfrm>
          <a:prstGeom prst="straightConnector1">
            <a:avLst/>
          </a:prstGeom>
          <a:ln w="44450">
            <a:solidFill>
              <a:srgbClr val="0066FF"/>
            </a:solidFill>
            <a:tailEnd type="triangle" w="sm" len="lg"/>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15837" y="948115"/>
            <a:ext cx="597877"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天然ガス</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17" name="直線矢印コネクタ 16"/>
          <p:cNvCxnSpPr/>
          <p:nvPr/>
        </p:nvCxnSpPr>
        <p:spPr>
          <a:xfrm flipV="1">
            <a:off x="423719" y="911156"/>
            <a:ext cx="972000" cy="0"/>
          </a:xfrm>
          <a:prstGeom prst="straightConnector1">
            <a:avLst/>
          </a:prstGeom>
          <a:ln w="44450">
            <a:solidFill>
              <a:srgbClr val="C0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223297" y="1317787"/>
            <a:ext cx="0" cy="576000"/>
          </a:xfrm>
          <a:prstGeom prst="line">
            <a:avLst/>
          </a:prstGeom>
          <a:ln w="6985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61333" y="746703"/>
            <a:ext cx="597877"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石油</a:t>
            </a:r>
          </a:p>
        </p:txBody>
      </p:sp>
      <p:sp>
        <p:nvSpPr>
          <p:cNvPr id="20" name="テキスト ボックス 19"/>
          <p:cNvSpPr txBox="1"/>
          <p:nvPr/>
        </p:nvSpPr>
        <p:spPr>
          <a:xfrm>
            <a:off x="1100389" y="1136580"/>
            <a:ext cx="333141"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褐炭</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8" name="屈折矢印 27"/>
          <p:cNvSpPr/>
          <p:nvPr/>
        </p:nvSpPr>
        <p:spPr>
          <a:xfrm rot="10800000" flipH="1">
            <a:off x="1604340" y="1188872"/>
            <a:ext cx="232476" cy="619931"/>
          </a:xfrm>
          <a:prstGeom prst="bentUpArrow">
            <a:avLst>
              <a:gd name="adj1" fmla="val 18561"/>
              <a:gd name="adj2" fmla="val 20455"/>
              <a:gd name="adj3"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05100" y="863912"/>
            <a:ext cx="284749" cy="4759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水素</a:t>
            </a:r>
            <a:endParaRPr kumimoji="1"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ｱﾝﾓﾆｱ</a:t>
            </a:r>
            <a:endParaRPr kumimoji="1"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製造</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9" name="テキスト ボックス 28"/>
          <p:cNvSpPr txBox="1"/>
          <p:nvPr/>
        </p:nvSpPr>
        <p:spPr>
          <a:xfrm>
            <a:off x="1238401" y="1540614"/>
            <a:ext cx="648498" cy="246221"/>
          </a:xfrm>
          <a:prstGeom prst="rect">
            <a:avLst/>
          </a:prstGeom>
          <a:solidFill>
            <a:srgbClr val="FFC000"/>
          </a:solidFill>
        </p:spPr>
        <p:txBody>
          <a:bodyPr wrap="square" lIns="0" tIns="0" rIns="0" bIns="0" rtlCol="0">
            <a:sp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CO2</a:t>
            </a:r>
            <a:r>
              <a:rPr kumimoji="1" lang="ja-JP" altLang="en-US" sz="800" dirty="0" smtClean="0">
                <a:latin typeface="ＭＳ ゴシック" panose="020B0609070205080204" pitchFamily="49" charset="-128"/>
                <a:ea typeface="ＭＳ ゴシック" panose="020B0609070205080204" pitchFamily="49" charset="-128"/>
              </a:rPr>
              <a:t>地下貯留</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CCS</a:t>
            </a:r>
            <a:r>
              <a:rPr kumimoji="1" lang="en-US" altLang="ja-JP" sz="800" dirty="0">
                <a:latin typeface="ＭＳ ゴシック" panose="020B0609070205080204" pitchFamily="49" charset="-128"/>
                <a:ea typeface="ＭＳ ゴシック" panose="020B0609070205080204" pitchFamily="49" charset="-128"/>
              </a:rPr>
              <a:t>)</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a:off x="1766002" y="829431"/>
            <a:ext cx="686251" cy="24622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ｶｰﾎﾞﾝﾆｭｰﾄﾗﾙ</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水素</a:t>
            </a:r>
            <a:endParaRPr kumimoji="1" lang="ja-JP" altLang="en-US" sz="800" dirty="0">
              <a:latin typeface="ＭＳ ゴシック" panose="020B0609070205080204" pitchFamily="49" charset="-128"/>
              <a:ea typeface="ＭＳ ゴシック" panose="020B0609070205080204" pitchFamily="49" charset="-128"/>
            </a:endParaRPr>
          </a:p>
        </p:txBody>
      </p:sp>
      <p:pic>
        <p:nvPicPr>
          <p:cNvPr id="32" name="図 3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2505475" y="872359"/>
            <a:ext cx="534559" cy="274622"/>
          </a:xfrm>
          <a:prstGeom prst="rect">
            <a:avLst/>
          </a:prstGeom>
        </p:spPr>
      </p:pic>
      <p:sp>
        <p:nvSpPr>
          <p:cNvPr id="33" name="テキスト ボックス 32"/>
          <p:cNvSpPr txBox="1"/>
          <p:nvPr/>
        </p:nvSpPr>
        <p:spPr>
          <a:xfrm>
            <a:off x="1888462" y="1127316"/>
            <a:ext cx="411802"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ｱﾝﾓﾆｱ</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38" name="テキスト ボックス 37"/>
          <p:cNvSpPr txBox="1"/>
          <p:nvPr/>
        </p:nvSpPr>
        <p:spPr>
          <a:xfrm>
            <a:off x="2357326" y="1145188"/>
            <a:ext cx="760553" cy="615553"/>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ﾀﾝｶｰの輸送形態</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en-US" altLang="ja-JP" sz="800" dirty="0" err="1" smtClean="0">
                <a:latin typeface="ＭＳ ゴシック" panose="020B0609070205080204" pitchFamily="49" charset="-128"/>
                <a:ea typeface="ＭＳ ゴシック" panose="020B0609070205080204" pitchFamily="49" charset="-128"/>
              </a:rPr>
              <a:t>LH2</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en-US" altLang="ja-JP" sz="800" dirty="0">
                <a:latin typeface="ＭＳ ゴシック" panose="020B0609070205080204" pitchFamily="49" charset="-128"/>
                <a:ea typeface="ＭＳ ゴシック" panose="020B0609070205080204" pitchFamily="49" charset="-128"/>
              </a:rPr>
              <a:t>M</a:t>
            </a: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CH</a:t>
            </a:r>
          </a:p>
          <a:p>
            <a:pPr algn="ctr"/>
            <a:r>
              <a:rPr kumimoji="1" lang="ja-JP" altLang="en-US" sz="800" dirty="0" smtClean="0">
                <a:latin typeface="ＭＳ ゴシック" panose="020B0609070205080204" pitchFamily="49" charset="-128"/>
                <a:ea typeface="ＭＳ ゴシック" panose="020B0609070205080204" pitchFamily="49" charset="-128"/>
              </a:rPr>
              <a:t>ｱﾝﾓﾆｱ</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な</a:t>
            </a:r>
            <a:r>
              <a:rPr kumimoji="1" lang="ja-JP" altLang="en-US" sz="800" dirty="0">
                <a:latin typeface="ＭＳ ゴシック" panose="020B0609070205080204" pitchFamily="49" charset="-128"/>
                <a:ea typeface="ＭＳ ゴシック" panose="020B0609070205080204" pitchFamily="49" charset="-128"/>
              </a:rPr>
              <a:t>ど</a:t>
            </a:r>
          </a:p>
        </p:txBody>
      </p:sp>
      <p:sp>
        <p:nvSpPr>
          <p:cNvPr id="39" name="テキスト ボックス 38"/>
          <p:cNvSpPr txBox="1"/>
          <p:nvPr/>
        </p:nvSpPr>
        <p:spPr>
          <a:xfrm>
            <a:off x="-3334" y="2293521"/>
            <a:ext cx="1073671" cy="184666"/>
          </a:xfrm>
          <a:prstGeom prst="rect">
            <a:avLst/>
          </a:prstGeom>
          <a:noFill/>
        </p:spPr>
        <p:txBody>
          <a:bodyPr wrap="square" lIns="0" tIns="0" rIns="0" bIns="0" rtlCol="0">
            <a:spAutoFit/>
          </a:bodyPr>
          <a:lstStyle/>
          <a:p>
            <a:pPr algn="ctr"/>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海外での作業</a:t>
            </a:r>
            <a:endParaRPr kumimoji="1" lang="ja-JP" altLang="en-US" sz="1200" b="1" u="sng" dirty="0">
              <a:solidFill>
                <a:srgbClr val="1910CE"/>
              </a:solidFill>
              <a:latin typeface="ＭＳ ゴシック" panose="020B0609070205080204" pitchFamily="49" charset="-128"/>
              <a:ea typeface="ＭＳ ゴシック" panose="020B0609070205080204" pitchFamily="49" charset="-128"/>
            </a:endParaRPr>
          </a:p>
        </p:txBody>
      </p:sp>
      <p:sp>
        <p:nvSpPr>
          <p:cNvPr id="41" name="テキスト ボックス 40"/>
          <p:cNvSpPr txBox="1"/>
          <p:nvPr/>
        </p:nvSpPr>
        <p:spPr>
          <a:xfrm>
            <a:off x="3485901" y="704929"/>
            <a:ext cx="4083077" cy="184666"/>
          </a:xfrm>
          <a:prstGeom prst="rect">
            <a:avLst/>
          </a:prstGeom>
          <a:noFill/>
        </p:spPr>
        <p:txBody>
          <a:bodyPr wrap="square" lIns="0" tIns="0" rIns="0" bIns="0" rtlCol="0">
            <a:spAutoFit/>
          </a:bodyPr>
          <a:lstStyle/>
          <a:p>
            <a:pPr algn="ctr"/>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国内（発電・水素精製・貯蔵・輸送・消費　など）</a:t>
            </a:r>
            <a:endParaRPr kumimoji="1" lang="ja-JP" altLang="en-US" sz="1200" b="1" u="sng" dirty="0">
              <a:solidFill>
                <a:srgbClr val="1910CE"/>
              </a:solidFill>
              <a:latin typeface="ＭＳ ゴシック" panose="020B0609070205080204" pitchFamily="49" charset="-128"/>
              <a:ea typeface="ＭＳ ゴシック" panose="020B0609070205080204" pitchFamily="49" charset="-128"/>
            </a:endParaRPr>
          </a:p>
        </p:txBody>
      </p:sp>
      <p:sp>
        <p:nvSpPr>
          <p:cNvPr id="44" name="テキスト ボックス 43"/>
          <p:cNvSpPr txBox="1"/>
          <p:nvPr/>
        </p:nvSpPr>
        <p:spPr>
          <a:xfrm>
            <a:off x="193288" y="2909531"/>
            <a:ext cx="907101" cy="184666"/>
          </a:xfrm>
          <a:prstGeom prst="rect">
            <a:avLst/>
          </a:prstGeom>
          <a:noFill/>
        </p:spPr>
        <p:txBody>
          <a:bodyPr wrap="square" lIns="0" tIns="0" rIns="0" bIns="0" rtlCol="0">
            <a:spAutoFit/>
          </a:bodyPr>
          <a:lstStyle/>
          <a:p>
            <a:pPr algn="ctr"/>
            <a:r>
              <a:rPr kumimoji="1" lang="ja-JP" altLang="en-US" sz="1200" dirty="0" smtClean="0">
                <a:latin typeface="ＭＳ ゴシック" panose="020B0609070205080204" pitchFamily="49" charset="-128"/>
                <a:ea typeface="ＭＳ ゴシック" panose="020B0609070205080204" pitchFamily="49" charset="-128"/>
              </a:rPr>
              <a:t>国内発電所</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45" name="正方形/長方形 44"/>
          <p:cNvSpPr/>
          <p:nvPr/>
        </p:nvSpPr>
        <p:spPr>
          <a:xfrm>
            <a:off x="623306" y="3162285"/>
            <a:ext cx="759818" cy="276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水力発電</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46" name="正方形/長方形 45"/>
          <p:cNvSpPr/>
          <p:nvPr/>
        </p:nvSpPr>
        <p:spPr>
          <a:xfrm>
            <a:off x="623306" y="3499642"/>
            <a:ext cx="759818" cy="276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太陽光発電</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47" name="正方形/長方形 46"/>
          <p:cNvSpPr/>
          <p:nvPr/>
        </p:nvSpPr>
        <p:spPr>
          <a:xfrm>
            <a:off x="616877" y="3835814"/>
            <a:ext cx="759818" cy="276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風力発電</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48" name="正方形/長方形 47"/>
          <p:cNvSpPr/>
          <p:nvPr/>
        </p:nvSpPr>
        <p:spPr>
          <a:xfrm>
            <a:off x="616802" y="4179920"/>
            <a:ext cx="759818" cy="276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地熱発電</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53" name="屈折矢印 52"/>
          <p:cNvSpPr/>
          <p:nvPr/>
        </p:nvSpPr>
        <p:spPr>
          <a:xfrm rot="10800000" flipH="1">
            <a:off x="1286253" y="5209268"/>
            <a:ext cx="248929" cy="394588"/>
          </a:xfrm>
          <a:prstGeom prst="bentUpArrow">
            <a:avLst>
              <a:gd name="adj1" fmla="val 14945"/>
              <a:gd name="adj2" fmla="val 20455"/>
              <a:gd name="adj3"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1 つの角を切り取った四角形 54"/>
          <p:cNvSpPr/>
          <p:nvPr/>
        </p:nvSpPr>
        <p:spPr>
          <a:xfrm flipV="1">
            <a:off x="1104452" y="10420106"/>
            <a:ext cx="390895" cy="239854"/>
          </a:xfrm>
          <a:prstGeom prst="snip1Rect">
            <a:avLst>
              <a:gd name="adj" fmla="val 50000"/>
            </a:avLst>
          </a:prstGeom>
          <a:blipFill dpi="0" rotWithShape="1">
            <a:blip r:embed="rId2">
              <a:alphaModFix amt="3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16802" y="5013496"/>
            <a:ext cx="735003" cy="276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火力発電</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cxnSp>
        <p:nvCxnSpPr>
          <p:cNvPr id="57" name="直線コネクタ 56"/>
          <p:cNvCxnSpPr/>
          <p:nvPr/>
        </p:nvCxnSpPr>
        <p:spPr>
          <a:xfrm flipV="1">
            <a:off x="171852" y="4556632"/>
            <a:ext cx="14661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171852" y="5806392"/>
            <a:ext cx="1466111"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flipH="1">
            <a:off x="363258" y="3395793"/>
            <a:ext cx="153888" cy="553578"/>
          </a:xfrm>
          <a:prstGeom prst="rect">
            <a:avLst/>
          </a:prstGeom>
          <a:noFill/>
        </p:spPr>
        <p:txBody>
          <a:bodyPr vert="eaVert" wrap="square" lIns="0" tIns="0" rIns="0" bIns="0" rtlCol="0">
            <a:spAutoFit/>
          </a:bodyPr>
          <a:lstStyle/>
          <a:p>
            <a:pPr algn="ctr"/>
            <a:r>
              <a:rPr kumimoji="1" lang="ja-JP" altLang="en-US" sz="1000" dirty="0" smtClean="0">
                <a:latin typeface="ＭＳ ゴシック" panose="020B0609070205080204" pitchFamily="49" charset="-128"/>
                <a:ea typeface="ＭＳ ゴシック" panose="020B0609070205080204" pitchFamily="49" charset="-128"/>
              </a:rPr>
              <a:t>脱炭素</a:t>
            </a:r>
            <a:endParaRPr kumimoji="1" lang="ja-JP" altLang="en-US" sz="1000" dirty="0">
              <a:latin typeface="ＭＳ ゴシック" panose="020B0609070205080204" pitchFamily="49" charset="-128"/>
              <a:ea typeface="ＭＳ ゴシック" panose="020B0609070205080204" pitchFamily="49" charset="-128"/>
            </a:endParaRPr>
          </a:p>
        </p:txBody>
      </p:sp>
      <p:sp>
        <p:nvSpPr>
          <p:cNvPr id="61" name="屈折矢印 60"/>
          <p:cNvSpPr/>
          <p:nvPr/>
        </p:nvSpPr>
        <p:spPr>
          <a:xfrm rot="10800000" flipH="1">
            <a:off x="1376837" y="4824872"/>
            <a:ext cx="296020" cy="699998"/>
          </a:xfrm>
          <a:prstGeom prst="bentUpArrow">
            <a:avLst>
              <a:gd name="adj1" fmla="val 13651"/>
              <a:gd name="adj2" fmla="val 20455"/>
              <a:gd name="adj3"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16802" y="4657327"/>
            <a:ext cx="759818" cy="276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ﾊﾞｲｵﾏｽ発電</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62" name="テキスト ボックス 61"/>
          <p:cNvSpPr txBox="1"/>
          <p:nvPr/>
        </p:nvSpPr>
        <p:spPr>
          <a:xfrm flipH="1">
            <a:off x="248120" y="4738255"/>
            <a:ext cx="307777" cy="819103"/>
          </a:xfrm>
          <a:prstGeom prst="rect">
            <a:avLst/>
          </a:prstGeom>
          <a:noFill/>
        </p:spPr>
        <p:txBody>
          <a:bodyPr vert="eaVert" wrap="square" lIns="0" tIns="0" rIns="0" bIns="0" rtlCol="0">
            <a:spAutoFit/>
          </a:bodyPr>
          <a:lstStyle/>
          <a:p>
            <a:r>
              <a:rPr kumimoji="1" lang="ja-JP" altLang="en-US" sz="1000" dirty="0" smtClean="0">
                <a:latin typeface="ＭＳ ゴシック" panose="020B0609070205080204" pitchFamily="49" charset="-128"/>
                <a:ea typeface="ＭＳ ゴシック" panose="020B0609070205080204" pitchFamily="49" charset="-128"/>
              </a:rPr>
              <a:t>カーボンニュートラル</a:t>
            </a:r>
            <a:endParaRPr kumimoji="1" lang="ja-JP" altLang="en-US" sz="1000" dirty="0">
              <a:latin typeface="ＭＳ ゴシック" panose="020B0609070205080204" pitchFamily="49" charset="-128"/>
              <a:ea typeface="ＭＳ ゴシック" panose="020B0609070205080204" pitchFamily="49" charset="-128"/>
            </a:endParaRPr>
          </a:p>
        </p:txBody>
      </p:sp>
      <p:cxnSp>
        <p:nvCxnSpPr>
          <p:cNvPr id="65" name="カギ線コネクタ 64"/>
          <p:cNvCxnSpPr/>
          <p:nvPr/>
        </p:nvCxnSpPr>
        <p:spPr>
          <a:xfrm rot="5400000" flipH="1" flipV="1">
            <a:off x="306804" y="4223983"/>
            <a:ext cx="2822020" cy="698624"/>
          </a:xfrm>
          <a:prstGeom prst="bentConnector3">
            <a:avLst>
              <a:gd name="adj1" fmla="val 462"/>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2403679" y="3025861"/>
            <a:ext cx="902669"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系統電力（交流）</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68" name="テキスト ボックス 67"/>
          <p:cNvSpPr txBox="1"/>
          <p:nvPr/>
        </p:nvSpPr>
        <p:spPr>
          <a:xfrm>
            <a:off x="5253612" y="1714633"/>
            <a:ext cx="902669"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合成燃料</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72" name="直線コネクタ 71"/>
          <p:cNvCxnSpPr>
            <a:stCxn id="45" idx="3"/>
          </p:cNvCxnSpPr>
          <p:nvPr/>
        </p:nvCxnSpPr>
        <p:spPr>
          <a:xfrm flipV="1">
            <a:off x="1383124" y="3293766"/>
            <a:ext cx="68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46" idx="3"/>
          </p:cNvCxnSpPr>
          <p:nvPr/>
        </p:nvCxnSpPr>
        <p:spPr>
          <a:xfrm>
            <a:off x="1383124" y="3637651"/>
            <a:ext cx="6799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47" idx="3"/>
            <a:endCxn id="341" idx="1"/>
          </p:cNvCxnSpPr>
          <p:nvPr/>
        </p:nvCxnSpPr>
        <p:spPr>
          <a:xfrm flipV="1">
            <a:off x="1376695" y="3966094"/>
            <a:ext cx="1066965" cy="77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616802" y="5932223"/>
            <a:ext cx="759818" cy="276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原子力発電</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cxnSp>
        <p:nvCxnSpPr>
          <p:cNvPr id="81" name="直線コネクタ 80"/>
          <p:cNvCxnSpPr>
            <a:stCxn id="48" idx="3"/>
          </p:cNvCxnSpPr>
          <p:nvPr/>
        </p:nvCxnSpPr>
        <p:spPr>
          <a:xfrm flipV="1">
            <a:off x="1376620" y="4317826"/>
            <a:ext cx="690504" cy="1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1367756" y="4734067"/>
            <a:ext cx="690504" cy="1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1344597" y="5089608"/>
            <a:ext cx="720000" cy="1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3196939" y="5209268"/>
            <a:ext cx="1360936" cy="0"/>
          </a:xfrm>
          <a:prstGeom prst="straightConnector1">
            <a:avLst/>
          </a:prstGeom>
          <a:ln w="38100">
            <a:solidFill>
              <a:srgbClr val="0066FF"/>
            </a:solidFill>
            <a:tailEnd type="none" w="sm" len="lg"/>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2147080" y="5922749"/>
            <a:ext cx="959867"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水素（高温ガス炉）</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91" name="直線コネクタ 90"/>
          <p:cNvCxnSpPr/>
          <p:nvPr/>
        </p:nvCxnSpPr>
        <p:spPr>
          <a:xfrm flipV="1">
            <a:off x="2058260" y="3163057"/>
            <a:ext cx="6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3516972" y="1721874"/>
            <a:ext cx="497650" cy="3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合成燃料製造</a:t>
            </a:r>
            <a:endParaRPr kumimoji="1"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800" dirty="0" smtClean="0">
                <a:solidFill>
                  <a:schemeClr val="tx1"/>
                </a:solidFill>
                <a:latin typeface="ＭＳ ゴシック" panose="020B0609070205080204" pitchFamily="49" charset="-128"/>
                <a:ea typeface="ＭＳ ゴシック" panose="020B0609070205080204" pitchFamily="49" charset="-128"/>
              </a:rPr>
              <a:t>FT</a:t>
            </a: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法）</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cxnSp>
        <p:nvCxnSpPr>
          <p:cNvPr id="63" name="直線矢印コネクタ 62"/>
          <p:cNvCxnSpPr/>
          <p:nvPr/>
        </p:nvCxnSpPr>
        <p:spPr>
          <a:xfrm flipV="1">
            <a:off x="4014622" y="1146981"/>
            <a:ext cx="3600000" cy="0"/>
          </a:xfrm>
          <a:prstGeom prst="straightConnector1">
            <a:avLst/>
          </a:prstGeom>
          <a:ln w="44450">
            <a:solidFill>
              <a:srgbClr val="00B05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4014622" y="1885115"/>
            <a:ext cx="3600000" cy="0"/>
          </a:xfrm>
          <a:prstGeom prst="straightConnector1">
            <a:avLst/>
          </a:prstGeom>
          <a:ln w="44450">
            <a:solidFill>
              <a:srgbClr val="7030A0"/>
            </a:solidFill>
            <a:tailEnd type="triangle" w="sm" len="lg"/>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4556919" y="985073"/>
            <a:ext cx="2472283"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メタン　都市ガス（メタン＋合成ブタンなど）</a:t>
            </a:r>
            <a:endParaRPr kumimoji="1" lang="ja-JP" altLang="en-US" sz="800" dirty="0">
              <a:latin typeface="ＭＳ ゴシック" panose="020B0609070205080204" pitchFamily="49" charset="-128"/>
              <a:ea typeface="ＭＳ ゴシック" panose="020B0609070205080204" pitchFamily="49" charset="-128"/>
            </a:endParaRPr>
          </a:p>
        </p:txBody>
      </p:sp>
      <p:pic>
        <p:nvPicPr>
          <p:cNvPr id="265" name="図 26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74835" y="3561863"/>
            <a:ext cx="4674300" cy="2862465"/>
          </a:xfrm>
          <a:prstGeom prst="rect">
            <a:avLst/>
          </a:prstGeom>
        </p:spPr>
      </p:pic>
      <p:sp>
        <p:nvSpPr>
          <p:cNvPr id="273" name="テキスト ボックス 272"/>
          <p:cNvSpPr txBox="1"/>
          <p:nvPr/>
        </p:nvSpPr>
        <p:spPr>
          <a:xfrm>
            <a:off x="4964417" y="3304005"/>
            <a:ext cx="3934487" cy="184666"/>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sz="1200" dirty="0" smtClean="0">
                <a:latin typeface="ＭＳ ゴシック" panose="020B0609070205080204" pitchFamily="49" charset="-128"/>
                <a:ea typeface="ＭＳ ゴシック" panose="020B0609070205080204" pitchFamily="49" charset="-128"/>
              </a:rPr>
              <a:t>脱炭素　自立・分散型</a:t>
            </a:r>
            <a:r>
              <a:rPr kumimoji="1" lang="ja-JP" altLang="en-US" sz="1200" dirty="0">
                <a:latin typeface="ＭＳ ゴシック" panose="020B0609070205080204" pitchFamily="49" charset="-128"/>
                <a:ea typeface="ＭＳ ゴシック" panose="020B0609070205080204" pitchFamily="49" charset="-128"/>
              </a:rPr>
              <a:t>ｴﾈﾙｷﾞｰｼｽﾃﾑ</a:t>
            </a:r>
            <a:r>
              <a:rPr kumimoji="1" lang="ja-JP" altLang="en-US" sz="1200" dirty="0" smtClean="0">
                <a:latin typeface="ＭＳ ゴシック" panose="020B0609070205080204" pitchFamily="49" charset="-128"/>
                <a:ea typeface="ＭＳ ゴシック" panose="020B0609070205080204" pitchFamily="49" charset="-128"/>
              </a:rPr>
              <a:t>（ｸﾞﾗﾝﾄﾞﾃﾞｻﾞｲﾝ参照）</a:t>
            </a:r>
            <a:endParaRPr kumimoji="1" lang="en-US" altLang="ja-JP" sz="1200" dirty="0" smtClean="0">
              <a:latin typeface="ＭＳ ゴシック" panose="020B0609070205080204" pitchFamily="49" charset="-128"/>
              <a:ea typeface="ＭＳ ゴシック" panose="020B0609070205080204" pitchFamily="49" charset="-128"/>
            </a:endParaRPr>
          </a:p>
        </p:txBody>
      </p:sp>
      <p:pic>
        <p:nvPicPr>
          <p:cNvPr id="275" name="図 350"/>
          <p:cNvPicPr>
            <a:picLocks noChangeAspect="1"/>
          </p:cNvPicPr>
          <p:nvPr/>
        </p:nvPicPr>
        <p:blipFill>
          <a:blip r:embed="rId5" cstate="print">
            <a:extLst>
              <a:ext uri="{28A0092B-C50C-407E-A947-70E740481C1C}">
                <a14:useLocalDpi xmlns:a14="http://schemas.microsoft.com/office/drawing/2010/main"/>
              </a:ext>
            </a:extLst>
          </a:blip>
          <a:srcRect t="16315" b="17229"/>
          <a:stretch>
            <a:fillRect/>
          </a:stretch>
        </p:blipFill>
        <p:spPr bwMode="auto">
          <a:xfrm>
            <a:off x="5021043" y="1664370"/>
            <a:ext cx="4651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テキスト ボックス 53"/>
          <p:cNvSpPr txBox="1"/>
          <p:nvPr/>
        </p:nvSpPr>
        <p:spPr>
          <a:xfrm>
            <a:off x="1207236" y="5365963"/>
            <a:ext cx="627318" cy="246221"/>
          </a:xfrm>
          <a:prstGeom prst="rect">
            <a:avLst/>
          </a:prstGeom>
          <a:solidFill>
            <a:srgbClr val="FFC000"/>
          </a:solidFill>
        </p:spPr>
        <p:txBody>
          <a:bodyPr wrap="square" lIns="0" tIns="0" rIns="0" bIns="0" rtlCol="0">
            <a:sp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CO2</a:t>
            </a:r>
            <a:r>
              <a:rPr kumimoji="1" lang="ja-JP" altLang="en-US" sz="800" dirty="0" smtClean="0">
                <a:latin typeface="ＭＳ ゴシック" panose="020B0609070205080204" pitchFamily="49" charset="-128"/>
                <a:ea typeface="ＭＳ ゴシック" panose="020B0609070205080204" pitchFamily="49" charset="-128"/>
              </a:rPr>
              <a:t>地下貯留</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CCS</a:t>
            </a:r>
            <a:r>
              <a:rPr kumimoji="1" lang="en-US" altLang="ja-JP" sz="800" dirty="0">
                <a:latin typeface="ＭＳ ゴシック" panose="020B0609070205080204" pitchFamily="49" charset="-128"/>
                <a:ea typeface="ＭＳ ゴシック" panose="020B0609070205080204" pitchFamily="49" charset="-128"/>
              </a:rPr>
              <a:t>)</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86" name="屈折矢印 285"/>
          <p:cNvSpPr/>
          <p:nvPr/>
        </p:nvSpPr>
        <p:spPr>
          <a:xfrm rot="10800000" flipH="1">
            <a:off x="8410885" y="1456765"/>
            <a:ext cx="386604" cy="1273755"/>
          </a:xfrm>
          <a:prstGeom prst="bentUpArrow">
            <a:avLst>
              <a:gd name="adj1" fmla="val 7638"/>
              <a:gd name="adj2" fmla="val 20455"/>
              <a:gd name="adj3" fmla="val 382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ｃｖ</a:t>
            </a:r>
            <a:endParaRPr kumimoji="1" lang="ja-JP" altLang="en-US" dirty="0"/>
          </a:p>
        </p:txBody>
      </p:sp>
      <p:sp>
        <p:nvSpPr>
          <p:cNvPr id="284" name="1 つの角を切り取った四角形 283"/>
          <p:cNvSpPr/>
          <p:nvPr/>
        </p:nvSpPr>
        <p:spPr>
          <a:xfrm flipV="1">
            <a:off x="8140290" y="2537922"/>
            <a:ext cx="945844" cy="387704"/>
          </a:xfrm>
          <a:prstGeom prst="snip1Rect">
            <a:avLst>
              <a:gd name="adj" fmla="val 50000"/>
            </a:avLst>
          </a:prstGeom>
          <a:blipFill dpi="0" rotWithShape="1">
            <a:blip r:embed="rId2">
              <a:alphaModFix amt="3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p:cNvSpPr txBox="1"/>
          <p:nvPr/>
        </p:nvSpPr>
        <p:spPr>
          <a:xfrm>
            <a:off x="8331868" y="2571614"/>
            <a:ext cx="627318" cy="246221"/>
          </a:xfrm>
          <a:prstGeom prst="rect">
            <a:avLst/>
          </a:prstGeom>
          <a:solidFill>
            <a:srgbClr val="FFC000"/>
          </a:solidFill>
        </p:spPr>
        <p:txBody>
          <a:bodyPr wrap="square" lIns="0" tIns="0" rIns="0" bIns="0" rtlCol="0">
            <a:sp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CO2</a:t>
            </a:r>
            <a:r>
              <a:rPr kumimoji="1" lang="ja-JP" altLang="en-US" sz="800" dirty="0" smtClean="0">
                <a:latin typeface="ＭＳ ゴシック" panose="020B0609070205080204" pitchFamily="49" charset="-128"/>
                <a:ea typeface="ＭＳ ゴシック" panose="020B0609070205080204" pitchFamily="49" charset="-128"/>
              </a:rPr>
              <a:t>地下貯留</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CCS</a:t>
            </a:r>
            <a:r>
              <a:rPr kumimoji="1" lang="en-US" altLang="ja-JP" sz="800" dirty="0">
                <a:latin typeface="ＭＳ ゴシック" panose="020B0609070205080204" pitchFamily="49" charset="-128"/>
                <a:ea typeface="ＭＳ ゴシック" panose="020B0609070205080204" pitchFamily="49" charset="-128"/>
              </a:rPr>
              <a:t>)</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297" name="カギ線コネクタ 296"/>
          <p:cNvCxnSpPr/>
          <p:nvPr/>
        </p:nvCxnSpPr>
        <p:spPr>
          <a:xfrm rot="10800000">
            <a:off x="4011886" y="1355232"/>
            <a:ext cx="4721289" cy="279287"/>
          </a:xfrm>
          <a:prstGeom prst="bentConnector3">
            <a:avLst>
              <a:gd name="adj1" fmla="val 48696"/>
            </a:avLst>
          </a:prstGeom>
          <a:ln w="44450">
            <a:solidFill>
              <a:srgbClr val="FFC00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303" name="カギ線コネクタ 302"/>
          <p:cNvCxnSpPr/>
          <p:nvPr/>
        </p:nvCxnSpPr>
        <p:spPr>
          <a:xfrm>
            <a:off x="8408498" y="1145099"/>
            <a:ext cx="309845" cy="392527"/>
          </a:xfrm>
          <a:prstGeom prst="bentConnector2">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04" name="テキスト ボックス 303"/>
          <p:cNvSpPr txBox="1"/>
          <p:nvPr/>
        </p:nvSpPr>
        <p:spPr>
          <a:xfrm>
            <a:off x="4505449" y="1207731"/>
            <a:ext cx="1435443" cy="123111"/>
          </a:xfrm>
          <a:prstGeom prst="rect">
            <a:avLst/>
          </a:prstGeom>
          <a:noFill/>
        </p:spPr>
        <p:txBody>
          <a:bodyPr wrap="square" lIns="0" tIns="0" rIns="0" bIns="0" rtlCol="0">
            <a:sp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CO2</a:t>
            </a:r>
            <a:r>
              <a:rPr kumimoji="1" lang="ja-JP" altLang="en-US" sz="800" dirty="0" smtClean="0">
                <a:latin typeface="ＭＳ ゴシック" panose="020B0609070205080204" pitchFamily="49" charset="-128"/>
                <a:ea typeface="ＭＳ ゴシック" panose="020B0609070205080204" pitchFamily="49" charset="-128"/>
              </a:rPr>
              <a:t>　カーボンリサイクル</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307" name="カギ線コネクタ 306"/>
          <p:cNvCxnSpPr>
            <a:stCxn id="280" idx="1"/>
            <a:endCxn id="279" idx="1"/>
          </p:cNvCxnSpPr>
          <p:nvPr/>
        </p:nvCxnSpPr>
        <p:spPr>
          <a:xfrm rot="10800000" flipV="1">
            <a:off x="7820599" y="871502"/>
            <a:ext cx="12700" cy="552596"/>
          </a:xfrm>
          <a:prstGeom prst="bentConnector3">
            <a:avLst>
              <a:gd name="adj1" fmla="val 180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a:endCxn id="278" idx="1"/>
          </p:cNvCxnSpPr>
          <p:nvPr/>
        </p:nvCxnSpPr>
        <p:spPr>
          <a:xfrm flipV="1">
            <a:off x="7606967" y="1145631"/>
            <a:ext cx="2136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0" name="カギ線コネクタ 309"/>
          <p:cNvCxnSpPr/>
          <p:nvPr/>
        </p:nvCxnSpPr>
        <p:spPr>
          <a:xfrm rot="10800000" flipV="1">
            <a:off x="7814377" y="1833258"/>
            <a:ext cx="12700" cy="552596"/>
          </a:xfrm>
          <a:prstGeom prst="bentConnector3">
            <a:avLst>
              <a:gd name="adj1" fmla="val 1800000"/>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flipV="1">
            <a:off x="7600745" y="2119884"/>
            <a:ext cx="288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18" name="正方形/長方形 317"/>
          <p:cNvSpPr/>
          <p:nvPr/>
        </p:nvSpPr>
        <p:spPr>
          <a:xfrm>
            <a:off x="3508857" y="2358503"/>
            <a:ext cx="497650" cy="3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ｱﾝﾓﾆｱ</a:t>
            </a:r>
            <a:endParaRPr kumimoji="1"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発電</a:t>
            </a:r>
          </a:p>
        </p:txBody>
      </p:sp>
      <p:cxnSp>
        <p:nvCxnSpPr>
          <p:cNvPr id="319" name="カギ線コネクタ 318"/>
          <p:cNvCxnSpPr>
            <a:endCxn id="58" idx="1"/>
          </p:cNvCxnSpPr>
          <p:nvPr/>
        </p:nvCxnSpPr>
        <p:spPr>
          <a:xfrm rot="5400000">
            <a:off x="3105978" y="1498714"/>
            <a:ext cx="830979" cy="8989"/>
          </a:xfrm>
          <a:prstGeom prst="bentConnector4">
            <a:avLst>
              <a:gd name="adj1" fmla="val 1125"/>
              <a:gd name="adj2" fmla="val 1469363"/>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335" name="カギ線コネクタ 334"/>
          <p:cNvCxnSpPr/>
          <p:nvPr/>
        </p:nvCxnSpPr>
        <p:spPr>
          <a:xfrm rot="5400000">
            <a:off x="6517232" y="1864929"/>
            <a:ext cx="1656000" cy="922056"/>
          </a:xfrm>
          <a:prstGeom prst="bentConnector3">
            <a:avLst>
              <a:gd name="adj1" fmla="val -736"/>
            </a:avLst>
          </a:prstGeom>
          <a:ln w="381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39" name="カギ線コネクタ 338"/>
          <p:cNvCxnSpPr/>
          <p:nvPr/>
        </p:nvCxnSpPr>
        <p:spPr>
          <a:xfrm rot="5400000">
            <a:off x="7238026" y="2529303"/>
            <a:ext cx="684000" cy="576000"/>
          </a:xfrm>
          <a:prstGeom prst="bentConnector3">
            <a:avLst>
              <a:gd name="adj1" fmla="val -736"/>
            </a:avLst>
          </a:prstGeom>
          <a:ln w="381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pic>
        <p:nvPicPr>
          <p:cNvPr id="341" name="Picture 117" descr="「コベルコ 電解...」の画像検索結果"/>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43660" y="3765090"/>
            <a:ext cx="525439" cy="40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 name="Text Box 30"/>
          <p:cNvSpPr txBox="1">
            <a:spLocks noChangeArrowheads="1"/>
          </p:cNvSpPr>
          <p:nvPr/>
        </p:nvSpPr>
        <p:spPr bwMode="auto">
          <a:xfrm>
            <a:off x="2456433" y="3809282"/>
            <a:ext cx="503214" cy="108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水電解装置</a:t>
            </a:r>
          </a:p>
        </p:txBody>
      </p:sp>
      <p:sp>
        <p:nvSpPr>
          <p:cNvPr id="345" name="テキスト ボックス 344"/>
          <p:cNvSpPr txBox="1"/>
          <p:nvPr/>
        </p:nvSpPr>
        <p:spPr>
          <a:xfrm>
            <a:off x="3127734" y="2572503"/>
            <a:ext cx="411802"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ｱﾝﾓﾆｱ</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346" name="カギ線コネクタ 345"/>
          <p:cNvCxnSpPr>
            <a:stCxn id="318" idx="3"/>
          </p:cNvCxnSpPr>
          <p:nvPr/>
        </p:nvCxnSpPr>
        <p:spPr>
          <a:xfrm>
            <a:off x="4006507" y="2555327"/>
            <a:ext cx="291656" cy="615287"/>
          </a:xfrm>
          <a:prstGeom prst="bentConnector2">
            <a:avLst/>
          </a:prstGeom>
          <a:ln w="381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48" name="カギ線コネクタ 347"/>
          <p:cNvCxnSpPr/>
          <p:nvPr/>
        </p:nvCxnSpPr>
        <p:spPr>
          <a:xfrm rot="16200000" flipH="1">
            <a:off x="3563259" y="3189489"/>
            <a:ext cx="838752" cy="757718"/>
          </a:xfrm>
          <a:prstGeom prst="bentConnector3">
            <a:avLst>
              <a:gd name="adj1" fmla="val 50000"/>
            </a:avLst>
          </a:prstGeom>
          <a:ln w="38100">
            <a:solidFill>
              <a:srgbClr val="FF0000"/>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359" name="正方形/長方形 1"/>
          <p:cNvSpPr>
            <a:spLocks noChangeArrowheads="1"/>
          </p:cNvSpPr>
          <p:nvPr/>
        </p:nvSpPr>
        <p:spPr bwMode="auto">
          <a:xfrm>
            <a:off x="3448399" y="3609290"/>
            <a:ext cx="723900" cy="430887"/>
          </a:xfrm>
          <a:prstGeom prst="rect">
            <a:avLst/>
          </a:prstGeom>
          <a:solidFill>
            <a:schemeClr val="bg1"/>
          </a:solidFill>
          <a:ln>
            <a:noFill/>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700" dirty="0">
                <a:latin typeface="ＭＳ ゴシック" panose="020B0609070205080204" pitchFamily="49" charset="-128"/>
                <a:ea typeface="ＭＳ ゴシック" panose="020B0609070205080204" pitchFamily="49" charset="-128"/>
              </a:rPr>
              <a:t>系統通信・制御</a:t>
            </a:r>
            <a:endParaRPr kumimoji="0" lang="en-US" altLang="ja-JP" sz="70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700" dirty="0">
                <a:latin typeface="ＭＳ ゴシック" panose="020B0609070205080204" pitchFamily="49" charset="-128"/>
                <a:ea typeface="ＭＳ ゴシック" panose="020B0609070205080204" pitchFamily="49" charset="-128"/>
              </a:rPr>
              <a:t>・需要予測</a:t>
            </a:r>
            <a:endParaRPr kumimoji="0" lang="en-US" altLang="ja-JP" sz="70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700" dirty="0">
                <a:latin typeface="ＭＳ ゴシック" panose="020B0609070205080204" pitchFamily="49" charset="-128"/>
                <a:ea typeface="ＭＳ ゴシック" panose="020B0609070205080204" pitchFamily="49" charset="-128"/>
              </a:rPr>
              <a:t>・供給計画</a:t>
            </a:r>
            <a:endParaRPr kumimoji="0" lang="en-US" altLang="ja-JP" sz="70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700" dirty="0">
                <a:latin typeface="ＭＳ ゴシック" panose="020B0609070205080204" pitchFamily="49" charset="-128"/>
                <a:ea typeface="ＭＳ ゴシック" panose="020B0609070205080204" pitchFamily="49" charset="-128"/>
              </a:rPr>
              <a:t>・託送計画</a:t>
            </a:r>
            <a:endParaRPr kumimoji="0" lang="en-US" altLang="ja-JP" sz="700" dirty="0">
              <a:latin typeface="ＭＳ ゴシック" panose="020B0609070205080204" pitchFamily="49" charset="-128"/>
              <a:ea typeface="ＭＳ ゴシック" panose="020B0609070205080204" pitchFamily="49" charset="-128"/>
            </a:endParaRPr>
          </a:p>
        </p:txBody>
      </p:sp>
      <p:sp>
        <p:nvSpPr>
          <p:cNvPr id="360" name="雲形吹き出し 359"/>
          <p:cNvSpPr/>
          <p:nvPr/>
        </p:nvSpPr>
        <p:spPr>
          <a:xfrm>
            <a:off x="4331372" y="3415586"/>
            <a:ext cx="607505" cy="174624"/>
          </a:xfrm>
          <a:prstGeom prst="cloudCallout">
            <a:avLst>
              <a:gd name="adj1" fmla="val -42102"/>
              <a:gd name="adj2" fmla="val 10023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700" dirty="0" err="1">
                <a:solidFill>
                  <a:schemeClr val="tx1"/>
                </a:solidFill>
                <a:latin typeface="ＭＳ ゴシック" panose="020B0609070205080204" pitchFamily="49" charset="-128"/>
                <a:ea typeface="ＭＳ ゴシック" panose="020B0609070205080204" pitchFamily="49" charset="-128"/>
              </a:rPr>
              <a:t>JEPX</a:t>
            </a:r>
            <a:endParaRPr kumimoji="1" lang="ja-JP" altLang="en-US" sz="700" dirty="0">
              <a:solidFill>
                <a:schemeClr val="tx1"/>
              </a:solidFill>
              <a:latin typeface="ＭＳ ゴシック" panose="020B0609070205080204" pitchFamily="49" charset="-128"/>
              <a:ea typeface="ＭＳ ゴシック" panose="020B0609070205080204" pitchFamily="49" charset="-128"/>
            </a:endParaRPr>
          </a:p>
        </p:txBody>
      </p:sp>
      <p:sp>
        <p:nvSpPr>
          <p:cNvPr id="361" name="正方形/長方形 1"/>
          <p:cNvSpPr>
            <a:spLocks noChangeArrowheads="1"/>
          </p:cNvSpPr>
          <p:nvPr/>
        </p:nvSpPr>
        <p:spPr bwMode="auto">
          <a:xfrm>
            <a:off x="4125065" y="3621262"/>
            <a:ext cx="107722" cy="148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700" dirty="0">
                <a:latin typeface="ＭＳ ゴシック" panose="020B0609070205080204" pitchFamily="49" charset="-128"/>
                <a:ea typeface="ＭＳ ゴシック" panose="020B0609070205080204" pitchFamily="49" charset="-128"/>
              </a:rPr>
              <a:t>次世代無線伝送網による全体制御</a:t>
            </a:r>
            <a:endParaRPr kumimoji="0" lang="en-US" altLang="ja-JP" sz="700" dirty="0">
              <a:latin typeface="ＭＳ ゴシック" panose="020B0609070205080204" pitchFamily="49" charset="-128"/>
              <a:ea typeface="ＭＳ ゴシック" panose="020B0609070205080204" pitchFamily="49" charset="-128"/>
            </a:endParaRPr>
          </a:p>
        </p:txBody>
      </p:sp>
      <p:sp>
        <p:nvSpPr>
          <p:cNvPr id="362" name="テキスト ボックス 361"/>
          <p:cNvSpPr txBox="1"/>
          <p:nvPr/>
        </p:nvSpPr>
        <p:spPr>
          <a:xfrm>
            <a:off x="1052880" y="1901696"/>
            <a:ext cx="2059355" cy="461665"/>
          </a:xfrm>
          <a:prstGeom prst="rect">
            <a:avLst/>
          </a:prstGeom>
          <a:solidFill>
            <a:schemeClr val="bg1"/>
          </a:solidFill>
          <a:ln>
            <a:solidFill>
              <a:schemeClr val="tx1"/>
            </a:solidFill>
          </a:ln>
        </p:spPr>
        <p:txBody>
          <a:bodyPr wrap="square" lIns="0" tIns="0" rIns="0" bIns="0" rtlCol="0">
            <a:spAutoFit/>
          </a:bodyPr>
          <a:lstStyle/>
          <a:p>
            <a:r>
              <a:rPr kumimoji="1" lang="ja-JP" altLang="en-US" sz="1000" dirty="0" smtClean="0">
                <a:latin typeface="ＭＳ ゴシック" panose="020B0609070205080204" pitchFamily="49" charset="-128"/>
                <a:ea typeface="ＭＳ ゴシック" panose="020B0609070205080204" pitchFamily="49" charset="-128"/>
              </a:rPr>
              <a:t>各国が抱えるエネルギー問題は同じ</a:t>
            </a:r>
            <a:endParaRPr kumimoji="1" lang="en-US" altLang="ja-JP" sz="1000" dirty="0" smtClean="0">
              <a:latin typeface="ＭＳ ゴシック" panose="020B0609070205080204" pitchFamily="49" charset="-128"/>
              <a:ea typeface="ＭＳ ゴシック" panose="020B0609070205080204" pitchFamily="49" charset="-128"/>
            </a:endParaRPr>
          </a:p>
          <a:p>
            <a:r>
              <a:rPr kumimoji="1" lang="ja-JP" altLang="en-US" sz="1000" dirty="0" smtClean="0">
                <a:latin typeface="ＭＳ ゴシック" panose="020B0609070205080204" pitchFamily="49" charset="-128"/>
                <a:ea typeface="ＭＳ ゴシック" panose="020B0609070205080204" pitchFamily="49" charset="-128"/>
              </a:rPr>
              <a:t>世界</a:t>
            </a:r>
            <a:r>
              <a:rPr kumimoji="1" lang="ja-JP" altLang="en-US" sz="1000" dirty="0">
                <a:latin typeface="ＭＳ ゴシック" panose="020B0609070205080204" pitchFamily="49" charset="-128"/>
                <a:ea typeface="ＭＳ ゴシック" panose="020B0609070205080204" pitchFamily="49" charset="-128"/>
              </a:rPr>
              <a:t>平和</a:t>
            </a:r>
            <a:r>
              <a:rPr kumimoji="1" lang="ja-JP" altLang="en-US" sz="1000" dirty="0" smtClean="0">
                <a:latin typeface="ＭＳ ゴシック" panose="020B0609070205080204" pitchFamily="49" charset="-128"/>
                <a:ea typeface="ＭＳ ゴシック" panose="020B0609070205080204" pitchFamily="49" charset="-128"/>
              </a:rPr>
              <a:t>のためにも自国でのエネルギー確保が重要</a:t>
            </a:r>
            <a:endParaRPr kumimoji="1" lang="ja-JP" altLang="en-US" sz="1000" dirty="0">
              <a:latin typeface="ＭＳ ゴシック" panose="020B0609070205080204" pitchFamily="49" charset="-128"/>
              <a:ea typeface="ＭＳ ゴシック" panose="020B0609070205080204" pitchFamily="49" charset="-128"/>
            </a:endParaRPr>
          </a:p>
        </p:txBody>
      </p:sp>
      <p:cxnSp>
        <p:nvCxnSpPr>
          <p:cNvPr id="366" name="カギ線コネクタ 365"/>
          <p:cNvCxnSpPr>
            <a:stCxn id="341" idx="3"/>
            <a:endCxn id="50" idx="3"/>
          </p:cNvCxnSpPr>
          <p:nvPr/>
        </p:nvCxnSpPr>
        <p:spPr>
          <a:xfrm flipH="1">
            <a:off x="1376620" y="3966094"/>
            <a:ext cx="1592479" cy="2104138"/>
          </a:xfrm>
          <a:prstGeom prst="bentConnector3">
            <a:avLst>
              <a:gd name="adj1" fmla="val -14355"/>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3516972" y="1019511"/>
            <a:ext cx="497650" cy="3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ﾒﾀﾝ製造</a:t>
            </a:r>
            <a:endParaRPr kumimoji="1"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800" dirty="0">
                <a:solidFill>
                  <a:schemeClr val="tx1"/>
                </a:solidFill>
                <a:latin typeface="ＭＳ ゴシック" panose="020B0609070205080204" pitchFamily="49" charset="-128"/>
                <a:ea typeface="ＭＳ ゴシック" panose="020B0609070205080204" pitchFamily="49" charset="-128"/>
              </a:rPr>
              <a:t>ﾒﾀﾈｰｼｮﾝ</a:t>
            </a:r>
            <a:r>
              <a:rPr kumimoji="1" lang="en-US" altLang="ja-JP" sz="800" dirty="0">
                <a:solidFill>
                  <a:schemeClr val="tx1"/>
                </a:solidFill>
                <a:latin typeface="ＭＳ ゴシック" panose="020B0609070205080204" pitchFamily="49" charset="-128"/>
                <a:ea typeface="ＭＳ ゴシック" panose="020B0609070205080204" pitchFamily="49" charset="-128"/>
              </a:rPr>
              <a:t>)</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5" name="下矢印 4"/>
          <p:cNvSpPr/>
          <p:nvPr/>
        </p:nvSpPr>
        <p:spPr>
          <a:xfrm>
            <a:off x="3663534" y="1421410"/>
            <a:ext cx="224953" cy="84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3642346" y="1487419"/>
            <a:ext cx="2528121" cy="123111"/>
          </a:xfrm>
          <a:prstGeom prst="rect">
            <a:avLst/>
          </a:prstGeom>
          <a:noFill/>
        </p:spPr>
        <p:txBody>
          <a:bodyPr wrap="square" lIns="0" tIns="0" rIns="0" bIns="0" rtlCol="0">
            <a:spAutoFit/>
          </a:bodyPr>
          <a:lstStyle/>
          <a:p>
            <a:pPr algn="ctr"/>
            <a:r>
              <a:rPr kumimoji="1" lang="ja-JP" altLang="en-US" sz="800" b="1" u="sng" dirty="0" smtClean="0">
                <a:solidFill>
                  <a:srgbClr val="FF0000"/>
                </a:solidFill>
                <a:latin typeface="ＭＳ ゴシック" panose="020B0609070205080204" pitchFamily="49" charset="-128"/>
                <a:ea typeface="ＭＳ ゴシック" panose="020B0609070205080204" pitchFamily="49" charset="-128"/>
              </a:rPr>
              <a:t>水：水素の半分が水になる（正確な数字は要確認）</a:t>
            </a:r>
            <a:endParaRPr kumimoji="1" lang="ja-JP" altLang="en-US" sz="800" b="1" u="sng" dirty="0">
              <a:solidFill>
                <a:srgbClr val="FF0000"/>
              </a:solidFill>
              <a:latin typeface="ＭＳ ゴシック" panose="020B0609070205080204" pitchFamily="49" charset="-128"/>
              <a:ea typeface="ＭＳ ゴシック" panose="020B0609070205080204" pitchFamily="49" charset="-128"/>
            </a:endParaRPr>
          </a:p>
        </p:txBody>
      </p:sp>
      <p:sp>
        <p:nvSpPr>
          <p:cNvPr id="102" name="下矢印 101"/>
          <p:cNvSpPr/>
          <p:nvPr/>
        </p:nvSpPr>
        <p:spPr>
          <a:xfrm>
            <a:off x="3677290" y="2114168"/>
            <a:ext cx="224953" cy="84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3680946" y="2187773"/>
            <a:ext cx="2677966" cy="246221"/>
          </a:xfrm>
          <a:prstGeom prst="rect">
            <a:avLst/>
          </a:prstGeom>
          <a:noFill/>
        </p:spPr>
        <p:txBody>
          <a:bodyPr wrap="square" lIns="0" tIns="0" rIns="0" bIns="0" rtlCol="0">
            <a:spAutoFit/>
          </a:bodyPr>
          <a:lstStyle/>
          <a:p>
            <a:pPr algn="ctr"/>
            <a:r>
              <a:rPr kumimoji="1" lang="ja-JP" altLang="en-US" sz="800" b="1" u="sng" dirty="0" smtClean="0">
                <a:solidFill>
                  <a:srgbClr val="FF0000"/>
                </a:solidFill>
                <a:latin typeface="ＭＳ ゴシック" panose="020B0609070205080204" pitchFamily="49" charset="-128"/>
                <a:ea typeface="ＭＳ ゴシック" panose="020B0609070205080204" pitchFamily="49" charset="-128"/>
              </a:rPr>
              <a:t>水：水素の半分以上が水に</a:t>
            </a:r>
            <a:r>
              <a:rPr kumimoji="1" lang="ja-JP" altLang="en-US" sz="800" b="1" u="sng" dirty="0">
                <a:solidFill>
                  <a:srgbClr val="FF0000"/>
                </a:solidFill>
                <a:latin typeface="ＭＳ ゴシック" panose="020B0609070205080204" pitchFamily="49" charset="-128"/>
                <a:ea typeface="ＭＳ ゴシック" panose="020B0609070205080204" pitchFamily="49" charset="-128"/>
              </a:rPr>
              <a:t>なる（正確な数字は要確認）</a:t>
            </a:r>
          </a:p>
          <a:p>
            <a:pPr algn="ctr"/>
            <a:endParaRPr kumimoji="1" lang="ja-JP" altLang="en-US" sz="800" b="1" u="sng" dirty="0">
              <a:solidFill>
                <a:srgbClr val="FF0000"/>
              </a:solidFill>
              <a:latin typeface="ＭＳ ゴシック" panose="020B0609070205080204" pitchFamily="49" charset="-128"/>
              <a:ea typeface="ＭＳ ゴシック" panose="020B0609070205080204" pitchFamily="49" charset="-128"/>
            </a:endParaRPr>
          </a:p>
        </p:txBody>
      </p:sp>
      <p:sp>
        <p:nvSpPr>
          <p:cNvPr id="14" name="スライド番号プレースホルダー 13"/>
          <p:cNvSpPr>
            <a:spLocks noGrp="1"/>
          </p:cNvSpPr>
          <p:nvPr>
            <p:ph type="sldNum" sz="quarter" idx="10"/>
          </p:nvPr>
        </p:nvSpPr>
        <p:spPr/>
        <p:txBody>
          <a:bodyPr/>
          <a:lstStyle/>
          <a:p>
            <a:pPr>
              <a:defRPr/>
            </a:pPr>
            <a:fld id="{54C34C8E-F460-4047-A82E-953ACBB021C6}" type="slidenum">
              <a:rPr lang="ja-JP" altLang="en-US" smtClean="0"/>
              <a:pPr>
                <a:defRPr/>
              </a:pPr>
              <a:t>7</a:t>
            </a:fld>
            <a:endParaRPr lang="ja-JP" altLang="en-US" dirty="0"/>
          </a:p>
        </p:txBody>
      </p:sp>
      <p:sp>
        <p:nvSpPr>
          <p:cNvPr id="105" name="テキスト ボックス 104"/>
          <p:cNvSpPr txBox="1"/>
          <p:nvPr/>
        </p:nvSpPr>
        <p:spPr>
          <a:xfrm>
            <a:off x="4353816" y="2331376"/>
            <a:ext cx="2886746" cy="184666"/>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sz="1200" dirty="0" smtClean="0">
                <a:latin typeface="ＭＳ ゴシック" panose="020B0609070205080204" pitchFamily="49" charset="-128"/>
                <a:ea typeface="ＭＳ ゴシック" panose="020B0609070205080204" pitchFamily="49" charset="-128"/>
              </a:rPr>
              <a:t>カーボンニュートラル・リサイクル社会</a:t>
            </a:r>
            <a:endParaRPr kumimoji="1" lang="en-US" altLang="ja-JP" sz="1200" dirty="0" smtClean="0">
              <a:latin typeface="ＭＳ ゴシック" panose="020B0609070205080204" pitchFamily="49" charset="-128"/>
              <a:ea typeface="ＭＳ ゴシック" panose="020B0609070205080204" pitchFamily="49" charset="-128"/>
            </a:endParaRPr>
          </a:p>
        </p:txBody>
      </p:sp>
      <p:sp>
        <p:nvSpPr>
          <p:cNvPr id="106" name="テキスト ボックス 105"/>
          <p:cNvSpPr txBox="1"/>
          <p:nvPr/>
        </p:nvSpPr>
        <p:spPr>
          <a:xfrm>
            <a:off x="4369690" y="2547358"/>
            <a:ext cx="2451183" cy="553998"/>
          </a:xfrm>
          <a:prstGeom prst="rect">
            <a:avLst/>
          </a:prstGeom>
          <a:solidFill>
            <a:schemeClr val="bg1"/>
          </a:solidFill>
          <a:ln>
            <a:solidFill>
              <a:schemeClr val="tx1"/>
            </a:solidFill>
          </a:ln>
        </p:spPr>
        <p:txBody>
          <a:bodyPr wrap="square" lIns="36000" tIns="0" rIns="0" bIns="0" rtlCol="0">
            <a:spAutoFit/>
          </a:bodyPr>
          <a:lstStyle/>
          <a:p>
            <a:r>
              <a:rPr kumimoji="1" lang="ja-JP" altLang="en-US" sz="900" dirty="0" smtClean="0">
                <a:latin typeface="ＭＳ ゴシック" panose="020B0609070205080204" pitchFamily="49" charset="-128"/>
                <a:ea typeface="ＭＳ ゴシック" panose="020B0609070205080204" pitchFamily="49" charset="-128"/>
              </a:rPr>
              <a:t>クルマだけをみても、合成燃料が普及するなら、内燃機関車から</a:t>
            </a:r>
            <a:r>
              <a:rPr kumimoji="1" lang="en-US" altLang="ja-JP" sz="900" dirty="0" smtClean="0">
                <a:latin typeface="ＭＳ ゴシック" panose="020B0609070205080204" pitchFamily="49" charset="-128"/>
                <a:ea typeface="ＭＳ ゴシック" panose="020B0609070205080204" pitchFamily="49" charset="-128"/>
              </a:rPr>
              <a:t>EV</a:t>
            </a:r>
            <a:r>
              <a:rPr kumimoji="1" lang="ja-JP" altLang="en-US" sz="900" dirty="0" smtClean="0">
                <a:latin typeface="ＭＳ ゴシック" panose="020B0609070205080204" pitchFamily="49" charset="-128"/>
                <a:ea typeface="ＭＳ ゴシック" panose="020B0609070205080204" pitchFamily="49" charset="-128"/>
              </a:rPr>
              <a:t>、</a:t>
            </a:r>
            <a:r>
              <a:rPr kumimoji="1" lang="en-US" altLang="ja-JP" sz="900" dirty="0" err="1" smtClean="0">
                <a:latin typeface="ＭＳ ゴシック" panose="020B0609070205080204" pitchFamily="49" charset="-128"/>
                <a:ea typeface="ＭＳ ゴシック" panose="020B0609070205080204" pitchFamily="49" charset="-128"/>
              </a:rPr>
              <a:t>FCV</a:t>
            </a:r>
            <a:r>
              <a:rPr kumimoji="1" lang="ja-JP" altLang="en-US" sz="900" dirty="0" smtClean="0">
                <a:latin typeface="ＭＳ ゴシック" panose="020B0609070205080204" pitchFamily="49" charset="-128"/>
                <a:ea typeface="ＭＳ ゴシック" panose="020B0609070205080204" pitchFamily="49" charset="-128"/>
              </a:rPr>
              <a:t>まで開発が必要になり、使用エネルギーを早期に絞らないと、持続性がメーカーの体力勝負になってしまう</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70" name="正方形/長方形 69"/>
          <p:cNvSpPr/>
          <p:nvPr/>
        </p:nvSpPr>
        <p:spPr>
          <a:xfrm>
            <a:off x="7820599" y="1709173"/>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ｶﾞｿﾘﾝｽﾀﾝﾄﾞ</a:t>
            </a:r>
          </a:p>
        </p:txBody>
      </p:sp>
      <p:sp>
        <p:nvSpPr>
          <p:cNvPr id="280" name="正方形/長方形 279"/>
          <p:cNvSpPr/>
          <p:nvPr/>
        </p:nvSpPr>
        <p:spPr>
          <a:xfrm>
            <a:off x="7820599" y="757442"/>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家庭</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79" name="正方形/長方形 278"/>
          <p:cNvSpPr/>
          <p:nvPr/>
        </p:nvSpPr>
        <p:spPr>
          <a:xfrm>
            <a:off x="7820599" y="1310038"/>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発電所等</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78" name="正方形/長方形 277"/>
          <p:cNvSpPr/>
          <p:nvPr/>
        </p:nvSpPr>
        <p:spPr>
          <a:xfrm>
            <a:off x="7820599" y="1031571"/>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工場等</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77" name="正方形/長方形 276"/>
          <p:cNvSpPr/>
          <p:nvPr/>
        </p:nvSpPr>
        <p:spPr>
          <a:xfrm>
            <a:off x="7820599" y="2273115"/>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発電所等</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76" name="正方形/長方形 275"/>
          <p:cNvSpPr/>
          <p:nvPr/>
        </p:nvSpPr>
        <p:spPr>
          <a:xfrm>
            <a:off x="7814377" y="1994648"/>
            <a:ext cx="608952"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工場等</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1" name="雲形吹き出し 20"/>
          <p:cNvSpPr/>
          <p:nvPr/>
        </p:nvSpPr>
        <p:spPr>
          <a:xfrm>
            <a:off x="8252272" y="369469"/>
            <a:ext cx="882650" cy="585495"/>
          </a:xfrm>
          <a:prstGeom prst="cloudCallout">
            <a:avLst>
              <a:gd name="adj1" fmla="val -42603"/>
              <a:gd name="adj2" fmla="val 45287"/>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生活スタイルを変えないメリット</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108" name="テキスト ボックス 107"/>
          <p:cNvSpPr txBox="1"/>
          <p:nvPr/>
        </p:nvSpPr>
        <p:spPr>
          <a:xfrm flipH="1">
            <a:off x="357592" y="5881862"/>
            <a:ext cx="153888" cy="553578"/>
          </a:xfrm>
          <a:prstGeom prst="rect">
            <a:avLst/>
          </a:prstGeom>
          <a:noFill/>
        </p:spPr>
        <p:txBody>
          <a:bodyPr vert="eaVert" wrap="square" lIns="0" tIns="0" rIns="0" bIns="0" rtlCol="0">
            <a:spAutoFit/>
          </a:bodyPr>
          <a:lstStyle/>
          <a:p>
            <a:pPr algn="ctr"/>
            <a:r>
              <a:rPr kumimoji="1" lang="ja-JP" altLang="en-US" sz="1000" dirty="0" smtClean="0">
                <a:latin typeface="ＭＳ ゴシック" panose="020B0609070205080204" pitchFamily="49" charset="-128"/>
                <a:ea typeface="ＭＳ ゴシック" panose="020B0609070205080204" pitchFamily="49" charset="-128"/>
              </a:rPr>
              <a:t>脱炭素</a:t>
            </a:r>
            <a:endParaRPr kumimoji="1" lang="ja-JP" altLang="en-US" sz="1000" dirty="0">
              <a:latin typeface="ＭＳ ゴシック" panose="020B0609070205080204" pitchFamily="49" charset="-128"/>
              <a:ea typeface="ＭＳ ゴシック" panose="020B0609070205080204" pitchFamily="49" charset="-128"/>
            </a:endParaRPr>
          </a:p>
        </p:txBody>
      </p:sp>
      <p:sp>
        <p:nvSpPr>
          <p:cNvPr id="109" name="雲形吹き出し 108"/>
          <p:cNvSpPr/>
          <p:nvPr/>
        </p:nvSpPr>
        <p:spPr>
          <a:xfrm flipH="1">
            <a:off x="1916388" y="2305921"/>
            <a:ext cx="1165418" cy="525033"/>
          </a:xfrm>
          <a:prstGeom prst="cloudCallout">
            <a:avLst>
              <a:gd name="adj1" fmla="val -42603"/>
              <a:gd name="adj2" fmla="val 45287"/>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800" dirty="0" smtClean="0">
                <a:solidFill>
                  <a:schemeClr val="tx1"/>
                </a:solidFill>
                <a:latin typeface="ＭＳ ゴシック" panose="020B0609070205080204" pitchFamily="49" charset="-128"/>
                <a:ea typeface="ＭＳ ゴシック" panose="020B0609070205080204" pitchFamily="49" charset="-128"/>
              </a:rPr>
              <a:t>2050</a:t>
            </a: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年に向けた強靭化</a:t>
            </a:r>
            <a:r>
              <a:rPr kumimoji="1" lang="en-US" altLang="ja-JP" sz="800" dirty="0" err="1" smtClean="0">
                <a:solidFill>
                  <a:schemeClr val="tx1"/>
                </a:solidFill>
                <a:latin typeface="ＭＳ ゴシック" panose="020B0609070205080204" pitchFamily="49" charset="-128"/>
                <a:ea typeface="ＭＳ ゴシック" panose="020B0609070205080204" pitchFamily="49" charset="-128"/>
              </a:rPr>
              <a:t>R+SDGs</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110" name="雲形吹き出し 109"/>
          <p:cNvSpPr/>
          <p:nvPr/>
        </p:nvSpPr>
        <p:spPr>
          <a:xfrm flipH="1">
            <a:off x="1963158" y="432700"/>
            <a:ext cx="1076875" cy="448391"/>
          </a:xfrm>
          <a:prstGeom prst="cloudCallout">
            <a:avLst>
              <a:gd name="adj1" fmla="val 78007"/>
              <a:gd name="adj2" fmla="val 51044"/>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外国で水素変換する必要性？</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129589" y="863912"/>
            <a:ext cx="294468" cy="472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油田</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111" name="テキスト ボックス 110"/>
          <p:cNvSpPr txBox="1"/>
          <p:nvPr/>
        </p:nvSpPr>
        <p:spPr>
          <a:xfrm>
            <a:off x="1069850" y="1342574"/>
            <a:ext cx="943549"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褐炭は輸送課題有</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23" name="直線コネクタ 22"/>
          <p:cNvCxnSpPr/>
          <p:nvPr/>
        </p:nvCxnSpPr>
        <p:spPr>
          <a:xfrm flipH="1" flipV="1">
            <a:off x="7489012" y="911156"/>
            <a:ext cx="0" cy="22594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7497937" y="2182397"/>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V="1">
            <a:off x="7498442" y="1757225"/>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7497937" y="1224522"/>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7506536" y="929844"/>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3325091" y="5234524"/>
            <a:ext cx="547072" cy="738664"/>
          </a:xfrm>
          <a:prstGeom prst="rect">
            <a:avLst/>
          </a:prstGeom>
          <a:noFill/>
        </p:spPr>
        <p:txBody>
          <a:bodyPr wrap="square" lIns="0" tIns="0" rIns="0" bIns="0" rtlCol="0">
            <a:spAutoFit/>
          </a:bodyPr>
          <a:lstStyle/>
          <a:p>
            <a:r>
              <a:rPr kumimoji="1" lang="ja-JP" altLang="en-US" sz="800" dirty="0" smtClean="0">
                <a:latin typeface="ＭＳ ゴシック" panose="020B0609070205080204" pitchFamily="49" charset="-128"/>
                <a:ea typeface="ＭＳ ゴシック" panose="020B0609070205080204" pitchFamily="49" charset="-128"/>
              </a:rPr>
              <a:t>水素貯蔵</a:t>
            </a:r>
            <a:endParaRPr kumimoji="1" lang="en-US" altLang="ja-JP" sz="800" dirty="0" smtClean="0">
              <a:latin typeface="ＭＳ ゴシック" panose="020B0609070205080204" pitchFamily="49" charset="-128"/>
              <a:ea typeface="ＭＳ ゴシック" panose="020B0609070205080204" pitchFamily="49" charset="-128"/>
            </a:endParaRPr>
          </a:p>
          <a:p>
            <a:r>
              <a:rPr kumimoji="1" lang="ja-JP" altLang="en-US" sz="800" dirty="0" smtClean="0">
                <a:latin typeface="ＭＳ ゴシック" panose="020B0609070205080204" pitchFamily="49" charset="-128"/>
                <a:ea typeface="ＭＳ ゴシック" panose="020B0609070205080204" pitchFamily="49" charset="-128"/>
              </a:rPr>
              <a:t>・液</a:t>
            </a:r>
            <a:endParaRPr kumimoji="1" lang="en-US" altLang="ja-JP" sz="800" dirty="0" smtClean="0">
              <a:latin typeface="ＭＳ ゴシック" panose="020B0609070205080204" pitchFamily="49" charset="-128"/>
              <a:ea typeface="ＭＳ ゴシック" panose="020B0609070205080204" pitchFamily="49" charset="-128"/>
            </a:endParaRPr>
          </a:p>
          <a:p>
            <a:r>
              <a:rPr kumimoji="1" lang="ja-JP" altLang="en-US" sz="800" dirty="0" smtClean="0">
                <a:latin typeface="ＭＳ ゴシック" panose="020B0609070205080204" pitchFamily="49" charset="-128"/>
                <a:ea typeface="ＭＳ ゴシック" panose="020B0609070205080204" pitchFamily="49" charset="-128"/>
              </a:rPr>
              <a:t>・圧縮</a:t>
            </a:r>
            <a:endParaRPr kumimoji="1" lang="en-US" altLang="ja-JP" sz="800" dirty="0" smtClean="0">
              <a:latin typeface="ＭＳ ゴシック" panose="020B0609070205080204" pitchFamily="49" charset="-128"/>
              <a:ea typeface="ＭＳ ゴシック" panose="020B0609070205080204" pitchFamily="49" charset="-128"/>
            </a:endParaRPr>
          </a:p>
          <a:p>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M</a:t>
            </a: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CH</a:t>
            </a:r>
          </a:p>
          <a:p>
            <a:r>
              <a:rPr kumimoji="1" lang="ja-JP" altLang="en-US" sz="800" dirty="0" smtClean="0">
                <a:latin typeface="ＭＳ ゴシック" panose="020B0609070205080204" pitchFamily="49" charset="-128"/>
                <a:ea typeface="ＭＳ ゴシック" panose="020B0609070205080204" pitchFamily="49" charset="-128"/>
              </a:rPr>
              <a:t>・配管容積</a:t>
            </a:r>
            <a:endParaRPr kumimoji="1" lang="en-US" altLang="ja-JP" sz="800" dirty="0" smtClean="0">
              <a:latin typeface="ＭＳ ゴシック" panose="020B0609070205080204" pitchFamily="49" charset="-128"/>
              <a:ea typeface="ＭＳ ゴシック" panose="020B0609070205080204" pitchFamily="49" charset="-128"/>
            </a:endParaRPr>
          </a:p>
          <a:p>
            <a:r>
              <a:rPr kumimoji="1" lang="ja-JP" altLang="en-US" sz="800" dirty="0" smtClean="0">
                <a:latin typeface="ＭＳ ゴシック" panose="020B0609070205080204" pitchFamily="49" charset="-128"/>
                <a:ea typeface="ＭＳ ゴシック" panose="020B0609070205080204" pitchFamily="49" charset="-128"/>
              </a:rPr>
              <a:t>　など　</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117" name="カギ線コネクタ 116"/>
          <p:cNvCxnSpPr/>
          <p:nvPr/>
        </p:nvCxnSpPr>
        <p:spPr>
          <a:xfrm rot="10800000" flipV="1">
            <a:off x="3981261" y="1571955"/>
            <a:ext cx="2441554" cy="468000"/>
          </a:xfrm>
          <a:prstGeom prst="bentConnector3">
            <a:avLst>
              <a:gd name="adj1" fmla="val -451"/>
            </a:avLst>
          </a:prstGeom>
          <a:ln w="44450">
            <a:solidFill>
              <a:srgbClr val="FFC00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276" idx="3"/>
          </p:cNvCxnSpPr>
          <p:nvPr/>
        </p:nvCxnSpPr>
        <p:spPr>
          <a:xfrm>
            <a:off x="8423329" y="2108708"/>
            <a:ext cx="29433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05" name="テキスト ボックス 304"/>
          <p:cNvSpPr txBox="1"/>
          <p:nvPr/>
        </p:nvSpPr>
        <p:spPr>
          <a:xfrm>
            <a:off x="4556919" y="1905126"/>
            <a:ext cx="1435443" cy="123111"/>
          </a:xfrm>
          <a:prstGeom prst="rect">
            <a:avLst/>
          </a:prstGeom>
          <a:noFill/>
        </p:spPr>
        <p:txBody>
          <a:bodyPr wrap="square" lIns="0" tIns="0" rIns="0" bIns="0" rtlCol="0">
            <a:sp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CO</a:t>
            </a: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CO2</a:t>
            </a:r>
            <a:r>
              <a:rPr kumimoji="1" lang="ja-JP" altLang="en-US" sz="800" dirty="0" smtClean="0">
                <a:latin typeface="ＭＳ ゴシック" panose="020B0609070205080204" pitchFamily="49" charset="-128"/>
                <a:ea typeface="ＭＳ ゴシック" panose="020B0609070205080204" pitchFamily="49" charset="-128"/>
              </a:rPr>
              <a:t>　カーボンリサイクル</a:t>
            </a:r>
            <a:endParaRPr kumimoji="1" lang="ja-JP" altLang="en-US" sz="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21494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水素海外製造・輸入による</a:t>
            </a:r>
            <a:r>
              <a:rPr kumimoji="1" lang="en-US" altLang="ja-JP" dirty="0" smtClean="0"/>
              <a:t>CN</a:t>
            </a:r>
            <a:endParaRPr kumimoji="1" lang="ja-JP" altLang="en-US" dirty="0"/>
          </a:p>
        </p:txBody>
      </p:sp>
      <p:sp>
        <p:nvSpPr>
          <p:cNvPr id="3" name="スライド番号プレースホルダー 2"/>
          <p:cNvSpPr>
            <a:spLocks noGrp="1"/>
          </p:cNvSpPr>
          <p:nvPr>
            <p:ph type="sldNum" sz="quarter" idx="10"/>
          </p:nvPr>
        </p:nvSpPr>
        <p:spPr/>
        <p:txBody>
          <a:bodyPr/>
          <a:lstStyle/>
          <a:p>
            <a:pPr>
              <a:defRPr/>
            </a:pPr>
            <a:fld id="{54C34C8E-F460-4047-A82E-953ACBB021C6}" type="slidenum">
              <a:rPr lang="ja-JP" altLang="en-US" smtClean="0"/>
              <a:pPr>
                <a:defRPr/>
              </a:pPr>
              <a:t>8</a:t>
            </a:fld>
            <a:endParaRPr lang="ja-JP" altLang="en-US" dirty="0"/>
          </a:p>
        </p:txBody>
      </p:sp>
      <p:sp>
        <p:nvSpPr>
          <p:cNvPr id="4" name="屈折矢印 3"/>
          <p:cNvSpPr/>
          <p:nvPr/>
        </p:nvSpPr>
        <p:spPr>
          <a:xfrm rot="10800000" flipH="1">
            <a:off x="8404103" y="2365710"/>
            <a:ext cx="386604" cy="396000"/>
          </a:xfrm>
          <a:prstGeom prst="bentUpArrow">
            <a:avLst>
              <a:gd name="adj1" fmla="val 7638"/>
              <a:gd name="adj2" fmla="val 20455"/>
              <a:gd name="adj3" fmla="val 382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ｃｖ</a:t>
            </a:r>
            <a:endParaRPr kumimoji="1" lang="ja-JP" altLang="en-US" dirty="0"/>
          </a:p>
        </p:txBody>
      </p:sp>
      <p:cxnSp>
        <p:nvCxnSpPr>
          <p:cNvPr id="5" name="カギ線コネクタ 4"/>
          <p:cNvCxnSpPr/>
          <p:nvPr/>
        </p:nvCxnSpPr>
        <p:spPr>
          <a:xfrm rot="16200000" flipH="1">
            <a:off x="2700425" y="1701552"/>
            <a:ext cx="1451743" cy="255805"/>
          </a:xfrm>
          <a:prstGeom prst="bentConnector2">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カギ線コネクタ 5"/>
          <p:cNvCxnSpPr/>
          <p:nvPr/>
        </p:nvCxnSpPr>
        <p:spPr>
          <a:xfrm rot="10800000" flipV="1">
            <a:off x="165100" y="808257"/>
            <a:ext cx="3016090" cy="1788945"/>
          </a:xfrm>
          <a:prstGeom prst="bentConnector3">
            <a:avLst>
              <a:gd name="adj1" fmla="val 65"/>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1 つの角を切り取った四角形 6"/>
          <p:cNvSpPr/>
          <p:nvPr/>
        </p:nvSpPr>
        <p:spPr>
          <a:xfrm flipV="1">
            <a:off x="95356" y="1339855"/>
            <a:ext cx="1903925" cy="689676"/>
          </a:xfrm>
          <a:prstGeom prst="snip1Rect">
            <a:avLst>
              <a:gd name="adj" fmla="val 50000"/>
            </a:avLst>
          </a:prstGeom>
          <a:blipFill dpi="0" rotWithShape="1">
            <a:blip r:embed="rId2">
              <a:alphaModFix amt="3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18852" y="1180872"/>
            <a:ext cx="294468" cy="3487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炭鉱</a:t>
            </a:r>
          </a:p>
        </p:txBody>
      </p:sp>
      <p:sp>
        <p:nvSpPr>
          <p:cNvPr id="9" name="正方形/長方形 8"/>
          <p:cNvSpPr/>
          <p:nvPr/>
        </p:nvSpPr>
        <p:spPr>
          <a:xfrm>
            <a:off x="470139" y="987227"/>
            <a:ext cx="294468" cy="3487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ガス田</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cxnSp>
        <p:nvCxnSpPr>
          <p:cNvPr id="10" name="直線矢印コネクタ 9"/>
          <p:cNvCxnSpPr/>
          <p:nvPr/>
        </p:nvCxnSpPr>
        <p:spPr>
          <a:xfrm flipV="1">
            <a:off x="1121069" y="1297193"/>
            <a:ext cx="276282" cy="0"/>
          </a:xfrm>
          <a:prstGeom prst="straightConnector1">
            <a:avLst/>
          </a:prstGeom>
          <a:ln w="44450">
            <a:solidFill>
              <a:srgbClr val="C0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780105" y="1108184"/>
            <a:ext cx="612000" cy="0"/>
          </a:xfrm>
          <a:prstGeom prst="straightConnector1">
            <a:avLst/>
          </a:prstGeom>
          <a:ln w="44450">
            <a:solidFill>
              <a:srgbClr val="C0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548076" y="1336981"/>
            <a:ext cx="0" cy="441702"/>
          </a:xfrm>
          <a:prstGeom prst="line">
            <a:avLst/>
          </a:prstGeom>
          <a:ln w="698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672857" y="1105028"/>
            <a:ext cx="1764000" cy="0"/>
          </a:xfrm>
          <a:prstGeom prst="straightConnector1">
            <a:avLst/>
          </a:prstGeom>
          <a:ln w="44450">
            <a:solidFill>
              <a:srgbClr val="0066FF"/>
            </a:solidFill>
            <a:tailEnd type="triangle" w="sm" len="lg"/>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15837" y="948115"/>
            <a:ext cx="597877"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天然ガス</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15" name="直線矢印コネクタ 14"/>
          <p:cNvCxnSpPr/>
          <p:nvPr/>
        </p:nvCxnSpPr>
        <p:spPr>
          <a:xfrm flipV="1">
            <a:off x="423719" y="911156"/>
            <a:ext cx="972000" cy="0"/>
          </a:xfrm>
          <a:prstGeom prst="straightConnector1">
            <a:avLst/>
          </a:prstGeom>
          <a:ln w="44450">
            <a:solidFill>
              <a:srgbClr val="C0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223297" y="1317787"/>
            <a:ext cx="0" cy="576000"/>
          </a:xfrm>
          <a:prstGeom prst="line">
            <a:avLst/>
          </a:prstGeom>
          <a:ln w="6985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61333" y="746703"/>
            <a:ext cx="597877"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石油</a:t>
            </a:r>
          </a:p>
        </p:txBody>
      </p:sp>
      <p:sp>
        <p:nvSpPr>
          <p:cNvPr id="18" name="テキスト ボックス 17"/>
          <p:cNvSpPr txBox="1"/>
          <p:nvPr/>
        </p:nvSpPr>
        <p:spPr>
          <a:xfrm>
            <a:off x="1100389" y="1136580"/>
            <a:ext cx="333141"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褐炭</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19" name="屈折矢印 18"/>
          <p:cNvSpPr/>
          <p:nvPr/>
        </p:nvSpPr>
        <p:spPr>
          <a:xfrm rot="10800000" flipH="1">
            <a:off x="1604340" y="1188872"/>
            <a:ext cx="232476" cy="619931"/>
          </a:xfrm>
          <a:prstGeom prst="bentUpArrow">
            <a:avLst>
              <a:gd name="adj1" fmla="val 18561"/>
              <a:gd name="adj2" fmla="val 20455"/>
              <a:gd name="adj3"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05100" y="863912"/>
            <a:ext cx="284749" cy="4759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水素</a:t>
            </a:r>
            <a:endParaRPr kumimoji="1"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ｱﾝﾓﾆｱ</a:t>
            </a:r>
            <a:endParaRPr kumimoji="1"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製造</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1238401" y="1540614"/>
            <a:ext cx="648498" cy="246221"/>
          </a:xfrm>
          <a:prstGeom prst="rect">
            <a:avLst/>
          </a:prstGeom>
          <a:solidFill>
            <a:srgbClr val="FFC000"/>
          </a:solidFill>
        </p:spPr>
        <p:txBody>
          <a:bodyPr wrap="square" lIns="0" tIns="0" rIns="0" bIns="0" rtlCol="0">
            <a:sp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CO2</a:t>
            </a:r>
            <a:r>
              <a:rPr kumimoji="1" lang="ja-JP" altLang="en-US" sz="800" dirty="0" smtClean="0">
                <a:latin typeface="ＭＳ ゴシック" panose="020B0609070205080204" pitchFamily="49" charset="-128"/>
                <a:ea typeface="ＭＳ ゴシック" panose="020B0609070205080204" pitchFamily="49" charset="-128"/>
              </a:rPr>
              <a:t>地下貯留</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CCS</a:t>
            </a:r>
            <a:r>
              <a:rPr kumimoji="1" lang="en-US" altLang="ja-JP" sz="800" dirty="0">
                <a:latin typeface="ＭＳ ゴシック" panose="020B0609070205080204" pitchFamily="49" charset="-128"/>
                <a:ea typeface="ＭＳ ゴシック" panose="020B0609070205080204" pitchFamily="49" charset="-128"/>
              </a:rPr>
              <a:t>)</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1766002" y="829431"/>
            <a:ext cx="686251" cy="24622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ｶｰﾎﾞﾝﾆｭｰﾄﾗﾙ</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水素</a:t>
            </a:r>
            <a:endParaRPr kumimoji="1" lang="ja-JP" altLang="en-US" sz="800" dirty="0">
              <a:latin typeface="ＭＳ ゴシック" panose="020B0609070205080204" pitchFamily="49" charset="-128"/>
              <a:ea typeface="ＭＳ ゴシック" panose="020B0609070205080204" pitchFamily="49" charset="-128"/>
            </a:endParaRPr>
          </a:p>
        </p:txBody>
      </p:sp>
      <p:pic>
        <p:nvPicPr>
          <p:cNvPr id="23" name="図 2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2505475" y="872359"/>
            <a:ext cx="534559" cy="274622"/>
          </a:xfrm>
          <a:prstGeom prst="rect">
            <a:avLst/>
          </a:prstGeom>
        </p:spPr>
      </p:pic>
      <p:sp>
        <p:nvSpPr>
          <p:cNvPr id="24" name="テキスト ボックス 23"/>
          <p:cNvSpPr txBox="1"/>
          <p:nvPr/>
        </p:nvSpPr>
        <p:spPr>
          <a:xfrm>
            <a:off x="1888462" y="1127316"/>
            <a:ext cx="411802"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ｱﾝﾓﾆｱ</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a:off x="2357326" y="1145188"/>
            <a:ext cx="760553" cy="615553"/>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ﾀﾝｶｰの輸送形態</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en-US" altLang="ja-JP" sz="800" dirty="0" err="1" smtClean="0">
                <a:latin typeface="ＭＳ ゴシック" panose="020B0609070205080204" pitchFamily="49" charset="-128"/>
                <a:ea typeface="ＭＳ ゴシック" panose="020B0609070205080204" pitchFamily="49" charset="-128"/>
              </a:rPr>
              <a:t>LH2</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en-US" altLang="ja-JP" sz="800" dirty="0">
                <a:latin typeface="ＭＳ ゴシック" panose="020B0609070205080204" pitchFamily="49" charset="-128"/>
                <a:ea typeface="ＭＳ ゴシック" panose="020B0609070205080204" pitchFamily="49" charset="-128"/>
              </a:rPr>
              <a:t>M</a:t>
            </a: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CH</a:t>
            </a:r>
          </a:p>
          <a:p>
            <a:pPr algn="ctr"/>
            <a:r>
              <a:rPr kumimoji="1" lang="ja-JP" altLang="en-US" sz="800" dirty="0" smtClean="0">
                <a:latin typeface="ＭＳ ゴシック" panose="020B0609070205080204" pitchFamily="49" charset="-128"/>
                <a:ea typeface="ＭＳ ゴシック" panose="020B0609070205080204" pitchFamily="49" charset="-128"/>
              </a:rPr>
              <a:t>ｱﾝﾓﾆｱ</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な</a:t>
            </a:r>
            <a:r>
              <a:rPr kumimoji="1" lang="ja-JP" altLang="en-US" sz="800" dirty="0">
                <a:latin typeface="ＭＳ ゴシック" panose="020B0609070205080204" pitchFamily="49" charset="-128"/>
                <a:ea typeface="ＭＳ ゴシック" panose="020B0609070205080204" pitchFamily="49" charset="-128"/>
              </a:rPr>
              <a:t>ど</a:t>
            </a:r>
          </a:p>
        </p:txBody>
      </p:sp>
      <p:sp>
        <p:nvSpPr>
          <p:cNvPr id="26" name="テキスト ボックス 25"/>
          <p:cNvSpPr txBox="1"/>
          <p:nvPr/>
        </p:nvSpPr>
        <p:spPr>
          <a:xfrm>
            <a:off x="-26353" y="2347662"/>
            <a:ext cx="1073671" cy="184666"/>
          </a:xfrm>
          <a:prstGeom prst="rect">
            <a:avLst/>
          </a:prstGeom>
          <a:noFill/>
        </p:spPr>
        <p:txBody>
          <a:bodyPr wrap="square" lIns="0" tIns="0" rIns="0" bIns="0" rtlCol="0">
            <a:spAutoFit/>
          </a:bodyPr>
          <a:lstStyle/>
          <a:p>
            <a:pPr algn="ctr"/>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海外での作業</a:t>
            </a:r>
            <a:endParaRPr kumimoji="1" lang="ja-JP" altLang="en-US" sz="1200" b="1" u="sng" dirty="0">
              <a:solidFill>
                <a:srgbClr val="1910CE"/>
              </a:solidFill>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a:xfrm>
            <a:off x="3485901" y="704929"/>
            <a:ext cx="4083077" cy="184666"/>
          </a:xfrm>
          <a:prstGeom prst="rect">
            <a:avLst/>
          </a:prstGeom>
          <a:noFill/>
        </p:spPr>
        <p:txBody>
          <a:bodyPr wrap="square" lIns="0" tIns="0" rIns="0" bIns="0" rtlCol="0">
            <a:spAutoFit/>
          </a:bodyPr>
          <a:lstStyle/>
          <a:p>
            <a:pPr algn="ctr"/>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国内（発電・水素精製・貯蔵・輸送・消費　など）</a:t>
            </a:r>
            <a:endParaRPr kumimoji="1" lang="ja-JP" altLang="en-US" sz="1200" b="1" u="sng" dirty="0">
              <a:solidFill>
                <a:srgbClr val="1910CE"/>
              </a:solidFill>
              <a:latin typeface="ＭＳ ゴシック" panose="020B0609070205080204" pitchFamily="49" charset="-128"/>
              <a:ea typeface="ＭＳ ゴシック" panose="020B0609070205080204" pitchFamily="49" charset="-128"/>
            </a:endParaRPr>
          </a:p>
        </p:txBody>
      </p:sp>
      <p:sp>
        <p:nvSpPr>
          <p:cNvPr id="29" name="テキスト ボックス 28"/>
          <p:cNvSpPr txBox="1"/>
          <p:nvPr/>
        </p:nvSpPr>
        <p:spPr>
          <a:xfrm>
            <a:off x="5090461" y="3013444"/>
            <a:ext cx="902669"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系統電力（交流）</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a:off x="5253612" y="1714633"/>
            <a:ext cx="902669"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合成燃料</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32" name="直線コネクタ 31"/>
          <p:cNvCxnSpPr/>
          <p:nvPr/>
        </p:nvCxnSpPr>
        <p:spPr>
          <a:xfrm flipV="1">
            <a:off x="3888487" y="3170614"/>
            <a:ext cx="39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516972" y="1721874"/>
            <a:ext cx="497650" cy="3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合成燃料製造</a:t>
            </a:r>
            <a:endParaRPr kumimoji="1"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800" dirty="0" smtClean="0">
                <a:solidFill>
                  <a:schemeClr val="tx1"/>
                </a:solidFill>
                <a:latin typeface="ＭＳ ゴシック" panose="020B0609070205080204" pitchFamily="49" charset="-128"/>
                <a:ea typeface="ＭＳ ゴシック" panose="020B0609070205080204" pitchFamily="49" charset="-128"/>
              </a:rPr>
              <a:t>FT</a:t>
            </a: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法）</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cxnSp>
        <p:nvCxnSpPr>
          <p:cNvPr id="34" name="直線矢印コネクタ 33"/>
          <p:cNvCxnSpPr/>
          <p:nvPr/>
        </p:nvCxnSpPr>
        <p:spPr>
          <a:xfrm flipV="1">
            <a:off x="4014622" y="1146981"/>
            <a:ext cx="3600000" cy="0"/>
          </a:xfrm>
          <a:prstGeom prst="straightConnector1">
            <a:avLst/>
          </a:prstGeom>
          <a:ln w="44450">
            <a:solidFill>
              <a:srgbClr val="00B05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4014622" y="1885115"/>
            <a:ext cx="3600000" cy="0"/>
          </a:xfrm>
          <a:prstGeom prst="straightConnector1">
            <a:avLst/>
          </a:prstGeom>
          <a:ln w="44450">
            <a:solidFill>
              <a:srgbClr val="7030A0"/>
            </a:solidFill>
            <a:tailEnd type="triangle" w="sm" len="lg"/>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556919" y="985073"/>
            <a:ext cx="2472283"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メタン　都市ガス（メタン＋合成ブタンなど）</a:t>
            </a:r>
            <a:endParaRPr kumimoji="1" lang="ja-JP" altLang="en-US" sz="800" dirty="0">
              <a:latin typeface="ＭＳ ゴシック" panose="020B0609070205080204" pitchFamily="49" charset="-128"/>
              <a:ea typeface="ＭＳ ゴシック" panose="020B0609070205080204" pitchFamily="49" charset="-128"/>
            </a:endParaRPr>
          </a:p>
        </p:txBody>
      </p:sp>
      <p:pic>
        <p:nvPicPr>
          <p:cNvPr id="37" name="図 350"/>
          <p:cNvPicPr>
            <a:picLocks noChangeAspect="1"/>
          </p:cNvPicPr>
          <p:nvPr/>
        </p:nvPicPr>
        <p:blipFill>
          <a:blip r:embed="rId4" cstate="print">
            <a:extLst>
              <a:ext uri="{28A0092B-C50C-407E-A947-70E740481C1C}">
                <a14:useLocalDpi xmlns:a14="http://schemas.microsoft.com/office/drawing/2010/main"/>
              </a:ext>
            </a:extLst>
          </a:blip>
          <a:srcRect t="16315" b="17229"/>
          <a:stretch>
            <a:fillRect/>
          </a:stretch>
        </p:blipFill>
        <p:spPr bwMode="auto">
          <a:xfrm>
            <a:off x="5021043" y="1664370"/>
            <a:ext cx="4651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屈折矢印 37"/>
          <p:cNvSpPr/>
          <p:nvPr/>
        </p:nvSpPr>
        <p:spPr>
          <a:xfrm rot="10800000" flipH="1">
            <a:off x="8410885" y="1456765"/>
            <a:ext cx="386604" cy="1273755"/>
          </a:xfrm>
          <a:prstGeom prst="bentUpArrow">
            <a:avLst>
              <a:gd name="adj1" fmla="val 7638"/>
              <a:gd name="adj2" fmla="val 20455"/>
              <a:gd name="adj3" fmla="val 382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ｃｖ</a:t>
            </a:r>
            <a:endParaRPr kumimoji="1" lang="ja-JP" altLang="en-US" dirty="0"/>
          </a:p>
        </p:txBody>
      </p:sp>
      <p:sp>
        <p:nvSpPr>
          <p:cNvPr id="39" name="1 つの角を切り取った四角形 38"/>
          <p:cNvSpPr/>
          <p:nvPr/>
        </p:nvSpPr>
        <p:spPr>
          <a:xfrm flipV="1">
            <a:off x="8140290" y="2537922"/>
            <a:ext cx="945844" cy="387704"/>
          </a:xfrm>
          <a:prstGeom prst="snip1Rect">
            <a:avLst>
              <a:gd name="adj" fmla="val 50000"/>
            </a:avLst>
          </a:prstGeom>
          <a:blipFill dpi="0" rotWithShape="1">
            <a:blip r:embed="rId2">
              <a:alphaModFix amt="3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8331868" y="2571614"/>
            <a:ext cx="627318" cy="246221"/>
          </a:xfrm>
          <a:prstGeom prst="rect">
            <a:avLst/>
          </a:prstGeom>
          <a:solidFill>
            <a:srgbClr val="FFC000"/>
          </a:solidFill>
        </p:spPr>
        <p:txBody>
          <a:bodyPr wrap="square" lIns="0" tIns="0" rIns="0" bIns="0" rtlCol="0">
            <a:sp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CO2</a:t>
            </a:r>
            <a:r>
              <a:rPr kumimoji="1" lang="ja-JP" altLang="en-US" sz="800" dirty="0" smtClean="0">
                <a:latin typeface="ＭＳ ゴシック" panose="020B0609070205080204" pitchFamily="49" charset="-128"/>
                <a:ea typeface="ＭＳ ゴシック" panose="020B0609070205080204" pitchFamily="49" charset="-128"/>
              </a:rPr>
              <a:t>地下貯留</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CCS</a:t>
            </a:r>
            <a:r>
              <a:rPr kumimoji="1" lang="en-US" altLang="ja-JP" sz="800" dirty="0">
                <a:latin typeface="ＭＳ ゴシック" panose="020B0609070205080204" pitchFamily="49" charset="-128"/>
                <a:ea typeface="ＭＳ ゴシック" panose="020B0609070205080204" pitchFamily="49" charset="-128"/>
              </a:rPr>
              <a:t>)</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41" name="カギ線コネクタ 40"/>
          <p:cNvCxnSpPr/>
          <p:nvPr/>
        </p:nvCxnSpPr>
        <p:spPr>
          <a:xfrm rot="10800000">
            <a:off x="4011886" y="1355232"/>
            <a:ext cx="4721289" cy="279287"/>
          </a:xfrm>
          <a:prstGeom prst="bentConnector3">
            <a:avLst>
              <a:gd name="adj1" fmla="val 48696"/>
            </a:avLst>
          </a:prstGeom>
          <a:ln w="44450">
            <a:solidFill>
              <a:srgbClr val="FFC00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p:nvPr/>
        </p:nvCxnSpPr>
        <p:spPr>
          <a:xfrm>
            <a:off x="8408498" y="1145099"/>
            <a:ext cx="309845" cy="392527"/>
          </a:xfrm>
          <a:prstGeom prst="bentConnector2">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505449" y="1207731"/>
            <a:ext cx="1435443" cy="123111"/>
          </a:xfrm>
          <a:prstGeom prst="rect">
            <a:avLst/>
          </a:prstGeom>
          <a:noFill/>
        </p:spPr>
        <p:txBody>
          <a:bodyPr wrap="square" lIns="0" tIns="0" rIns="0" bIns="0" rtlCol="0">
            <a:sp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CO2</a:t>
            </a:r>
            <a:r>
              <a:rPr kumimoji="1" lang="ja-JP" altLang="en-US" sz="800" dirty="0" smtClean="0">
                <a:latin typeface="ＭＳ ゴシック" panose="020B0609070205080204" pitchFamily="49" charset="-128"/>
                <a:ea typeface="ＭＳ ゴシック" panose="020B0609070205080204" pitchFamily="49" charset="-128"/>
              </a:rPr>
              <a:t>　カーボンリサイクル</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44" name="カギ線コネクタ 43"/>
          <p:cNvCxnSpPr>
            <a:stCxn id="63" idx="1"/>
            <a:endCxn id="64" idx="1"/>
          </p:cNvCxnSpPr>
          <p:nvPr/>
        </p:nvCxnSpPr>
        <p:spPr>
          <a:xfrm rot="10800000" flipV="1">
            <a:off x="7820599" y="871502"/>
            <a:ext cx="12700" cy="552596"/>
          </a:xfrm>
          <a:prstGeom prst="bentConnector3">
            <a:avLst>
              <a:gd name="adj1" fmla="val 180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endCxn id="65" idx="1"/>
          </p:cNvCxnSpPr>
          <p:nvPr/>
        </p:nvCxnSpPr>
        <p:spPr>
          <a:xfrm flipV="1">
            <a:off x="7606967" y="1145631"/>
            <a:ext cx="2136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p:nvPr/>
        </p:nvCxnSpPr>
        <p:spPr>
          <a:xfrm rot="10800000" flipV="1">
            <a:off x="7814377" y="1833258"/>
            <a:ext cx="12700" cy="552596"/>
          </a:xfrm>
          <a:prstGeom prst="bentConnector3">
            <a:avLst>
              <a:gd name="adj1" fmla="val 1800000"/>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7600745" y="2119884"/>
            <a:ext cx="288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3508857" y="2358503"/>
            <a:ext cx="497650" cy="3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ｱﾝﾓﾆｱ</a:t>
            </a:r>
            <a:endParaRPr kumimoji="1"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発電</a:t>
            </a:r>
          </a:p>
        </p:txBody>
      </p:sp>
      <p:cxnSp>
        <p:nvCxnSpPr>
          <p:cNvPr id="49" name="カギ線コネクタ 48"/>
          <p:cNvCxnSpPr>
            <a:endCxn id="33" idx="1"/>
          </p:cNvCxnSpPr>
          <p:nvPr/>
        </p:nvCxnSpPr>
        <p:spPr>
          <a:xfrm rot="5400000">
            <a:off x="3105978" y="1498714"/>
            <a:ext cx="830979" cy="8989"/>
          </a:xfrm>
          <a:prstGeom prst="bentConnector4">
            <a:avLst>
              <a:gd name="adj1" fmla="val 1125"/>
              <a:gd name="adj2" fmla="val 1469363"/>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p:nvPr/>
        </p:nvCxnSpPr>
        <p:spPr>
          <a:xfrm rot="5400000">
            <a:off x="6517232" y="1864929"/>
            <a:ext cx="1656000" cy="922056"/>
          </a:xfrm>
          <a:prstGeom prst="bentConnector3">
            <a:avLst>
              <a:gd name="adj1" fmla="val -736"/>
            </a:avLst>
          </a:prstGeom>
          <a:ln w="381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p:nvPr/>
        </p:nvCxnSpPr>
        <p:spPr>
          <a:xfrm rot="5400000">
            <a:off x="7238026" y="2529303"/>
            <a:ext cx="684000" cy="576000"/>
          </a:xfrm>
          <a:prstGeom prst="bentConnector3">
            <a:avLst>
              <a:gd name="adj1" fmla="val -736"/>
            </a:avLst>
          </a:prstGeom>
          <a:ln w="381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3127734" y="2572503"/>
            <a:ext cx="411802"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ｱﾝﾓﾆｱ</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53" name="カギ線コネクタ 52"/>
          <p:cNvCxnSpPr>
            <a:stCxn id="48" idx="3"/>
          </p:cNvCxnSpPr>
          <p:nvPr/>
        </p:nvCxnSpPr>
        <p:spPr>
          <a:xfrm>
            <a:off x="4006507" y="2555327"/>
            <a:ext cx="291656" cy="615287"/>
          </a:xfrm>
          <a:prstGeom prst="bentConnector2">
            <a:avLst/>
          </a:prstGeom>
          <a:ln w="381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114464" y="2039955"/>
            <a:ext cx="2598554" cy="246221"/>
          </a:xfrm>
          <a:prstGeom prst="rect">
            <a:avLst/>
          </a:prstGeom>
          <a:solidFill>
            <a:schemeClr val="bg1"/>
          </a:solidFill>
          <a:ln>
            <a:solidFill>
              <a:schemeClr val="tx1"/>
            </a:solidFill>
          </a:ln>
        </p:spPr>
        <p:txBody>
          <a:bodyPr wrap="square" lIns="0" tIns="0" rIns="0" bIns="0" rtlCol="0">
            <a:spAutoFit/>
          </a:bodyPr>
          <a:lstStyle/>
          <a:p>
            <a:r>
              <a:rPr kumimoji="1" lang="ja-JP" altLang="en-US" sz="800" dirty="0" smtClean="0">
                <a:latin typeface="ＭＳ ゴシック" panose="020B0609070205080204" pitchFamily="49" charset="-128"/>
                <a:ea typeface="ＭＳ ゴシック" panose="020B0609070205080204" pitchFamily="49" charset="-128"/>
              </a:rPr>
              <a:t>国際問題に影響されないよう、エネルギーの安全保障・世界</a:t>
            </a:r>
            <a:r>
              <a:rPr kumimoji="1" lang="ja-JP" altLang="en-US" sz="800" dirty="0">
                <a:latin typeface="ＭＳ ゴシック" panose="020B0609070205080204" pitchFamily="49" charset="-128"/>
                <a:ea typeface="ＭＳ ゴシック" panose="020B0609070205080204" pitchFamily="49" charset="-128"/>
              </a:rPr>
              <a:t>平和</a:t>
            </a:r>
            <a:r>
              <a:rPr kumimoji="1" lang="ja-JP" altLang="en-US" sz="800" dirty="0" smtClean="0">
                <a:latin typeface="ＭＳ ゴシック" panose="020B0609070205080204" pitchFamily="49" charset="-128"/>
                <a:ea typeface="ＭＳ ゴシック" panose="020B0609070205080204" pitchFamily="49" charset="-128"/>
              </a:rPr>
              <a:t>のためにも自国でのエネルギー生産が必要</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55" name="正方形/長方形 54"/>
          <p:cNvSpPr/>
          <p:nvPr/>
        </p:nvSpPr>
        <p:spPr>
          <a:xfrm>
            <a:off x="3516972" y="1019511"/>
            <a:ext cx="497650" cy="3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ﾒﾀﾝ製造</a:t>
            </a:r>
            <a:endParaRPr kumimoji="1"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800" dirty="0">
                <a:solidFill>
                  <a:schemeClr val="tx1"/>
                </a:solidFill>
                <a:latin typeface="ＭＳ ゴシック" panose="020B0609070205080204" pitchFamily="49" charset="-128"/>
                <a:ea typeface="ＭＳ ゴシック" panose="020B0609070205080204" pitchFamily="49" charset="-128"/>
              </a:rPr>
              <a:t>ﾒﾀﾈｰｼｮﾝ</a:t>
            </a:r>
            <a:r>
              <a:rPr kumimoji="1" lang="en-US" altLang="ja-JP" sz="800" dirty="0">
                <a:solidFill>
                  <a:schemeClr val="tx1"/>
                </a:solidFill>
                <a:latin typeface="ＭＳ ゴシック" panose="020B0609070205080204" pitchFamily="49" charset="-128"/>
                <a:ea typeface="ＭＳ ゴシック" panose="020B0609070205080204" pitchFamily="49" charset="-128"/>
              </a:rPr>
              <a:t>)</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56" name="下矢印 55"/>
          <p:cNvSpPr/>
          <p:nvPr/>
        </p:nvSpPr>
        <p:spPr>
          <a:xfrm>
            <a:off x="3663534" y="1421410"/>
            <a:ext cx="224953" cy="84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3642346" y="1487419"/>
            <a:ext cx="2528121" cy="123111"/>
          </a:xfrm>
          <a:prstGeom prst="rect">
            <a:avLst/>
          </a:prstGeom>
          <a:noFill/>
        </p:spPr>
        <p:txBody>
          <a:bodyPr wrap="square" lIns="0" tIns="0" rIns="0" bIns="0" rtlCol="0">
            <a:spAutoFit/>
          </a:bodyPr>
          <a:lstStyle/>
          <a:p>
            <a:pPr algn="ctr"/>
            <a:r>
              <a:rPr kumimoji="1" lang="ja-JP" altLang="en-US" sz="800" b="1" u="sng" dirty="0" smtClean="0">
                <a:solidFill>
                  <a:srgbClr val="FF0000"/>
                </a:solidFill>
                <a:latin typeface="ＭＳ ゴシック" panose="020B0609070205080204" pitchFamily="49" charset="-128"/>
                <a:ea typeface="ＭＳ ゴシック" panose="020B0609070205080204" pitchFamily="49" charset="-128"/>
              </a:rPr>
              <a:t>水：水素の半分が水になる（正確な数字は要確認）</a:t>
            </a:r>
            <a:endParaRPr kumimoji="1" lang="ja-JP" altLang="en-US" sz="800" b="1" u="sng" dirty="0">
              <a:solidFill>
                <a:srgbClr val="FF0000"/>
              </a:solidFill>
              <a:latin typeface="ＭＳ ゴシック" panose="020B0609070205080204" pitchFamily="49" charset="-128"/>
              <a:ea typeface="ＭＳ ゴシック" panose="020B0609070205080204" pitchFamily="49" charset="-128"/>
            </a:endParaRPr>
          </a:p>
        </p:txBody>
      </p:sp>
      <p:sp>
        <p:nvSpPr>
          <p:cNvPr id="58" name="下矢印 57"/>
          <p:cNvSpPr/>
          <p:nvPr/>
        </p:nvSpPr>
        <p:spPr>
          <a:xfrm>
            <a:off x="3677290" y="2114168"/>
            <a:ext cx="224953" cy="84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3680946" y="2187773"/>
            <a:ext cx="2677966" cy="246221"/>
          </a:xfrm>
          <a:prstGeom prst="rect">
            <a:avLst/>
          </a:prstGeom>
          <a:noFill/>
        </p:spPr>
        <p:txBody>
          <a:bodyPr wrap="square" lIns="0" tIns="0" rIns="0" bIns="0" rtlCol="0">
            <a:spAutoFit/>
          </a:bodyPr>
          <a:lstStyle/>
          <a:p>
            <a:pPr algn="ctr"/>
            <a:r>
              <a:rPr kumimoji="1" lang="ja-JP" altLang="en-US" sz="800" b="1" u="sng" dirty="0" smtClean="0">
                <a:solidFill>
                  <a:srgbClr val="FF0000"/>
                </a:solidFill>
                <a:latin typeface="ＭＳ ゴシック" panose="020B0609070205080204" pitchFamily="49" charset="-128"/>
                <a:ea typeface="ＭＳ ゴシック" panose="020B0609070205080204" pitchFamily="49" charset="-128"/>
              </a:rPr>
              <a:t>水：水素の半分以上が水に</a:t>
            </a:r>
            <a:r>
              <a:rPr kumimoji="1" lang="ja-JP" altLang="en-US" sz="800" b="1" u="sng" dirty="0">
                <a:solidFill>
                  <a:srgbClr val="FF0000"/>
                </a:solidFill>
                <a:latin typeface="ＭＳ ゴシック" panose="020B0609070205080204" pitchFamily="49" charset="-128"/>
                <a:ea typeface="ＭＳ ゴシック" panose="020B0609070205080204" pitchFamily="49" charset="-128"/>
              </a:rPr>
              <a:t>なる（正確な数字は要確認）</a:t>
            </a:r>
          </a:p>
          <a:p>
            <a:pPr algn="ctr"/>
            <a:endParaRPr kumimoji="1" lang="ja-JP" altLang="en-US" sz="800" b="1" u="sng" dirty="0">
              <a:solidFill>
                <a:srgbClr val="FF0000"/>
              </a:solidFill>
              <a:latin typeface="ＭＳ ゴシック" panose="020B0609070205080204" pitchFamily="49" charset="-128"/>
              <a:ea typeface="ＭＳ ゴシック" panose="020B0609070205080204" pitchFamily="49" charset="-128"/>
            </a:endParaRPr>
          </a:p>
        </p:txBody>
      </p:sp>
      <p:sp>
        <p:nvSpPr>
          <p:cNvPr id="62" name="正方形/長方形 61"/>
          <p:cNvSpPr/>
          <p:nvPr/>
        </p:nvSpPr>
        <p:spPr>
          <a:xfrm>
            <a:off x="7820599" y="1709173"/>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ｶﾞｿﾘﾝｽﾀﾝﾄﾞ</a:t>
            </a:r>
          </a:p>
        </p:txBody>
      </p:sp>
      <p:sp>
        <p:nvSpPr>
          <p:cNvPr id="63" name="正方形/長方形 62"/>
          <p:cNvSpPr/>
          <p:nvPr/>
        </p:nvSpPr>
        <p:spPr>
          <a:xfrm>
            <a:off x="7820599" y="757442"/>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家庭</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64" name="正方形/長方形 63"/>
          <p:cNvSpPr/>
          <p:nvPr/>
        </p:nvSpPr>
        <p:spPr>
          <a:xfrm>
            <a:off x="7820599" y="1310038"/>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発電所等</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65" name="正方形/長方形 64"/>
          <p:cNvSpPr/>
          <p:nvPr/>
        </p:nvSpPr>
        <p:spPr>
          <a:xfrm>
            <a:off x="7820599" y="1031571"/>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工場等</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66" name="正方形/長方形 65"/>
          <p:cNvSpPr/>
          <p:nvPr/>
        </p:nvSpPr>
        <p:spPr>
          <a:xfrm>
            <a:off x="7820599" y="2273115"/>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発電所等</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67" name="正方形/長方形 66"/>
          <p:cNvSpPr/>
          <p:nvPr/>
        </p:nvSpPr>
        <p:spPr>
          <a:xfrm>
            <a:off x="7814377" y="1994648"/>
            <a:ext cx="608952"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工場等</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71" name="正方形/長方形 70"/>
          <p:cNvSpPr/>
          <p:nvPr/>
        </p:nvSpPr>
        <p:spPr>
          <a:xfrm>
            <a:off x="129589" y="863912"/>
            <a:ext cx="294468" cy="472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油田</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72" name="テキスト ボックス 71"/>
          <p:cNvSpPr txBox="1"/>
          <p:nvPr/>
        </p:nvSpPr>
        <p:spPr>
          <a:xfrm>
            <a:off x="1069850" y="1342574"/>
            <a:ext cx="943549" cy="123111"/>
          </a:xfrm>
          <a:prstGeom prst="rect">
            <a:avLst/>
          </a:prstGeom>
          <a:noFill/>
        </p:spPr>
        <p:txBody>
          <a:bodyPr wrap="square" lIns="0" tIns="0" rIns="0" bIns="0"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褐炭は輸送課題有</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73" name="直線コネクタ 72"/>
          <p:cNvCxnSpPr/>
          <p:nvPr/>
        </p:nvCxnSpPr>
        <p:spPr>
          <a:xfrm flipH="1" flipV="1">
            <a:off x="7489012" y="911156"/>
            <a:ext cx="0" cy="22594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7497937" y="2182397"/>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V="1">
            <a:off x="7498442" y="1757225"/>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7497937" y="1224522"/>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7506536" y="929844"/>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8" name="カギ線コネクタ 77"/>
          <p:cNvCxnSpPr/>
          <p:nvPr/>
        </p:nvCxnSpPr>
        <p:spPr>
          <a:xfrm rot="10800000" flipV="1">
            <a:off x="3981261" y="1571955"/>
            <a:ext cx="2441554" cy="468000"/>
          </a:xfrm>
          <a:prstGeom prst="bentConnector3">
            <a:avLst>
              <a:gd name="adj1" fmla="val -451"/>
            </a:avLst>
          </a:prstGeom>
          <a:ln w="44450">
            <a:solidFill>
              <a:srgbClr val="FFC00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67" idx="3"/>
          </p:cNvCxnSpPr>
          <p:nvPr/>
        </p:nvCxnSpPr>
        <p:spPr>
          <a:xfrm>
            <a:off x="8423329" y="2108708"/>
            <a:ext cx="29433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4556919" y="1905126"/>
            <a:ext cx="1435443" cy="123111"/>
          </a:xfrm>
          <a:prstGeom prst="rect">
            <a:avLst/>
          </a:prstGeom>
          <a:noFill/>
        </p:spPr>
        <p:txBody>
          <a:bodyPr wrap="square" lIns="0" tIns="0" rIns="0" bIns="0" rtlCol="0">
            <a:sp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CO</a:t>
            </a: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CO2</a:t>
            </a:r>
            <a:r>
              <a:rPr kumimoji="1" lang="ja-JP" altLang="en-US" sz="800" dirty="0" smtClean="0">
                <a:latin typeface="ＭＳ ゴシック" panose="020B0609070205080204" pitchFamily="49" charset="-128"/>
                <a:ea typeface="ＭＳ ゴシック" panose="020B0609070205080204" pitchFamily="49" charset="-128"/>
              </a:rPr>
              <a:t>　カーボンリサイクル</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81" name="テキスト ボックス 80"/>
          <p:cNvSpPr txBox="1"/>
          <p:nvPr/>
        </p:nvSpPr>
        <p:spPr>
          <a:xfrm>
            <a:off x="95355" y="2675780"/>
            <a:ext cx="3081916" cy="2339102"/>
          </a:xfrm>
          <a:prstGeom prst="rect">
            <a:avLst/>
          </a:prstGeom>
          <a:noFill/>
          <a:ln>
            <a:solidFill>
              <a:schemeClr val="accent1"/>
            </a:solidFill>
          </a:ln>
        </p:spPr>
        <p:txBody>
          <a:bodyPr wrap="square" lIns="0" tIns="0" rIns="0" bIns="0" rtlCol="0">
            <a:spAutoFit/>
          </a:bodyPr>
          <a:lstStyle/>
          <a:p>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海外での</a:t>
            </a:r>
            <a:r>
              <a:rPr kumimoji="1" lang="en-US" altLang="ja-JP" sz="1200" b="1" u="sng" dirty="0" smtClean="0">
                <a:solidFill>
                  <a:srgbClr val="1910CE"/>
                </a:solidFill>
                <a:latin typeface="ＭＳ ゴシック" panose="020B0609070205080204" pitchFamily="49" charset="-128"/>
                <a:ea typeface="ＭＳ ゴシック" panose="020B0609070205080204" pitchFamily="49" charset="-128"/>
              </a:rPr>
              <a:t>CN</a:t>
            </a:r>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水素製造</a:t>
            </a:r>
            <a:endParaRPr kumimoji="1" lang="en-US" altLang="ja-JP" sz="1200" b="1" u="sng" dirty="0" smtClean="0">
              <a:solidFill>
                <a:srgbClr val="1910CE"/>
              </a:solidFill>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原料：天然ガス、石油、石炭（褐炭含む）</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地殻内での原料の長期安定</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位：石炭</a:t>
            </a:r>
            <a:r>
              <a:rPr kumimoji="1" lang="ja-JP" altLang="en-US" sz="800" dirty="0" smtClean="0">
                <a:latin typeface="ＭＳ ゴシック" panose="020B0609070205080204" pitchFamily="49" charset="-128"/>
                <a:ea typeface="ＭＳ ゴシック" panose="020B0609070205080204" pitchFamily="49" charset="-128"/>
              </a:rPr>
              <a:t>（固体で地殻内炭素安定固定）</a:t>
            </a:r>
            <a:endParaRPr kumimoji="1" lang="en-US" altLang="ja-JP" sz="8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位：石油、天然ガス</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en-US" altLang="ja-JP" sz="800" dirty="0" smtClean="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　（シール層により地層への浸透防止、いずれは拡散）</a:t>
            </a:r>
            <a:endParaRPr kumimoji="1" lang="en-US" altLang="ja-JP" sz="800" dirty="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水素製造時の</a:t>
            </a:r>
            <a:r>
              <a:rPr kumimoji="1" lang="en-US" altLang="ja-JP" sz="1200" dirty="0" smtClean="0">
                <a:latin typeface="ＭＳ ゴシック" panose="020B0609070205080204" pitchFamily="49" charset="-128"/>
                <a:ea typeface="ＭＳ ゴシック" panose="020B0609070205080204" pitchFamily="49" charset="-128"/>
              </a:rPr>
              <a:t>CN</a:t>
            </a: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全</a:t>
            </a:r>
            <a:r>
              <a:rPr kumimoji="1" lang="en-US" altLang="ja-JP" sz="1200" dirty="0" smtClean="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の地殻内貯留</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800" dirty="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　（</a:t>
            </a:r>
            <a:r>
              <a:rPr kumimoji="1" lang="ja-JP" altLang="en-US" sz="800" dirty="0">
                <a:latin typeface="ＭＳ ゴシック" panose="020B0609070205080204" pitchFamily="49" charset="-128"/>
                <a:ea typeface="ＭＳ ゴシック" panose="020B0609070205080204" pitchFamily="49" charset="-128"/>
              </a:rPr>
              <a:t>設備</a:t>
            </a:r>
            <a:r>
              <a:rPr kumimoji="1" lang="ja-JP" altLang="en-US" sz="800" dirty="0" smtClean="0">
                <a:latin typeface="ＭＳ ゴシック" panose="020B0609070205080204" pitchFamily="49" charset="-128"/>
                <a:ea typeface="ＭＳ ゴシック" panose="020B0609070205080204" pitchFamily="49" charset="-128"/>
              </a:rPr>
              <a:t>稼働、</a:t>
            </a:r>
            <a:r>
              <a:rPr kumimoji="1" lang="ja-JP" altLang="en-US" sz="800" dirty="0">
                <a:latin typeface="ＭＳ ゴシック" panose="020B0609070205080204" pitchFamily="49" charset="-128"/>
                <a:ea typeface="ＭＳ ゴシック" panose="020B0609070205080204" pitchFamily="49" charset="-128"/>
              </a:rPr>
              <a:t>液化・</a:t>
            </a:r>
            <a:r>
              <a:rPr kumimoji="1" lang="en-US" altLang="ja-JP" sz="800" dirty="0">
                <a:latin typeface="ＭＳ ゴシック" panose="020B0609070205080204" pitchFamily="49" charset="-128"/>
                <a:ea typeface="ＭＳ ゴシック" panose="020B0609070205080204" pitchFamily="49" charset="-128"/>
              </a:rPr>
              <a:t>CH</a:t>
            </a:r>
            <a:r>
              <a:rPr kumimoji="1" lang="ja-JP" altLang="en-US" sz="800" dirty="0">
                <a:latin typeface="ＭＳ ゴシック" panose="020B0609070205080204" pitchFamily="49" charset="-128"/>
                <a:ea typeface="ＭＳ ゴシック" panose="020B0609070205080204" pitchFamily="49" charset="-128"/>
              </a:rPr>
              <a:t>化</a:t>
            </a:r>
            <a:r>
              <a:rPr kumimoji="1" lang="ja-JP" altLang="en-US" sz="800" dirty="0" smtClean="0">
                <a:latin typeface="ＭＳ ゴシック" panose="020B0609070205080204" pitchFamily="49" charset="-128"/>
                <a:ea typeface="ＭＳ ゴシック" panose="020B0609070205080204" pitchFamily="49" charset="-128"/>
              </a:rPr>
              <a:t>などで必要なエネルギー含む</a:t>
            </a:r>
            <a:r>
              <a:rPr kumimoji="1" lang="ja-JP" altLang="en-US" sz="800" dirty="0">
                <a:latin typeface="ＭＳ ゴシック" panose="020B0609070205080204" pitchFamily="49" charset="-128"/>
                <a:ea typeface="ＭＳ ゴシック" panose="020B0609070205080204" pitchFamily="49" charset="-128"/>
              </a:rPr>
              <a:t>）</a:t>
            </a:r>
            <a:endParaRPr kumimoji="1" lang="en-US" altLang="ja-JP" sz="800" dirty="0" smtClean="0">
              <a:latin typeface="ＭＳ ゴシック" panose="020B0609070205080204" pitchFamily="49" charset="-128"/>
              <a:ea typeface="ＭＳ ゴシック" panose="020B0609070205080204" pitchFamily="49" charset="-128"/>
            </a:endParaRPr>
          </a:p>
          <a:p>
            <a:r>
              <a:rPr kumimoji="1" lang="ja-JP" altLang="en-US" sz="800" dirty="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　（地殻内で数百年単位での完全・安定固定が必須、リスクの</a:t>
            </a:r>
            <a:endParaRPr kumimoji="1" lang="en-US" altLang="ja-JP" sz="800" dirty="0" smtClean="0">
              <a:latin typeface="ＭＳ ゴシック" panose="020B0609070205080204" pitchFamily="49" charset="-128"/>
              <a:ea typeface="ＭＳ ゴシック" panose="020B0609070205080204" pitchFamily="49" charset="-128"/>
            </a:endParaRPr>
          </a:p>
          <a:p>
            <a:r>
              <a:rPr kumimoji="1" lang="ja-JP" altLang="en-US" sz="800" dirty="0" smtClean="0">
                <a:latin typeface="ＭＳ ゴシック" panose="020B0609070205080204" pitchFamily="49" charset="-128"/>
                <a:ea typeface="ＭＳ ゴシック" panose="020B0609070205080204" pitchFamily="49" charset="-128"/>
              </a:rPr>
              <a:t>　　　数値化が必要）</a:t>
            </a:r>
            <a:endParaRPr kumimoji="1" lang="en-US" altLang="ja-JP" sz="8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以上を絶対条件とした水素製造に対する現行技術の開発状態（ほぼ全て</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a:t>
            </a:r>
            <a:endParaRPr kumimoji="1" lang="en-US" altLang="ja-JP" sz="1200" dirty="0">
              <a:latin typeface="ＭＳ ゴシック" panose="020B0609070205080204" pitchFamily="49" charset="-128"/>
              <a:ea typeface="ＭＳ ゴシック" panose="020B0609070205080204" pitchFamily="49" charset="-128"/>
            </a:endParaRPr>
          </a:p>
        </p:txBody>
      </p:sp>
      <p:sp>
        <p:nvSpPr>
          <p:cNvPr id="82" name="テキスト ボックス 81"/>
          <p:cNvSpPr txBox="1"/>
          <p:nvPr/>
        </p:nvSpPr>
        <p:spPr>
          <a:xfrm>
            <a:off x="3259085" y="3849434"/>
            <a:ext cx="3081916" cy="1169551"/>
          </a:xfrm>
          <a:prstGeom prst="rect">
            <a:avLst/>
          </a:prstGeom>
          <a:noFill/>
          <a:ln>
            <a:solidFill>
              <a:schemeClr val="accent1"/>
            </a:solidFill>
          </a:ln>
        </p:spPr>
        <p:txBody>
          <a:bodyPr wrap="square" lIns="0" tIns="0" rIns="0" bIns="0" rtlCol="0">
            <a:spAutoFit/>
          </a:bodyPr>
          <a:lstStyle/>
          <a:p>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国内への水素輸入</a:t>
            </a:r>
            <a:endParaRPr kumimoji="1" lang="en-US" altLang="ja-JP" sz="1200" b="1" u="sng" dirty="0" smtClean="0">
              <a:solidFill>
                <a:srgbClr val="1910CE"/>
              </a:solidFill>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輸送船：液水船、</a:t>
            </a:r>
            <a:r>
              <a:rPr kumimoji="1" lang="en-US" altLang="ja-JP" sz="1200" dirty="0" err="1" smtClean="0">
                <a:latin typeface="ＭＳ ゴシック" panose="020B0609070205080204" pitchFamily="49" charset="-128"/>
                <a:ea typeface="ＭＳ ゴシック" panose="020B0609070205080204" pitchFamily="49" charset="-128"/>
              </a:rPr>
              <a:t>MCH</a:t>
            </a:r>
            <a:r>
              <a:rPr kumimoji="1" lang="ja-JP" altLang="en-US" sz="1200" dirty="0" smtClean="0">
                <a:latin typeface="ＭＳ ゴシック" panose="020B0609070205080204" pitchFamily="49" charset="-128"/>
                <a:ea typeface="ＭＳ ゴシック" panose="020B0609070205080204" pitchFamily="49" charset="-128"/>
              </a:rPr>
              <a:t>船、アンモニア船</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現行タンカー：</a:t>
            </a:r>
            <a:r>
              <a:rPr kumimoji="1" lang="en-US" altLang="ja-JP" sz="1200" dirty="0" err="1" smtClean="0">
                <a:latin typeface="ＭＳ ゴシック" panose="020B0609070205080204" pitchFamily="49" charset="-128"/>
                <a:ea typeface="ＭＳ ゴシック" panose="020B0609070205080204" pitchFamily="49" charset="-128"/>
              </a:rPr>
              <a:t>MCH</a:t>
            </a:r>
            <a:r>
              <a:rPr kumimoji="1" lang="ja-JP" altLang="en-US" sz="1200" dirty="0" smtClean="0">
                <a:latin typeface="ＭＳ ゴシック" panose="020B0609070205080204" pitchFamily="49" charset="-128"/>
                <a:ea typeface="ＭＳ ゴシック" panose="020B0609070205080204" pitchFamily="49" charset="-128"/>
              </a:rPr>
              <a:t>、アンモニア船</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要開発・建造：液水船</a:t>
            </a:r>
            <a:r>
              <a:rPr kumimoji="1" lang="ja-JP" altLang="en-US" sz="800" dirty="0" smtClean="0">
                <a:latin typeface="ＭＳ ゴシック" panose="020B0609070205080204" pitchFamily="49" charset="-128"/>
                <a:ea typeface="ＭＳ ゴシック" panose="020B0609070205080204" pitchFamily="49" charset="-128"/>
              </a:rPr>
              <a:t>（</a:t>
            </a:r>
            <a:r>
              <a:rPr kumimoji="1" lang="en-US" altLang="ja-JP" sz="800" dirty="0" smtClean="0">
                <a:latin typeface="ＭＳ ゴシック" panose="020B0609070205080204" pitchFamily="49" charset="-128"/>
                <a:ea typeface="ＭＳ ゴシック" panose="020B0609070205080204" pitchFamily="49" charset="-128"/>
              </a:rPr>
              <a:t>LNG</a:t>
            </a:r>
            <a:r>
              <a:rPr kumimoji="1" lang="ja-JP" altLang="en-US" sz="800" dirty="0" smtClean="0">
                <a:latin typeface="ＭＳ ゴシック" panose="020B0609070205080204" pitchFamily="49" charset="-128"/>
                <a:ea typeface="ＭＳ ゴシック" panose="020B0609070205080204" pitchFamily="49" charset="-128"/>
              </a:rPr>
              <a:t>船比</a:t>
            </a:r>
            <a:r>
              <a:rPr kumimoji="1" lang="en-US" altLang="ja-JP" sz="800" dirty="0" smtClean="0">
                <a:latin typeface="ＭＳ ゴシック" panose="020B0609070205080204" pitchFamily="49" charset="-128"/>
                <a:ea typeface="ＭＳ ゴシック" panose="020B0609070205080204" pitchFamily="49" charset="-128"/>
              </a:rPr>
              <a:t>100</a:t>
            </a:r>
            <a:r>
              <a:rPr kumimoji="1" lang="ja-JP" altLang="en-US" sz="800" dirty="0" smtClean="0">
                <a:latin typeface="ＭＳ ゴシック" panose="020B0609070205080204" pitchFamily="49" charset="-128"/>
                <a:ea typeface="ＭＳ ゴシック" panose="020B0609070205080204" pitchFamily="49" charset="-128"/>
              </a:rPr>
              <a:t>℃低温ｶﾞｽ輸送）</a:t>
            </a:r>
            <a:endParaRPr kumimoji="1" lang="en-US" altLang="ja-JP" sz="800" dirty="0" smtClean="0">
              <a:latin typeface="ＭＳ ゴシック" panose="020B0609070205080204" pitchFamily="49" charset="-128"/>
              <a:ea typeface="ＭＳ ゴシック" panose="020B0609070205080204" pitchFamily="49" charset="-128"/>
            </a:endParaRPr>
          </a:p>
          <a:p>
            <a:endParaRPr kumimoji="1" lang="en-US" altLang="ja-JP" sz="8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造船業は活発化する</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800" dirty="0" smtClean="0">
                <a:latin typeface="ＭＳ ゴシック" panose="020B0609070205080204" pitchFamily="49" charset="-128"/>
                <a:ea typeface="ＭＳ ゴシック" panose="020B0609070205080204" pitchFamily="49" charset="-128"/>
              </a:rPr>
              <a:t>（例：</a:t>
            </a:r>
            <a:r>
              <a:rPr kumimoji="1" lang="en-US" altLang="ja-JP" sz="800" dirty="0" smtClean="0">
                <a:latin typeface="ＭＳ ゴシック" panose="020B0609070205080204" pitchFamily="49" charset="-128"/>
                <a:ea typeface="ＭＳ ゴシック" panose="020B0609070205080204" pitchFamily="49" charset="-128"/>
              </a:rPr>
              <a:t>LNG</a:t>
            </a:r>
            <a:r>
              <a:rPr kumimoji="1" lang="ja-JP" altLang="en-US" sz="800" dirty="0" smtClean="0">
                <a:latin typeface="ＭＳ ゴシック" panose="020B0609070205080204" pitchFamily="49" charset="-128"/>
                <a:ea typeface="ＭＳ ゴシック" panose="020B0609070205080204" pitchFamily="49" charset="-128"/>
              </a:rPr>
              <a:t>タンカー</a:t>
            </a:r>
            <a:r>
              <a:rPr kumimoji="1" lang="en-US" altLang="ja-JP" sz="800" dirty="0" smtClean="0">
                <a:latin typeface="ＭＳ ゴシック" panose="020B0609070205080204" pitchFamily="49" charset="-128"/>
                <a:ea typeface="ＭＳ ゴシック" panose="020B0609070205080204" pitchFamily="49" charset="-128"/>
              </a:rPr>
              <a:t>200</a:t>
            </a:r>
            <a:r>
              <a:rPr kumimoji="1" lang="ja-JP" altLang="en-US" sz="800" dirty="0" smtClean="0">
                <a:latin typeface="ＭＳ ゴシック" panose="020B0609070205080204" pitchFamily="49" charset="-128"/>
                <a:ea typeface="ＭＳ ゴシック" panose="020B0609070205080204" pitchFamily="49" charset="-128"/>
              </a:rPr>
              <a:t>億円</a:t>
            </a:r>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smtClean="0">
                <a:latin typeface="ＭＳ ゴシック" panose="020B0609070205080204" pitchFamily="49" charset="-128"/>
                <a:ea typeface="ＭＳ ゴシック" panose="020B0609070205080204" pitchFamily="49" charset="-128"/>
              </a:rPr>
              <a:t>隻、</a:t>
            </a:r>
            <a:r>
              <a:rPr kumimoji="1" lang="en-US" altLang="ja-JP" sz="800" dirty="0" err="1" smtClean="0">
                <a:latin typeface="ＭＳ ゴシック" panose="020B0609070205080204" pitchFamily="49" charset="-128"/>
                <a:ea typeface="ＭＳ ゴシック" panose="020B0609070205080204" pitchFamily="49" charset="-128"/>
              </a:rPr>
              <a:t>LH2</a:t>
            </a:r>
            <a:r>
              <a:rPr kumimoji="1" lang="ja-JP" altLang="en-US" sz="800" dirty="0" smtClean="0">
                <a:latin typeface="ＭＳ ゴシック" panose="020B0609070205080204" pitchFamily="49" charset="-128"/>
                <a:ea typeface="ＭＳ ゴシック" panose="020B0609070205080204" pitchFamily="49" charset="-128"/>
              </a:rPr>
              <a:t>タンカーはさらに高額）</a:t>
            </a:r>
            <a:endParaRPr kumimoji="1" lang="en-US" altLang="ja-JP" sz="800" dirty="0">
              <a:latin typeface="ＭＳ ゴシック" panose="020B0609070205080204" pitchFamily="49" charset="-128"/>
              <a:ea typeface="ＭＳ ゴシック" panose="020B0609070205080204" pitchFamily="49" charset="-128"/>
            </a:endParaRPr>
          </a:p>
        </p:txBody>
      </p:sp>
      <p:sp>
        <p:nvSpPr>
          <p:cNvPr id="83" name="テキスト ボックス 82"/>
          <p:cNvSpPr txBox="1"/>
          <p:nvPr/>
        </p:nvSpPr>
        <p:spPr>
          <a:xfrm>
            <a:off x="6422815" y="3331459"/>
            <a:ext cx="2663319" cy="2831544"/>
          </a:xfrm>
          <a:prstGeom prst="rect">
            <a:avLst/>
          </a:prstGeom>
          <a:noFill/>
          <a:ln>
            <a:solidFill>
              <a:schemeClr val="accent1"/>
            </a:solidFill>
          </a:ln>
        </p:spPr>
        <p:txBody>
          <a:bodyPr wrap="square" lIns="0" tIns="0" rIns="0" bIns="0" rtlCol="0">
            <a:spAutoFit/>
          </a:bodyPr>
          <a:lstStyle/>
          <a:p>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国内での</a:t>
            </a:r>
            <a:r>
              <a:rPr kumimoji="1" lang="en-US" altLang="ja-JP" sz="1200" b="1" u="sng" dirty="0" smtClean="0">
                <a:solidFill>
                  <a:srgbClr val="1910CE"/>
                </a:solidFill>
                <a:latin typeface="ＭＳ ゴシック" panose="020B0609070205080204" pitchFamily="49" charset="-128"/>
                <a:ea typeface="ＭＳ ゴシック" panose="020B0609070205080204" pitchFamily="49" charset="-128"/>
              </a:rPr>
              <a:t>CN</a:t>
            </a:r>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エネルギー</a:t>
            </a:r>
            <a:endParaRPr kumimoji="1" lang="en-US" altLang="ja-JP" sz="1200" b="1" u="sng" dirty="0" smtClean="0">
              <a:solidFill>
                <a:srgbClr val="1910CE"/>
              </a:solidFill>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合成燃料：国内での</a:t>
            </a:r>
            <a:r>
              <a:rPr kumimoji="1" lang="en-US" altLang="ja-JP" sz="1200" dirty="0" smtClean="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調達は</a:t>
            </a:r>
            <a:r>
              <a:rPr kumimoji="1" lang="en-US" altLang="ja-JP" sz="1200" dirty="0" smtClean="0">
                <a:latin typeface="ＭＳ ゴシック" panose="020B0609070205080204" pitchFamily="49" charset="-128"/>
                <a:ea typeface="ＭＳ ゴシック" panose="020B0609070205080204" pitchFamily="49" charset="-128"/>
              </a:rPr>
              <a:t>DAC</a:t>
            </a:r>
            <a:r>
              <a:rPr kumimoji="1" lang="ja-JP" altLang="en-US" sz="1200" dirty="0" smtClean="0">
                <a:latin typeface="ＭＳ ゴシック" panose="020B0609070205080204" pitchFamily="49" charset="-128"/>
                <a:ea typeface="ＭＳ ゴシック" panose="020B0609070205080204" pitchFamily="49" charset="-128"/>
              </a:rPr>
              <a:t>のみ</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en-US" altLang="ja-JP" sz="800" dirty="0" smtClean="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　　　（海外から化石燃料が入らないため）</a:t>
            </a:r>
            <a:endParaRPr kumimoji="1" lang="en-US" altLang="ja-JP" sz="800" dirty="0" smtClean="0">
              <a:latin typeface="ＭＳ ゴシック" panose="020B0609070205080204" pitchFamily="49" charset="-128"/>
              <a:ea typeface="ＭＳ ゴシック" panose="020B0609070205080204" pitchFamily="49" charset="-128"/>
            </a:endParaRPr>
          </a:p>
          <a:p>
            <a:r>
              <a:rPr kumimoji="1" lang="en-US" altLang="ja-JP" sz="800" dirty="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　　　（化石燃料を使用したら大気中の</a:t>
            </a:r>
            <a:r>
              <a:rPr kumimoji="1" lang="en-US" altLang="ja-JP" sz="800" dirty="0" smtClean="0">
                <a:latin typeface="ＭＳ ゴシック" panose="020B0609070205080204" pitchFamily="49" charset="-128"/>
                <a:ea typeface="ＭＳ ゴシック" panose="020B0609070205080204" pitchFamily="49" charset="-128"/>
              </a:rPr>
              <a:t>CO2</a:t>
            </a:r>
            <a:r>
              <a:rPr kumimoji="1" lang="ja-JP" altLang="en-US" sz="800" dirty="0" smtClean="0">
                <a:latin typeface="ＭＳ ゴシック" panose="020B0609070205080204" pitchFamily="49" charset="-128"/>
                <a:ea typeface="ＭＳ ゴシック" panose="020B0609070205080204" pitchFamily="49" charset="-128"/>
              </a:rPr>
              <a:t>は減</a:t>
            </a:r>
            <a:endParaRPr kumimoji="1" lang="en-US" altLang="ja-JP" sz="800" dirty="0" smtClean="0">
              <a:latin typeface="ＭＳ ゴシック" panose="020B0609070205080204" pitchFamily="49" charset="-128"/>
              <a:ea typeface="ＭＳ ゴシック" panose="020B0609070205080204" pitchFamily="49" charset="-128"/>
            </a:endParaRPr>
          </a:p>
          <a:p>
            <a:r>
              <a:rPr kumimoji="1" lang="en-US" altLang="ja-JP" sz="800" dirty="0" smtClean="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　　　　少しないためメリットに欠ける）</a:t>
            </a:r>
            <a:endParaRPr kumimoji="1" lang="en-US" altLang="ja-JP" sz="8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合成燃料輸送</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これまでの機材が利用できる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合成燃料の利用</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発電</a:t>
            </a:r>
            <a:endParaRPr kumimoji="1" lang="en-US" altLang="ja-JP" sz="1200" dirty="0" smtClean="0">
              <a:latin typeface="ＭＳ ゴシック" panose="020B0609070205080204" pitchFamily="49" charset="-128"/>
              <a:ea typeface="ＭＳ ゴシック" panose="020B0609070205080204" pitchFamily="49" charset="-128"/>
            </a:endParaRPr>
          </a:p>
          <a:p>
            <a:pPr marL="92075"/>
            <a:r>
              <a:rPr kumimoji="1" lang="ja-JP" altLang="en-US" sz="1000" dirty="0">
                <a:latin typeface="ＭＳ ゴシック" panose="020B0609070205080204" pitchFamily="49" charset="-128"/>
                <a:ea typeface="ＭＳ ゴシック" panose="020B0609070205080204" pitchFamily="49" charset="-128"/>
              </a:rPr>
              <a:t>　</a:t>
            </a:r>
            <a:r>
              <a:rPr kumimoji="1" lang="ja-JP" altLang="en-US" sz="1000" dirty="0" smtClean="0">
                <a:latin typeface="ＭＳ ゴシック" panose="020B0609070205080204" pitchFamily="49" charset="-128"/>
                <a:ea typeface="ＭＳ ゴシック" panose="020B0609070205080204" pitchFamily="49" charset="-128"/>
              </a:rPr>
              <a:t>大気中の</a:t>
            </a:r>
            <a:r>
              <a:rPr kumimoji="1" lang="en-US" altLang="ja-JP" sz="1000" dirty="0" smtClean="0">
                <a:latin typeface="ＭＳ ゴシック" panose="020B0609070205080204" pitchFamily="49" charset="-128"/>
                <a:ea typeface="ＭＳ ゴシック" panose="020B0609070205080204" pitchFamily="49" charset="-128"/>
              </a:rPr>
              <a:t>CO2</a:t>
            </a:r>
            <a:r>
              <a:rPr kumimoji="1" lang="ja-JP" altLang="en-US" sz="1000" dirty="0" smtClean="0">
                <a:latin typeface="ＭＳ ゴシック" panose="020B0609070205080204" pitchFamily="49" charset="-128"/>
                <a:ea typeface="ＭＳ ゴシック" panose="020B0609070205080204" pitchFamily="49" charset="-128"/>
              </a:rPr>
              <a:t>を原料として発電し、再利用を続けるか、</a:t>
            </a:r>
            <a:r>
              <a:rPr kumimoji="1" lang="en-US" altLang="ja-JP" sz="1000" dirty="0" smtClean="0">
                <a:latin typeface="ＭＳ ゴシック" panose="020B0609070205080204" pitchFamily="49" charset="-128"/>
                <a:ea typeface="ＭＳ ゴシック" panose="020B0609070205080204" pitchFamily="49" charset="-128"/>
              </a:rPr>
              <a:t>DAC</a:t>
            </a:r>
            <a:r>
              <a:rPr kumimoji="1" lang="ja-JP" altLang="en-US" sz="1000" dirty="0" smtClean="0">
                <a:latin typeface="ＭＳ ゴシック" panose="020B0609070205080204" pitchFamily="49" charset="-128"/>
                <a:ea typeface="ＭＳ ゴシック" panose="020B0609070205080204" pitchFamily="49" charset="-128"/>
              </a:rPr>
              <a:t>による大気中の</a:t>
            </a:r>
            <a:r>
              <a:rPr kumimoji="1" lang="en-US" altLang="ja-JP" sz="1000" dirty="0" smtClean="0">
                <a:latin typeface="ＭＳ ゴシック" panose="020B0609070205080204" pitchFamily="49" charset="-128"/>
                <a:ea typeface="ＭＳ ゴシック" panose="020B0609070205080204" pitchFamily="49" charset="-128"/>
              </a:rPr>
              <a:t>CO2</a:t>
            </a:r>
            <a:r>
              <a:rPr kumimoji="1" lang="ja-JP" altLang="en-US" sz="1000" dirty="0" smtClean="0">
                <a:latin typeface="ＭＳ ゴシック" panose="020B0609070205080204" pitchFamily="49" charset="-128"/>
                <a:ea typeface="ＭＳ ゴシック" panose="020B0609070205080204" pitchFamily="49" charset="-128"/>
              </a:rPr>
              <a:t>回収を続けるか</a:t>
            </a:r>
            <a:endParaRPr kumimoji="1" lang="en-US" altLang="ja-JP" sz="10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燃料</a:t>
            </a:r>
            <a:endParaRPr kumimoji="1" lang="en-US" altLang="ja-JP" sz="1200" dirty="0" smtClean="0">
              <a:latin typeface="ＭＳ ゴシック" panose="020B0609070205080204" pitchFamily="49" charset="-128"/>
              <a:ea typeface="ＭＳ ゴシック" panose="020B0609070205080204" pitchFamily="49" charset="-128"/>
            </a:endParaRPr>
          </a:p>
          <a:p>
            <a:pPr marL="92075">
              <a:tabLst>
                <a:tab pos="92075" algn="l"/>
              </a:tabLst>
            </a:pPr>
            <a:r>
              <a:rPr kumimoji="1" lang="ja-JP" altLang="en-US" sz="1000" dirty="0">
                <a:latin typeface="ＭＳ ゴシック" panose="020B0609070205080204" pitchFamily="49" charset="-128"/>
                <a:ea typeface="ＭＳ ゴシック" panose="020B0609070205080204" pitchFamily="49" charset="-128"/>
              </a:rPr>
              <a:t>　</a:t>
            </a:r>
            <a:r>
              <a:rPr kumimoji="1" lang="ja-JP" altLang="en-US" sz="1000" dirty="0" smtClean="0">
                <a:latin typeface="ＭＳ ゴシック" panose="020B0609070205080204" pitchFamily="49" charset="-128"/>
                <a:ea typeface="ＭＳ ゴシック" panose="020B0609070205080204" pitchFamily="49" charset="-128"/>
              </a:rPr>
              <a:t>内燃機関等の従来技術が利用できる</a:t>
            </a:r>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合成燃料製造コスト、</a:t>
            </a:r>
            <a:r>
              <a:rPr kumimoji="1" lang="en-US" altLang="ja-JP" sz="1200" dirty="0" smtClean="0">
                <a:latin typeface="ＭＳ ゴシック" panose="020B0609070205080204" pitchFamily="49" charset="-128"/>
                <a:ea typeface="ＭＳ ゴシック" panose="020B0609070205080204" pitchFamily="49" charset="-128"/>
              </a:rPr>
              <a:t>CO2</a:t>
            </a:r>
            <a:r>
              <a:rPr kumimoji="1" lang="ja-JP" altLang="en-US" sz="1200" dirty="0" smtClean="0">
                <a:latin typeface="ＭＳ ゴシック" panose="020B0609070205080204" pitchFamily="49" charset="-128"/>
                <a:ea typeface="ＭＳ ゴシック" panose="020B0609070205080204" pitchFamily="49" charset="-128"/>
              </a:rPr>
              <a:t>入手・回収方式・</a:t>
            </a:r>
            <a:r>
              <a:rPr kumimoji="1" lang="en-US" altLang="ja-JP" sz="1200" dirty="0" smtClean="0">
                <a:latin typeface="ＭＳ ゴシック" panose="020B0609070205080204" pitchFamily="49" charset="-128"/>
                <a:ea typeface="ＭＳ ゴシック" panose="020B0609070205080204" pitchFamily="49" charset="-128"/>
              </a:rPr>
              <a:t>CCS</a:t>
            </a:r>
            <a:r>
              <a:rPr kumimoji="1" lang="ja-JP" altLang="en-US" sz="1200" dirty="0" smtClean="0">
                <a:latin typeface="ＭＳ ゴシック" panose="020B0609070205080204" pitchFamily="49" charset="-128"/>
                <a:ea typeface="ＭＳ ゴシック" panose="020B0609070205080204" pitchFamily="49" charset="-128"/>
              </a:rPr>
              <a:t>技術が問題</a:t>
            </a:r>
            <a:endParaRPr kumimoji="1" lang="en-US" altLang="ja-JP" sz="1200" dirty="0">
              <a:latin typeface="ＭＳ ゴシック" panose="020B0609070205080204" pitchFamily="49" charset="-128"/>
              <a:ea typeface="ＭＳ ゴシック" panose="020B0609070205080204" pitchFamily="49" charset="-128"/>
            </a:endParaRPr>
          </a:p>
        </p:txBody>
      </p:sp>
      <p:sp>
        <p:nvSpPr>
          <p:cNvPr id="84" name="テキスト ボックス 83"/>
          <p:cNvSpPr txBox="1"/>
          <p:nvPr/>
        </p:nvSpPr>
        <p:spPr>
          <a:xfrm>
            <a:off x="95354" y="5065215"/>
            <a:ext cx="6263557" cy="738664"/>
          </a:xfrm>
          <a:prstGeom prst="rect">
            <a:avLst/>
          </a:prstGeom>
          <a:noFill/>
          <a:ln>
            <a:solidFill>
              <a:schemeClr val="accent1"/>
            </a:solidFill>
          </a:ln>
        </p:spPr>
        <p:txBody>
          <a:bodyPr wrap="square" lIns="0" tIns="0" rIns="0" bIns="0" rtlCol="0">
            <a:spAutoFit/>
          </a:bodyPr>
          <a:lstStyle/>
          <a:p>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海外での</a:t>
            </a:r>
            <a:r>
              <a:rPr kumimoji="1" lang="en-US" altLang="ja-JP" sz="1200" b="1" u="sng" dirty="0" smtClean="0">
                <a:solidFill>
                  <a:srgbClr val="1910CE"/>
                </a:solidFill>
                <a:latin typeface="ＭＳ ゴシック" panose="020B0609070205080204" pitchFamily="49" charset="-128"/>
                <a:ea typeface="ＭＳ ゴシック" panose="020B0609070205080204" pitchFamily="49" charset="-128"/>
              </a:rPr>
              <a:t>CN</a:t>
            </a:r>
            <a:r>
              <a:rPr kumimoji="1" lang="ja-JP" altLang="en-US" sz="1200" b="1" u="sng" dirty="0" smtClean="0">
                <a:solidFill>
                  <a:srgbClr val="1910CE"/>
                </a:solidFill>
                <a:latin typeface="ＭＳ ゴシック" panose="020B0609070205080204" pitchFamily="49" charset="-128"/>
                <a:ea typeface="ＭＳ ゴシック" panose="020B0609070205080204" pitchFamily="49" charset="-128"/>
              </a:rPr>
              <a:t>水素製造・輸入</a:t>
            </a:r>
            <a:endParaRPr kumimoji="1" lang="en-US" altLang="ja-JP" sz="1200" b="1" u="sng" dirty="0" smtClean="0">
              <a:solidFill>
                <a:srgbClr val="1910CE"/>
              </a:solidFill>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メリット：一部の産業界は自社技術が生かせる</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疑問点　：海外からの水素輸入に対するエネルギー安全保障、輸出側のエネルギー問題</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など（</a:t>
            </a:r>
            <a:r>
              <a:rPr kumimoji="1" lang="en-US" altLang="ja-JP" sz="1200" dirty="0" err="1" smtClean="0">
                <a:latin typeface="ＭＳ ゴシック" panose="020B0609070205080204" pitchFamily="49" charset="-128"/>
                <a:ea typeface="ＭＳ ゴシック" panose="020B0609070205080204" pitchFamily="49" charset="-128"/>
              </a:rPr>
              <a:t>LCA</a:t>
            </a:r>
            <a:r>
              <a:rPr kumimoji="1" lang="ja-JP" altLang="en-US" sz="1200" dirty="0" smtClean="0">
                <a:latin typeface="ＭＳ ゴシック" panose="020B0609070205080204" pitchFamily="49" charset="-128"/>
                <a:ea typeface="ＭＳ ゴシック" panose="020B0609070205080204" pitchFamily="49" charset="-128"/>
              </a:rPr>
              <a:t>には安全保障リスク、先進国の侵略否定も組み込むことが必須）</a:t>
            </a:r>
            <a:endParaRPr kumimoji="1" lang="en-US" altLang="ja-JP" sz="1200" dirty="0" smtClean="0">
              <a:latin typeface="ＭＳ ゴシック" panose="020B0609070205080204" pitchFamily="49" charset="-128"/>
              <a:ea typeface="ＭＳ ゴシック" panose="020B0609070205080204" pitchFamily="49" charset="-128"/>
            </a:endParaRPr>
          </a:p>
        </p:txBody>
      </p:sp>
      <p:sp>
        <p:nvSpPr>
          <p:cNvPr id="85" name="テキスト ボックス 84"/>
          <p:cNvSpPr txBox="1"/>
          <p:nvPr/>
        </p:nvSpPr>
        <p:spPr>
          <a:xfrm>
            <a:off x="108973" y="6027316"/>
            <a:ext cx="6263557" cy="369332"/>
          </a:xfrm>
          <a:prstGeom prst="rect">
            <a:avLst/>
          </a:prstGeom>
          <a:noFill/>
          <a:ln>
            <a:solidFill>
              <a:schemeClr val="accent1"/>
            </a:solidFill>
          </a:ln>
        </p:spPr>
        <p:txBody>
          <a:bodyPr wrap="square" lIns="0" tIns="0" rIns="0" bIns="0" rtlCol="0">
            <a:spAutoFit/>
          </a:bodyPr>
          <a:lstStyle/>
          <a:p>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地産地消の自立分散型システム（ﾏｲｸﾛｸﾞﾘｯﾄﾞ）への速やかな移行が人類を将来に導く。全世界</a:t>
            </a:r>
            <a:r>
              <a:rPr kumimoji="1" lang="ja-JP" altLang="en-US" sz="1200" b="1" dirty="0">
                <a:solidFill>
                  <a:srgbClr val="FF0000"/>
                </a:solidFill>
                <a:latin typeface="ＭＳ ゴシック" panose="020B0609070205080204" pitchFamily="49" charset="-128"/>
                <a:ea typeface="ＭＳ ゴシック" panose="020B0609070205080204" pitchFamily="49" charset="-128"/>
              </a:rPr>
              <a:t>規模</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で取組むことにより気候変動問題が解決に向かう。そのための初号機完成を急ぐこと</a:t>
            </a:r>
            <a:endParaRPr kumimoji="1" lang="en-US" altLang="ja-JP" sz="1200" b="1" dirty="0" smtClean="0">
              <a:solidFill>
                <a:srgbClr val="FF0000"/>
              </a:solidFill>
              <a:latin typeface="ＭＳ ゴシック" panose="020B0609070205080204" pitchFamily="49" charset="-128"/>
              <a:ea typeface="ＭＳ ゴシック" panose="020B0609070205080204" pitchFamily="49" charset="-128"/>
            </a:endParaRPr>
          </a:p>
        </p:txBody>
      </p:sp>
      <p:sp>
        <p:nvSpPr>
          <p:cNvPr id="31" name="雲形吹き出し 30"/>
          <p:cNvSpPr/>
          <p:nvPr/>
        </p:nvSpPr>
        <p:spPr>
          <a:xfrm>
            <a:off x="5756456" y="2346790"/>
            <a:ext cx="999493" cy="549174"/>
          </a:xfrm>
          <a:prstGeom prst="cloudCallout">
            <a:avLst>
              <a:gd name="adj1" fmla="val 48604"/>
              <a:gd name="adj2" fmla="val -173503"/>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700" dirty="0" smtClean="0">
                <a:solidFill>
                  <a:schemeClr val="tx1"/>
                </a:solidFill>
                <a:latin typeface="ＭＳ ゴシック" panose="020B0609070205080204" pitchFamily="49" charset="-128"/>
                <a:ea typeface="ＭＳ ゴシック" panose="020B0609070205080204" pitchFamily="49" charset="-128"/>
              </a:rPr>
              <a:t>DAC</a:t>
            </a:r>
            <a:r>
              <a:rPr kumimoji="1" lang="ja-JP" altLang="en-US" sz="700" dirty="0" smtClean="0">
                <a:solidFill>
                  <a:schemeClr val="tx1"/>
                </a:solidFill>
                <a:latin typeface="ＭＳ ゴシック" panose="020B0609070205080204" pitchFamily="49" charset="-128"/>
                <a:ea typeface="ＭＳ ゴシック" panose="020B0609070205080204" pitchFamily="49" charset="-128"/>
              </a:rPr>
              <a:t>採集した</a:t>
            </a:r>
            <a:r>
              <a:rPr kumimoji="1" lang="en-US" altLang="ja-JP" sz="700" dirty="0" smtClean="0">
                <a:solidFill>
                  <a:schemeClr val="tx1"/>
                </a:solidFill>
                <a:latin typeface="ＭＳ ゴシック" panose="020B0609070205080204" pitchFamily="49" charset="-128"/>
                <a:ea typeface="ＭＳ ゴシック" panose="020B0609070205080204" pitchFamily="49" charset="-128"/>
              </a:rPr>
              <a:t>CO2</a:t>
            </a:r>
            <a:r>
              <a:rPr kumimoji="1" lang="ja-JP" altLang="en-US" sz="700" dirty="0" smtClean="0">
                <a:solidFill>
                  <a:schemeClr val="tx1"/>
                </a:solidFill>
                <a:latin typeface="ＭＳ ゴシック" panose="020B0609070205080204" pitchFamily="49" charset="-128"/>
                <a:ea typeface="ＭＳ ゴシック" panose="020B0609070205080204" pitchFamily="49" charset="-128"/>
              </a:rPr>
              <a:t>は速やかに地下に固体で埋めるべき</a:t>
            </a:r>
          </a:p>
        </p:txBody>
      </p:sp>
      <p:sp>
        <p:nvSpPr>
          <p:cNvPr id="86" name="雲形吹き出し 85"/>
          <p:cNvSpPr/>
          <p:nvPr/>
        </p:nvSpPr>
        <p:spPr>
          <a:xfrm>
            <a:off x="-13901" y="79270"/>
            <a:ext cx="1228825" cy="647131"/>
          </a:xfrm>
          <a:prstGeom prst="cloudCallout">
            <a:avLst>
              <a:gd name="adj1" fmla="val 7817"/>
              <a:gd name="adj2" fmla="val 76696"/>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smtClean="0">
                <a:solidFill>
                  <a:schemeClr val="tx1"/>
                </a:solidFill>
                <a:latin typeface="ＭＳ ゴシック" panose="020B0609070205080204" pitchFamily="49" charset="-128"/>
                <a:ea typeface="ＭＳ ゴシック" panose="020B0609070205080204" pitchFamily="49" charset="-128"/>
              </a:rPr>
              <a:t>固体の炭素固定は優れた安定性、液体・気体を使うべき</a:t>
            </a:r>
          </a:p>
        </p:txBody>
      </p:sp>
      <p:sp>
        <p:nvSpPr>
          <p:cNvPr id="60" name="下矢印 59"/>
          <p:cNvSpPr/>
          <p:nvPr/>
        </p:nvSpPr>
        <p:spPr>
          <a:xfrm>
            <a:off x="2922536" y="5883464"/>
            <a:ext cx="515620" cy="11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雲形吹き出し 86"/>
          <p:cNvSpPr/>
          <p:nvPr/>
        </p:nvSpPr>
        <p:spPr>
          <a:xfrm>
            <a:off x="4518566" y="2533123"/>
            <a:ext cx="903575" cy="506996"/>
          </a:xfrm>
          <a:prstGeom prst="cloudCallout">
            <a:avLst>
              <a:gd name="adj1" fmla="val -81989"/>
              <a:gd name="adj2" fmla="val -89261"/>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a:solidFill>
                  <a:schemeClr val="tx1"/>
                </a:solidFill>
                <a:latin typeface="ＭＳ ゴシック" panose="020B0609070205080204" pitchFamily="49" charset="-128"/>
                <a:ea typeface="ＭＳ ゴシック" panose="020B0609070205080204" pitchFamily="49" charset="-128"/>
              </a:rPr>
              <a:t>水素</a:t>
            </a:r>
            <a:r>
              <a:rPr kumimoji="1" lang="ja-JP" altLang="en-US" sz="700" dirty="0" smtClean="0">
                <a:solidFill>
                  <a:schemeClr val="tx1"/>
                </a:solidFill>
                <a:latin typeface="ＭＳ ゴシック" panose="020B0609070205080204" pitchFamily="49" charset="-128"/>
                <a:ea typeface="ＭＳ ゴシック" panose="020B0609070205080204" pitchFamily="49" charset="-128"/>
              </a:rPr>
              <a:t>の半分</a:t>
            </a:r>
            <a:r>
              <a:rPr kumimoji="1" lang="ja-JP" altLang="en-US" sz="700" dirty="0">
                <a:solidFill>
                  <a:schemeClr val="tx1"/>
                </a:solidFill>
                <a:latin typeface="ＭＳ ゴシック" panose="020B0609070205080204" pitchFamily="49" charset="-128"/>
                <a:ea typeface="ＭＳ ゴシック" panose="020B0609070205080204" pitchFamily="49" charset="-128"/>
              </a:rPr>
              <a:t>以上</a:t>
            </a:r>
            <a:r>
              <a:rPr kumimoji="1" lang="ja-JP" altLang="en-US" sz="700" dirty="0" smtClean="0">
                <a:solidFill>
                  <a:schemeClr val="tx1"/>
                </a:solidFill>
                <a:latin typeface="ＭＳ ゴシック" panose="020B0609070205080204" pitchFamily="49" charset="-128"/>
                <a:ea typeface="ＭＳ ゴシック" panose="020B0609070205080204" pitchFamily="49" charset="-128"/>
              </a:rPr>
              <a:t>を水にする効率の悪さ</a:t>
            </a:r>
          </a:p>
        </p:txBody>
      </p:sp>
      <p:sp>
        <p:nvSpPr>
          <p:cNvPr id="88" name="雲形吹き出し 87"/>
          <p:cNvSpPr/>
          <p:nvPr/>
        </p:nvSpPr>
        <p:spPr>
          <a:xfrm>
            <a:off x="7568978" y="46698"/>
            <a:ext cx="1517155" cy="549174"/>
          </a:xfrm>
          <a:prstGeom prst="cloudCallout">
            <a:avLst>
              <a:gd name="adj1" fmla="val 21660"/>
              <a:gd name="adj2" fmla="val 141468"/>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smtClean="0">
                <a:solidFill>
                  <a:schemeClr val="tx1"/>
                </a:solidFill>
                <a:latin typeface="ＭＳ ゴシック" panose="020B0609070205080204" pitchFamily="49" charset="-128"/>
                <a:ea typeface="ＭＳ ゴシック" panose="020B0609070205080204" pitchFamily="49" charset="-128"/>
              </a:rPr>
              <a:t>そもそも合成燃料を作るための</a:t>
            </a:r>
            <a:r>
              <a:rPr kumimoji="1" lang="en-US" altLang="ja-JP" sz="700" dirty="0" smtClean="0">
                <a:solidFill>
                  <a:schemeClr val="tx1"/>
                </a:solidFill>
                <a:latin typeface="ＭＳ ゴシック" panose="020B0609070205080204" pitchFamily="49" charset="-128"/>
                <a:ea typeface="ＭＳ ゴシック" panose="020B0609070205080204" pitchFamily="49" charset="-128"/>
              </a:rPr>
              <a:t>CO2</a:t>
            </a:r>
            <a:r>
              <a:rPr kumimoji="1" lang="ja-JP" altLang="en-US" sz="700" dirty="0" smtClean="0">
                <a:solidFill>
                  <a:schemeClr val="tx1"/>
                </a:solidFill>
                <a:latin typeface="ＭＳ ゴシック" panose="020B0609070205080204" pitchFamily="49" charset="-128"/>
                <a:ea typeface="ＭＳ ゴシック" panose="020B0609070205080204" pitchFamily="49" charset="-128"/>
              </a:rPr>
              <a:t>はどこから採取？化石燃料の継続使用と</a:t>
            </a:r>
            <a:r>
              <a:rPr kumimoji="1" lang="en-US" altLang="ja-JP" sz="700" dirty="0" smtClean="0">
                <a:solidFill>
                  <a:schemeClr val="tx1"/>
                </a:solidFill>
                <a:latin typeface="ＭＳ ゴシック" panose="020B0609070205080204" pitchFamily="49" charset="-128"/>
                <a:ea typeface="ＭＳ ゴシック" panose="020B0609070205080204" pitchFamily="49" charset="-128"/>
              </a:rPr>
              <a:t>CO2</a:t>
            </a:r>
            <a:r>
              <a:rPr kumimoji="1" lang="ja-JP" altLang="en-US" sz="700" dirty="0" smtClean="0">
                <a:solidFill>
                  <a:schemeClr val="tx1"/>
                </a:solidFill>
                <a:latin typeface="ＭＳ ゴシック" panose="020B0609070205080204" pitchFamily="49" charset="-128"/>
                <a:ea typeface="ＭＳ ゴシック" panose="020B0609070205080204" pitchFamily="49" charset="-128"/>
              </a:rPr>
              <a:t>採取が前提？</a:t>
            </a:r>
          </a:p>
        </p:txBody>
      </p:sp>
      <p:sp>
        <p:nvSpPr>
          <p:cNvPr id="90" name="テキスト ボックス 89"/>
          <p:cNvSpPr txBox="1"/>
          <p:nvPr/>
        </p:nvSpPr>
        <p:spPr>
          <a:xfrm>
            <a:off x="3259085" y="3212596"/>
            <a:ext cx="3081916" cy="615553"/>
          </a:xfrm>
          <a:prstGeom prst="rect">
            <a:avLst/>
          </a:prstGeom>
          <a:solidFill>
            <a:schemeClr val="bg1"/>
          </a:solidFill>
          <a:ln>
            <a:solidFill>
              <a:schemeClr val="tx1"/>
            </a:solidFill>
          </a:ln>
        </p:spPr>
        <p:txBody>
          <a:bodyPr wrap="square" lIns="0" tIns="0" rIns="0" bIns="0" rtlCol="0">
            <a:spAutoFit/>
          </a:bodyPr>
          <a:lstStyle/>
          <a:p>
            <a:r>
              <a:rPr kumimoji="1" lang="ja-JP" altLang="en-US" sz="800" dirty="0" smtClean="0">
                <a:latin typeface="ＭＳ ゴシック" panose="020B0609070205080204" pitchFamily="49" charset="-128"/>
                <a:ea typeface="ＭＳ ゴシック" panose="020B0609070205080204" pitchFamily="49" charset="-128"/>
              </a:rPr>
              <a:t>カーボンニュートラルと銘打った現在の企業を現在のままの業態でこの先も活動できるようにする作業か？</a:t>
            </a:r>
            <a:endParaRPr kumimoji="1" lang="en-US" altLang="ja-JP" sz="800" dirty="0">
              <a:latin typeface="ＭＳ ゴシック" panose="020B0609070205080204" pitchFamily="49" charset="-128"/>
              <a:ea typeface="ＭＳ ゴシック" panose="020B0609070205080204" pitchFamily="49" charset="-128"/>
            </a:endParaRPr>
          </a:p>
          <a:p>
            <a:r>
              <a:rPr kumimoji="1" lang="ja-JP" altLang="en-US" sz="800" dirty="0" smtClean="0">
                <a:latin typeface="ＭＳ ゴシック" panose="020B0609070205080204" pitchFamily="49" charset="-128"/>
                <a:ea typeface="ＭＳ ゴシック" panose="020B0609070205080204" pitchFamily="49" charset="-128"/>
              </a:rPr>
              <a:t>すべきことは、巨大発電所からの長距離送電によるロスも考慮した上で、</a:t>
            </a:r>
            <a:r>
              <a:rPr kumimoji="1" lang="en-US" altLang="ja-JP" sz="800" dirty="0" smtClean="0">
                <a:latin typeface="ＭＳ ゴシック" panose="020B0609070205080204" pitchFamily="49" charset="-128"/>
                <a:ea typeface="ＭＳ ゴシック" panose="020B0609070205080204" pitchFamily="49" charset="-128"/>
              </a:rPr>
              <a:t>CN</a:t>
            </a:r>
            <a:r>
              <a:rPr kumimoji="1" lang="ja-JP" altLang="en-US" sz="800" dirty="0" smtClean="0">
                <a:latin typeface="ＭＳ ゴシック" panose="020B0609070205080204" pitchFamily="49" charset="-128"/>
                <a:ea typeface="ＭＳ ゴシック" panose="020B0609070205080204" pitchFamily="49" charset="-128"/>
              </a:rPr>
              <a:t>に向けて使えるモノは継続して使いながら、地産地消の自立分散型電源での生活形態への変革</a:t>
            </a:r>
            <a:endParaRPr kumimoji="1" lang="en-US" altLang="ja-JP" sz="800" dirty="0">
              <a:latin typeface="ＭＳ ゴシック" panose="020B0609070205080204" pitchFamily="49" charset="-128"/>
              <a:ea typeface="ＭＳ ゴシック" panose="020B0609070205080204" pitchFamily="49" charset="-128"/>
            </a:endParaRPr>
          </a:p>
        </p:txBody>
      </p:sp>
      <p:sp>
        <p:nvSpPr>
          <p:cNvPr id="91" name="テキスト ボックス 90"/>
          <p:cNvSpPr txBox="1"/>
          <p:nvPr/>
        </p:nvSpPr>
        <p:spPr>
          <a:xfrm>
            <a:off x="95513" y="6540499"/>
            <a:ext cx="4461406" cy="246221"/>
          </a:xfrm>
          <a:prstGeom prst="rect">
            <a:avLst/>
          </a:prstGeom>
          <a:solidFill>
            <a:schemeClr val="bg1"/>
          </a:solidFill>
          <a:ln>
            <a:solidFill>
              <a:schemeClr val="tx1"/>
            </a:solidFill>
          </a:ln>
        </p:spPr>
        <p:txBody>
          <a:bodyPr wrap="square" lIns="0" tIns="0" rIns="0" bIns="0" rtlCol="0">
            <a:spAutoFit/>
          </a:bodyPr>
          <a:lstStyle/>
          <a:p>
            <a:r>
              <a:rPr kumimoji="1" lang="ja-JP" altLang="en-US" sz="800" dirty="0" smtClean="0">
                <a:latin typeface="ＭＳ ゴシック" panose="020B0609070205080204" pitchFamily="49" charset="-128"/>
                <a:ea typeface="ＭＳ ゴシック" panose="020B0609070205080204" pitchFamily="49" charset="-128"/>
              </a:rPr>
              <a:t>単なる</a:t>
            </a:r>
            <a:r>
              <a:rPr kumimoji="1" lang="en-US" altLang="ja-JP" sz="800" dirty="0" err="1" smtClean="0">
                <a:latin typeface="ＭＳ ゴシック" panose="020B0609070205080204" pitchFamily="49" charset="-128"/>
                <a:ea typeface="ＭＳ ゴシック" panose="020B0609070205080204" pitchFamily="49" charset="-128"/>
              </a:rPr>
              <a:t>LCA</a:t>
            </a:r>
            <a:r>
              <a:rPr kumimoji="1" lang="ja-JP" altLang="en-US" sz="800" dirty="0" smtClean="0">
                <a:latin typeface="ＭＳ ゴシック" panose="020B0609070205080204" pitchFamily="49" charset="-128"/>
                <a:ea typeface="ＭＳ ゴシック" panose="020B0609070205080204" pitchFamily="49" charset="-128"/>
              </a:rPr>
              <a:t>ではなく、井戸から消費地、機器の製造から処分までのコストと獲得できるエネルギー比率で比較し、</a:t>
            </a:r>
            <a:r>
              <a:rPr kumimoji="1" lang="ja-JP" altLang="en-US" sz="800" dirty="0" smtClean="0">
                <a:solidFill>
                  <a:srgbClr val="FF0000"/>
                </a:solidFill>
                <a:latin typeface="ＭＳ ゴシック" panose="020B0609070205080204" pitchFamily="49" charset="-128"/>
                <a:ea typeface="ＭＳ ゴシック" panose="020B0609070205080204" pitchFamily="49" charset="-128"/>
              </a:rPr>
              <a:t>より高効率なシステムを選択する必要</a:t>
            </a:r>
            <a:r>
              <a:rPr kumimoji="1" lang="ja-JP" altLang="en-US" sz="800" dirty="0" smtClean="0">
                <a:latin typeface="ＭＳ ゴシック" panose="020B0609070205080204" pitchFamily="49" charset="-128"/>
                <a:ea typeface="ＭＳ ゴシック" panose="020B0609070205080204" pitchFamily="49" charset="-128"/>
              </a:rPr>
              <a:t>に迫られている</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89" name="テキスト ボックス 88"/>
          <p:cNvSpPr txBox="1"/>
          <p:nvPr/>
        </p:nvSpPr>
        <p:spPr>
          <a:xfrm>
            <a:off x="4882981" y="6549705"/>
            <a:ext cx="3346619" cy="246221"/>
          </a:xfrm>
          <a:prstGeom prst="rect">
            <a:avLst/>
          </a:prstGeom>
          <a:solidFill>
            <a:schemeClr val="bg1"/>
          </a:solidFill>
          <a:ln>
            <a:solidFill>
              <a:schemeClr val="tx1"/>
            </a:solidFill>
          </a:ln>
        </p:spPr>
        <p:txBody>
          <a:bodyPr wrap="square" lIns="0" tIns="0" rIns="0" bIns="0" rtlCol="0">
            <a:spAutoFit/>
          </a:bodyPr>
          <a:lstStyle/>
          <a:p>
            <a:r>
              <a:rPr kumimoji="1" lang="ja-JP" altLang="en-US" sz="800" dirty="0" smtClean="0">
                <a:latin typeface="ＭＳ ゴシック" panose="020B0609070205080204" pitchFamily="49" charset="-128"/>
                <a:ea typeface="ＭＳ ゴシック" panose="020B0609070205080204" pitchFamily="49" charset="-128"/>
              </a:rPr>
              <a:t>前頁の上半分（現行の業態維持）と下半分（自</a:t>
            </a:r>
            <a:r>
              <a:rPr kumimoji="1" lang="ja-JP" altLang="en-US" sz="800" dirty="0">
                <a:latin typeface="ＭＳ ゴシック" panose="020B0609070205080204" pitchFamily="49" charset="-128"/>
                <a:ea typeface="ＭＳ ゴシック" panose="020B0609070205080204" pitchFamily="49" charset="-128"/>
              </a:rPr>
              <a:t>立</a:t>
            </a:r>
            <a:r>
              <a:rPr kumimoji="1" lang="ja-JP" altLang="en-US" sz="800" dirty="0" smtClean="0">
                <a:latin typeface="ＭＳ ゴシック" panose="020B0609070205080204" pitchFamily="49" charset="-128"/>
                <a:ea typeface="ＭＳ ゴシック" panose="020B0609070205080204" pitchFamily="49" charset="-128"/>
              </a:rPr>
              <a:t>分散型エネルギーシステム）の</a:t>
            </a:r>
            <a:r>
              <a:rPr kumimoji="1" lang="ja-JP" altLang="en-US" sz="800" dirty="0" smtClean="0">
                <a:solidFill>
                  <a:srgbClr val="FF0000"/>
                </a:solidFill>
                <a:latin typeface="ＭＳ ゴシック" panose="020B0609070205080204" pitchFamily="49" charset="-128"/>
                <a:ea typeface="ＭＳ ゴシック" panose="020B0609070205080204" pitchFamily="49" charset="-128"/>
              </a:rPr>
              <a:t>コスト比較（安全保障リスク含む）</a:t>
            </a:r>
            <a:r>
              <a:rPr kumimoji="1" lang="ja-JP" altLang="en-US" sz="800" dirty="0" smtClean="0">
                <a:latin typeface="ＭＳ ゴシック" panose="020B0609070205080204" pitchFamily="49" charset="-128"/>
                <a:ea typeface="ＭＳ ゴシック" panose="020B0609070205080204" pitchFamily="49" charset="-128"/>
              </a:rPr>
              <a:t>が必要な時期に到達</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92" name="下矢印 91"/>
          <p:cNvSpPr/>
          <p:nvPr/>
        </p:nvSpPr>
        <p:spPr>
          <a:xfrm rot="16200000">
            <a:off x="6460733" y="6249369"/>
            <a:ext cx="176687" cy="244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6725623" y="6185215"/>
            <a:ext cx="2360188" cy="276999"/>
          </a:xfrm>
          <a:prstGeom prst="rect">
            <a:avLst/>
          </a:prstGeom>
          <a:noFill/>
          <a:ln>
            <a:solidFill>
              <a:schemeClr val="accent1"/>
            </a:solidFill>
          </a:ln>
        </p:spPr>
        <p:txBody>
          <a:bodyPr wrap="square" lIns="0" tIns="0" rIns="0" bIns="0" rtlCol="0">
            <a:spAutoFit/>
          </a:bodyPr>
          <a:lstStyle/>
          <a:p>
            <a:r>
              <a:rPr kumimoji="1" lang="ja-JP" altLang="en-US" sz="1000" dirty="0" smtClean="0">
                <a:solidFill>
                  <a:srgbClr val="FF0000"/>
                </a:solidFill>
                <a:latin typeface="ＭＳ ゴシック" panose="020B0609070205080204" pitchFamily="49" charset="-128"/>
                <a:ea typeface="ＭＳ ゴシック" panose="020B0609070205080204" pitchFamily="49" charset="-128"/>
              </a:rPr>
              <a:t>標準化してどの国でも対応できる用意</a:t>
            </a:r>
            <a:endParaRPr kumimoji="1" lang="en-US" altLang="ja-JP" sz="1000"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800" dirty="0" smtClean="0">
                <a:solidFill>
                  <a:srgbClr val="FF0000"/>
                </a:solidFill>
                <a:latin typeface="ＭＳ ゴシック" panose="020B0609070205080204" pitchFamily="49" charset="-128"/>
                <a:ea typeface="ＭＳ ゴシック" panose="020B0609070205080204" pitchFamily="49" charset="-128"/>
              </a:rPr>
              <a:t>　標準と初号機で実績ある日本企業への発注増加</a:t>
            </a:r>
            <a:endParaRPr kumimoji="1" lang="en-US" altLang="ja-JP" sz="800" dirty="0" smtClean="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2462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すべきことの整理</a:t>
            </a:r>
            <a:r>
              <a:rPr kumimoji="1" lang="ja-JP" altLang="en-US" sz="2000" dirty="0" smtClean="0"/>
              <a:t>（たたき台）</a:t>
            </a:r>
            <a:endParaRPr kumimoji="1" lang="ja-JP" altLang="en-US" sz="2000" dirty="0"/>
          </a:p>
        </p:txBody>
      </p:sp>
      <p:sp>
        <p:nvSpPr>
          <p:cNvPr id="3" name="スライド番号プレースホルダー 2"/>
          <p:cNvSpPr>
            <a:spLocks noGrp="1"/>
          </p:cNvSpPr>
          <p:nvPr>
            <p:ph type="sldNum" sz="quarter" idx="10"/>
          </p:nvPr>
        </p:nvSpPr>
        <p:spPr/>
        <p:txBody>
          <a:bodyPr/>
          <a:lstStyle/>
          <a:p>
            <a:pPr>
              <a:defRPr/>
            </a:pPr>
            <a:fld id="{54C34C8E-F460-4047-A82E-953ACBB021C6}" type="slidenum">
              <a:rPr lang="ja-JP" altLang="en-US" smtClean="0"/>
              <a:pPr>
                <a:defRPr/>
              </a:pPr>
              <a:t>9</a:t>
            </a:fld>
            <a:endParaRPr lang="ja-JP" altLang="en-US" dirty="0"/>
          </a:p>
        </p:txBody>
      </p:sp>
      <p:sp>
        <p:nvSpPr>
          <p:cNvPr id="4" name="正方形/長方形 3"/>
          <p:cNvSpPr/>
          <p:nvPr/>
        </p:nvSpPr>
        <p:spPr>
          <a:xfrm>
            <a:off x="432862" y="871461"/>
            <a:ext cx="8422974" cy="5570756"/>
          </a:xfrm>
          <a:prstGeom prst="rect">
            <a:avLst/>
          </a:prstGeom>
          <a:solidFill>
            <a:schemeClr val="bg1"/>
          </a:solidFill>
          <a:ln>
            <a:noFill/>
          </a:ln>
        </p:spPr>
        <p:txBody>
          <a:bodyPr wrap="square">
            <a:spAutoFit/>
          </a:bodyPr>
          <a:lstStyle/>
          <a:p>
            <a:pPr marL="342900" indent="-342900">
              <a:buFont typeface="+mj-lt"/>
              <a:buAutoNum type="arabicPeriod"/>
            </a:pPr>
            <a:r>
              <a:rPr kumimoji="1" lang="ja-JP" altLang="en-US" sz="1600" dirty="0" smtClean="0">
                <a:latin typeface="ＭＳ ゴシック" panose="020B0609070205080204" pitchFamily="49" charset="-128"/>
                <a:ea typeface="ＭＳ ゴシック" panose="020B0609070205080204" pitchFamily="49" charset="-128"/>
              </a:rPr>
              <a:t>優位性の試算</a:t>
            </a:r>
            <a:endParaRPr kumimoji="1" lang="en-US" altLang="ja-JP" sz="16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en-US" altLang="ja-JP" sz="1200" b="1" u="sng"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ページの上側の構造（燃料合成関係）と下側の構造（地産地消の自立分散型電源システム）について、エネルギー安全保障も含めた経済性試算（井戸から消費、処分まで</a:t>
            </a:r>
            <a:r>
              <a:rPr kumimoji="1" lang="en-US" altLang="ja-JP" sz="1200" dirty="0" err="1" smtClean="0">
                <a:latin typeface="ＭＳ ゴシック" panose="020B0609070205080204" pitchFamily="49" charset="-128"/>
                <a:ea typeface="ＭＳ ゴシック" panose="020B0609070205080204" pitchFamily="49" charset="-128"/>
              </a:rPr>
              <a:t>LCA</a:t>
            </a:r>
            <a:r>
              <a:rPr kumimoji="1" lang="ja-JP" altLang="en-US" sz="1200" dirty="0" smtClean="0">
                <a:latin typeface="ＭＳ ゴシック" panose="020B0609070205080204" pitchFamily="49" charset="-128"/>
                <a:ea typeface="ＭＳ ゴシック" panose="020B0609070205080204" pitchFamily="49" charset="-128"/>
              </a:rPr>
              <a:t>。火力発電用燃料：水素</a:t>
            </a:r>
            <a:r>
              <a:rPr kumimoji="1" lang="en-US" altLang="ja-JP" sz="1200" dirty="0" smtClean="0">
                <a:latin typeface="ＭＳ ゴシック" panose="020B0609070205080204" pitchFamily="49" charset="-128"/>
                <a:ea typeface="ＭＳ ゴシック" panose="020B0609070205080204" pitchFamily="49" charset="-128"/>
              </a:rPr>
              <a:t>or</a:t>
            </a:r>
            <a:r>
              <a:rPr kumimoji="1" lang="ja-JP" altLang="en-US" sz="1200" dirty="0" smtClean="0">
                <a:latin typeface="ＭＳ ゴシック" panose="020B0609070205080204" pitchFamily="49" charset="-128"/>
                <a:ea typeface="ＭＳ ゴシック" panose="020B0609070205080204" pitchFamily="49" charset="-128"/>
              </a:rPr>
              <a:t>半分は水になるが炭素が付加される合成燃料。（快適性</a:t>
            </a:r>
            <a:r>
              <a:rPr kumimoji="1" lang="en-US" altLang="ja-JP" sz="1200" dirty="0" smtClean="0">
                <a:latin typeface="ＭＳ ゴシック" panose="020B0609070205080204" pitchFamily="49" charset="-128"/>
                <a:ea typeface="ＭＳ ゴシック" panose="020B0609070205080204" pitchFamily="49" charset="-128"/>
              </a:rPr>
              <a:t>WELL</a:t>
            </a:r>
            <a:r>
              <a:rPr kumimoji="1" lang="ja-JP" altLang="en-US" sz="1200" dirty="0" smtClean="0">
                <a:latin typeface="ＭＳ ゴシック" panose="020B0609070205080204" pitchFamily="49" charset="-128"/>
                <a:ea typeface="ＭＳ ゴシック" panose="020B0609070205080204" pitchFamily="49" charset="-128"/>
              </a:rPr>
              <a:t>認証については扱い不明）。エネルギー効率＋</a:t>
            </a:r>
            <a:r>
              <a:rPr kumimoji="1" lang="en-US" altLang="ja-JP" sz="1200" dirty="0" smtClean="0">
                <a:latin typeface="ＭＳ ゴシック" panose="020B0609070205080204" pitchFamily="49" charset="-128"/>
                <a:ea typeface="ＭＳ ゴシック" panose="020B0609070205080204" pitchFamily="49" charset="-128"/>
              </a:rPr>
              <a:t>α</a:t>
            </a:r>
            <a:r>
              <a:rPr kumimoji="1" lang="ja-JP" altLang="en-US" sz="1200" dirty="0" smtClean="0">
                <a:latin typeface="ＭＳ ゴシック" panose="020B0609070205080204" pitchFamily="49" charset="-128"/>
                <a:ea typeface="ＭＳ ゴシック" panose="020B0609070205080204" pitchFamily="49" charset="-128"/>
              </a:rPr>
              <a:t>）。きちんとお金をかけて短時間でシンクタンクによる結論が必要。⇒地産地消の自立分散型電源システムの経済性が有利との結論が欲しい。ただし、狙いどおりの結論が出た場合には、政策への意見具申を行う必要も生じる。</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endParaRPr kumimoji="1" lang="en-US" altLang="ja-JP" sz="12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2"/>
            </a:pPr>
            <a:r>
              <a:rPr kumimoji="1" lang="ja-JP" altLang="en-US" sz="1600" dirty="0" smtClean="0">
                <a:latin typeface="ＭＳ ゴシック" panose="020B0609070205080204" pitchFamily="49" charset="-128"/>
                <a:ea typeface="ＭＳ ゴシック" panose="020B0609070205080204" pitchFamily="49" charset="-128"/>
              </a:rPr>
              <a:t>つくばグリーンホロニズム構想のさらなる論議（技術検討）と実現に向けた行動</a:t>
            </a:r>
            <a:endParaRPr kumimoji="1" lang="en-US" altLang="ja-JP" sz="1600" dirty="0" smtClean="0">
              <a:latin typeface="ＭＳ ゴシック" panose="020B0609070205080204" pitchFamily="49" charset="-128"/>
              <a:ea typeface="ＭＳ ゴシック" panose="020B0609070205080204" pitchFamily="49" charset="-128"/>
            </a:endParaRPr>
          </a:p>
          <a:p>
            <a:pPr marL="742950" lvl="1" indent="-28575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初号機と実験フィールド実現手段（出資者、出資規模、体制、場所、時期）</a:t>
            </a:r>
            <a:endParaRPr kumimoji="1" lang="en-US" altLang="ja-JP" sz="1200" dirty="0" smtClean="0">
              <a:latin typeface="ＭＳ ゴシック" panose="020B0609070205080204" pitchFamily="49" charset="-128"/>
              <a:ea typeface="ＭＳ ゴシック" panose="020B0609070205080204" pitchFamily="49" charset="-128"/>
            </a:endParaRPr>
          </a:p>
          <a:p>
            <a:pPr marL="628650" lvl="1" indent="-171450">
              <a:buFont typeface="Wingdings" panose="05000000000000000000" pitchFamily="2" charset="2"/>
              <a:buChar char="u"/>
            </a:pPr>
            <a:endParaRPr kumimoji="1" lang="en-US" altLang="ja-JP" sz="1200" dirty="0" smtClean="0">
              <a:latin typeface="ＭＳ ゴシック" panose="020B0609070205080204" pitchFamily="49" charset="-128"/>
              <a:ea typeface="ＭＳ ゴシック" panose="020B0609070205080204" pitchFamily="49" charset="-128"/>
            </a:endParaRPr>
          </a:p>
          <a:p>
            <a:pPr marL="628650" lvl="1" indent="-171450">
              <a:buFont typeface="Wingdings" panose="05000000000000000000" pitchFamily="2" charset="2"/>
              <a:buChar char="u"/>
            </a:pPr>
            <a:endParaRPr kumimoji="1" lang="en-US" altLang="ja-JP" sz="12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3"/>
            </a:pPr>
            <a:r>
              <a:rPr kumimoji="1" lang="ja-JP" altLang="en-US" sz="1600" dirty="0" smtClean="0">
                <a:latin typeface="ＭＳ ゴシック" panose="020B0609070205080204" pitchFamily="49" charset="-128"/>
                <a:ea typeface="ＭＳ ゴシック" panose="020B0609070205080204" pitchFamily="49" charset="-128"/>
              </a:rPr>
              <a:t>国内および世界展開</a:t>
            </a:r>
            <a:endParaRPr kumimoji="1" lang="en-US" altLang="ja-JP" sz="1600" dirty="0" smtClean="0">
              <a:latin typeface="ＭＳ ゴシック" panose="020B0609070205080204" pitchFamily="49" charset="-128"/>
              <a:ea typeface="ＭＳ ゴシック" panose="020B0609070205080204" pitchFamily="49" charset="-128"/>
            </a:endParaRPr>
          </a:p>
          <a:p>
            <a:pPr marL="742950" lvl="1" indent="-28575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国内法の規制適正化が普及に必要</a:t>
            </a:r>
            <a:endParaRPr kumimoji="1" lang="en-US" altLang="ja-JP" sz="1200" dirty="0" smtClean="0">
              <a:latin typeface="ＭＳ ゴシック" panose="020B0609070205080204" pitchFamily="49" charset="-128"/>
              <a:ea typeface="ＭＳ ゴシック" panose="020B0609070205080204" pitchFamily="49" charset="-128"/>
            </a:endParaRPr>
          </a:p>
          <a:p>
            <a:pPr marL="742950" lvl="1" indent="-28575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標準化による世界展開⇒誰でもどこでも取入れられることが重要（最初は導入実績を持つ日本企業への発注が中心になるが、その後は価格勝負になる）</a:t>
            </a:r>
            <a:endParaRPr kumimoji="1" lang="en-US" altLang="ja-JP" sz="1200" dirty="0">
              <a:latin typeface="ＭＳ ゴシック" panose="020B0609070205080204" pitchFamily="49" charset="-128"/>
              <a:ea typeface="ＭＳ ゴシック" panose="020B0609070205080204" pitchFamily="49" charset="-128"/>
            </a:endParaRPr>
          </a:p>
          <a:p>
            <a:pPr marL="742950" lvl="1" indent="-285750">
              <a:buFont typeface="Wingdings" panose="05000000000000000000" pitchFamily="2" charset="2"/>
              <a:buChar char="u"/>
            </a:pPr>
            <a:endParaRPr kumimoji="1" lang="en-US" altLang="ja-JP" sz="12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3"/>
            </a:pPr>
            <a:r>
              <a:rPr kumimoji="1" lang="en-US" altLang="ja-JP" sz="1600" dirty="0" smtClean="0">
                <a:latin typeface="ＭＳ ゴシック" panose="020B0609070205080204" pitchFamily="49" charset="-128"/>
                <a:ea typeface="ＭＳ ゴシック" panose="020B0609070205080204" pitchFamily="49" charset="-128"/>
              </a:rPr>
              <a:t>2030</a:t>
            </a:r>
            <a:r>
              <a:rPr kumimoji="1" lang="ja-JP" altLang="en-US" sz="1600" dirty="0" smtClean="0">
                <a:latin typeface="ＭＳ ゴシック" panose="020B0609070205080204" pitchFamily="49" charset="-128"/>
                <a:ea typeface="ＭＳ ゴシック" panose="020B0609070205080204" pitchFamily="49" charset="-128"/>
              </a:rPr>
              <a:t>年</a:t>
            </a:r>
            <a:r>
              <a:rPr kumimoji="1" lang="en-US" altLang="ja-JP" sz="1600" dirty="0" smtClean="0">
                <a:latin typeface="ＭＳ ゴシック" panose="020B0609070205080204" pitchFamily="49" charset="-128"/>
                <a:ea typeface="ＭＳ ゴシック" panose="020B0609070205080204" pitchFamily="49" charset="-128"/>
              </a:rPr>
              <a:t>CO</a:t>
            </a:r>
            <a:r>
              <a:rPr kumimoji="1" lang="en-US" altLang="ja-JP" sz="1600" baseline="-25000" dirty="0" smtClean="0">
                <a:latin typeface="ＭＳ ゴシック" panose="020B0609070205080204" pitchFamily="49" charset="-128"/>
                <a:ea typeface="ＭＳ ゴシック" panose="020B0609070205080204" pitchFamily="49" charset="-128"/>
              </a:rPr>
              <a:t>2</a:t>
            </a:r>
            <a:r>
              <a:rPr kumimoji="1" lang="ja-JP" altLang="en-US" sz="1600" dirty="0" smtClean="0">
                <a:latin typeface="ＭＳ ゴシック" panose="020B0609070205080204" pitchFamily="49" charset="-128"/>
                <a:ea typeface="ＭＳ ゴシック" panose="020B0609070205080204" pitchFamily="49" charset="-128"/>
              </a:rPr>
              <a:t> </a:t>
            </a:r>
            <a:r>
              <a:rPr kumimoji="1" lang="en-US" altLang="ja-JP" sz="1600" dirty="0" smtClean="0">
                <a:latin typeface="ＭＳ ゴシック" panose="020B0609070205080204" pitchFamily="49" charset="-128"/>
                <a:ea typeface="ＭＳ ゴシック" panose="020B0609070205080204" pitchFamily="49" charset="-128"/>
              </a:rPr>
              <a:t>46%</a:t>
            </a:r>
            <a:r>
              <a:rPr kumimoji="1" lang="ja-JP" altLang="en-US" sz="1600" dirty="0" smtClean="0">
                <a:latin typeface="ＭＳ ゴシック" panose="020B0609070205080204" pitchFamily="49" charset="-128"/>
                <a:ea typeface="ＭＳ ゴシック" panose="020B0609070205080204" pitchFamily="49" charset="-128"/>
              </a:rPr>
              <a:t>排出削減のための実施策</a:t>
            </a:r>
            <a:endParaRPr kumimoji="1" lang="en-US" altLang="ja-JP" sz="16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優位性試算</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構想実現時期（初号機　　　実験フィールド）</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規制適正化時期</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国際標準整備時期</a:t>
            </a: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endParaRPr kumimoji="1" lang="en-US" altLang="ja-JP" sz="1200" dirty="0" smtClean="0">
              <a:latin typeface="ＭＳ ゴシック" panose="020B0609070205080204" pitchFamily="49" charset="-128"/>
              <a:ea typeface="ＭＳ ゴシック" panose="020B0609070205080204" pitchFamily="49" charset="-128"/>
            </a:endParaRPr>
          </a:p>
          <a:p>
            <a:pPr marL="800100" lvl="1" indent="-342900">
              <a:buFont typeface="Wingdings" panose="05000000000000000000" pitchFamily="2" charset="2"/>
              <a:buChar char="u"/>
            </a:pPr>
            <a:endParaRPr kumimoji="1" lang="en-US" altLang="ja-JP" sz="12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5"/>
            </a:pPr>
            <a:r>
              <a:rPr kumimoji="1" lang="ja-JP" altLang="en-US" sz="1600" dirty="0" smtClean="0">
                <a:latin typeface="ＭＳ ゴシック" panose="020B0609070205080204" pitchFamily="49" charset="-128"/>
                <a:ea typeface="ＭＳ ゴシック" panose="020B0609070205080204" pitchFamily="49" charset="-128"/>
              </a:rPr>
              <a:t>予算確保、出資者</a:t>
            </a:r>
            <a:endParaRPr kumimoji="1" lang="en-US" altLang="ja-JP" sz="1600" dirty="0" smtClean="0">
              <a:latin typeface="ＭＳ ゴシック" panose="020B0609070205080204" pitchFamily="49" charset="-128"/>
              <a:ea typeface="ＭＳ ゴシック" panose="020B0609070205080204" pitchFamily="49" charset="-128"/>
            </a:endParaRPr>
          </a:p>
          <a:p>
            <a:pPr marL="742950" lvl="1" indent="-285750">
              <a:buFont typeface="Wingdings" panose="05000000000000000000" pitchFamily="2" charset="2"/>
              <a:buChar char="u"/>
            </a:pPr>
            <a:r>
              <a:rPr kumimoji="1" lang="ja-JP" altLang="en-US" sz="1200" dirty="0" smtClean="0">
                <a:latin typeface="ＭＳ ゴシック" panose="020B0609070205080204" pitchFamily="49" charset="-128"/>
                <a:ea typeface="ＭＳ ゴシック" panose="020B0609070205080204" pitchFamily="49" charset="-128"/>
              </a:rPr>
              <a:t>公的資金　　　　　企業等</a:t>
            </a:r>
            <a:endParaRPr kumimoji="1" lang="en-US" altLang="ja-JP" sz="1200" dirty="0" smtClean="0">
              <a:latin typeface="ＭＳ ゴシック" panose="020B0609070205080204" pitchFamily="49" charset="-128"/>
              <a:ea typeface="ＭＳ ゴシック" panose="020B0609070205080204" pitchFamily="49" charset="-128"/>
            </a:endParaRPr>
          </a:p>
          <a:p>
            <a:pPr marL="742950" lvl="1" indent="-285750">
              <a:buFont typeface="Wingdings" panose="05000000000000000000" pitchFamily="2" charset="2"/>
              <a:buChar char="u"/>
            </a:pPr>
            <a:endParaRPr kumimoji="1" lang="en-US" altLang="ja-JP" sz="1200" dirty="0">
              <a:latin typeface="ＭＳ ゴシック" panose="020B0609070205080204" pitchFamily="49" charset="-128"/>
              <a:ea typeface="ＭＳ ゴシック" panose="020B0609070205080204" pitchFamily="49" charset="-128"/>
            </a:endParaRPr>
          </a:p>
          <a:p>
            <a:pPr marL="742950" lvl="1" indent="-285750">
              <a:buFont typeface="Wingdings" panose="05000000000000000000" pitchFamily="2" charset="2"/>
              <a:buChar char="u"/>
            </a:pPr>
            <a:endParaRPr kumimoji="1" lang="en-US" altLang="ja-JP" sz="12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337864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3519</Words>
  <Application>Microsoft Office PowerPoint</Application>
  <PresentationFormat>画面に合わせる (4:3)</PresentationFormat>
  <Paragraphs>418</Paragraphs>
  <Slides>19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Meiryo UI</vt:lpstr>
      <vt:lpstr>ＭＳ ゴシック</vt:lpstr>
      <vt:lpstr>游ゴシック</vt:lpstr>
      <vt:lpstr>游ゴシック Light</vt:lpstr>
      <vt:lpstr>Arial</vt:lpstr>
      <vt:lpstr>Calibri</vt:lpstr>
      <vt:lpstr>Calibri Light</vt:lpstr>
      <vt:lpstr>Times New Roman</vt:lpstr>
      <vt:lpstr>Wingdings</vt:lpstr>
      <vt:lpstr>Office テーマ</vt:lpstr>
      <vt:lpstr>　　いばらきCNプロジェクトとグリーンホロニズムの融合</vt:lpstr>
      <vt:lpstr>電力とCO2対応見込み（旧目標）</vt:lpstr>
      <vt:lpstr>PowerPoint プレゼンテーション</vt:lpstr>
      <vt:lpstr>2018年　電力量</vt:lpstr>
      <vt:lpstr>発電設備容量の実績と2050年見込み</vt:lpstr>
      <vt:lpstr>2018年に2040年洋上風力分をプラス</vt:lpstr>
      <vt:lpstr>カーボンニュートラルのエネルギー社会</vt:lpstr>
      <vt:lpstr>水素海外製造・輸入によるCN</vt:lpstr>
      <vt:lpstr>すべきことの整理（たたき台）</vt:lpstr>
      <vt:lpstr>実現に向けてこれから進めること</vt:lpstr>
      <vt:lpstr>PowerPoint プレゼンテーション</vt:lpstr>
      <vt:lpstr>エネルギー製造のながれ</vt:lpstr>
      <vt:lpstr>毎年大気中に排出される炭素量</vt:lpstr>
      <vt:lpstr>イノベーション・ダッシュボード</vt:lpstr>
      <vt:lpstr>自動車部門の二酸化炭素排出量</vt:lpstr>
      <vt:lpstr>未利用副生水素</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2021-03-04T07:01:55Z</dcterms:created>
  <dcterms:modified xsi:type="dcterms:W3CDTF">2022-09-07T00:38:01Z</dcterms:modified>
</cp:coreProperties>
</file>