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5" r:id="rId2"/>
    <p:sldId id="302" r:id="rId3"/>
    <p:sldId id="300" r:id="rId4"/>
    <p:sldId id="306" r:id="rId5"/>
    <p:sldId id="301" r:id="rId6"/>
    <p:sldId id="305" r:id="rId7"/>
    <p:sldId id="307" r:id="rId8"/>
    <p:sldId id="303" r:id="rId9"/>
    <p:sldId id="304" r:id="rId1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9999"/>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p:cViewPr varScale="1">
        <p:scale>
          <a:sx n="116" d="100"/>
          <a:sy n="116" d="100"/>
        </p:scale>
        <p:origin x="1584"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57004C1-B4CA-456A-A153-6211C311955A}" type="datetimeFigureOut">
              <a:rPr kumimoji="1" lang="ja-JP" altLang="en-US" smtClean="0"/>
              <a:t>2023/8/3</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43F693D-6A11-4F15-929B-7AA5810D6C49}" type="slidenum">
              <a:rPr kumimoji="1" lang="ja-JP" altLang="en-US" smtClean="0"/>
              <a:t>‹#›</a:t>
            </a:fld>
            <a:endParaRPr kumimoji="1" lang="ja-JP" altLang="en-US"/>
          </a:p>
        </p:txBody>
      </p:sp>
    </p:spTree>
    <p:extLst>
      <p:ext uri="{BB962C8B-B14F-4D97-AF65-F5344CB8AC3E}">
        <p14:creationId xmlns:p14="http://schemas.microsoft.com/office/powerpoint/2010/main" val="37554382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latin typeface="ＭＳ ゴシック" panose="020B0609070205080204" pitchFamily="49" charset="-128"/>
                <a:ea typeface="ＭＳ ゴシック" panose="020B0609070205080204" pitchFamily="49" charset="-128"/>
              </a:defRPr>
            </a:lvl1pPr>
          </a:lstStyle>
          <a:p>
            <a:fld id="{AACE23D9-B390-4378-A99B-DAB5785E4F84}" type="slidenum">
              <a:rPr kumimoji="1" lang="ja-JP" altLang="en-US" smtClean="0"/>
              <a:pPr/>
              <a:t>‹#›</a:t>
            </a:fld>
            <a:endParaRPr kumimoji="1" lang="ja-JP" altLang="en-US"/>
          </a:p>
        </p:txBody>
      </p:sp>
    </p:spTree>
    <p:extLst>
      <p:ext uri="{BB962C8B-B14F-4D97-AF65-F5344CB8AC3E}">
        <p14:creationId xmlns:p14="http://schemas.microsoft.com/office/powerpoint/2010/main" val="357010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6410325"/>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userDrawn="1"/>
        </p:nvCxnSpPr>
        <p:spPr>
          <a:xfrm>
            <a:off x="0" y="836613"/>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Grp="1" noChangeArrowheads="1"/>
          </p:cNvSpPr>
          <p:nvPr>
            <p:ph type="sldNum" sz="quarter" idx="10"/>
          </p:nvPr>
        </p:nvSpPr>
        <p:spPr>
          <a:xfrm>
            <a:off x="3348038" y="6381750"/>
            <a:ext cx="2808287" cy="476250"/>
          </a:xfrm>
        </p:spPr>
        <p:txBody>
          <a:bodyPr/>
          <a:lstStyle>
            <a:lvl1pPr algn="ctr">
              <a:defRPr smtClean="0"/>
            </a:lvl1pPr>
          </a:lstStyle>
          <a:p>
            <a:pPr>
              <a:defRPr/>
            </a:pPr>
            <a:fld id="{30CAC645-681F-4A98-9A1F-FAD7F88F02EB}" type="slidenum">
              <a:rPr lang="en-US" altLang="ja-JP"/>
              <a:pPr>
                <a:defRPr/>
              </a:pPr>
              <a:t>‹#›</a:t>
            </a:fld>
            <a:endParaRPr lang="en-US" altLang="ja-JP"/>
          </a:p>
        </p:txBody>
      </p:sp>
    </p:spTree>
    <p:extLst>
      <p:ext uri="{BB962C8B-B14F-4D97-AF65-F5344CB8AC3E}">
        <p14:creationId xmlns:p14="http://schemas.microsoft.com/office/powerpoint/2010/main" val="1451196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200">
                <a:solidFill>
                  <a:schemeClr val="tx1"/>
                </a:solidFill>
                <a:latin typeface="ＭＳ ゴシック" panose="020B0609070205080204" pitchFamily="49" charset="-128"/>
                <a:ea typeface="ＭＳ ゴシック" panose="020B0609070205080204" pitchFamily="49" charset="-128"/>
              </a:defRPr>
            </a:lvl1pPr>
          </a:lstStyle>
          <a:p>
            <a:fld id="{AACE23D9-B390-4378-A99B-DAB5785E4F84}" type="slidenum">
              <a:rPr kumimoji="1" lang="ja-JP" altLang="en-US" smtClean="0"/>
              <a:pPr/>
              <a:t>‹#›</a:t>
            </a:fld>
            <a:endParaRPr kumimoji="1" lang="ja-JP" altLang="en-US" dirty="0"/>
          </a:p>
        </p:txBody>
      </p:sp>
    </p:spTree>
    <p:extLst>
      <p:ext uri="{BB962C8B-B14F-4D97-AF65-F5344CB8AC3E}">
        <p14:creationId xmlns:p14="http://schemas.microsoft.com/office/powerpoint/2010/main" val="701919934"/>
      </p:ext>
    </p:extLst>
  </p:cSld>
  <p:clrMap bg1="lt1" tx1="dk1" bg2="lt2" tx2="dk2" accent1="accent1" accent2="accent2" accent3="accent3" accent4="accent4" accent5="accent5" accent6="accent6" hlink="hlink" folHlink="folHlink"/>
  <p:sldLayoutIdLst>
    <p:sldLayoutId id="2147483662" r:id="rId1"/>
    <p:sldLayoutId id="2147483672"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ゴシック" panose="020B0609070205080204" pitchFamily="49" charset="-128"/>
          <a:ea typeface="ＭＳ ゴシック" panose="020B0609070205080204" pitchFamily="49"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3.jpeg"/><Relationship Id="rId18" Type="http://schemas.openxmlformats.org/officeDocument/2006/relationships/image" Target="../media/image26.png"/><Relationship Id="rId3" Type="http://schemas.openxmlformats.org/officeDocument/2006/relationships/image" Target="../media/image17.jpeg"/><Relationship Id="rId7" Type="http://schemas.openxmlformats.org/officeDocument/2006/relationships/image" Target="../media/image19.jpeg"/><Relationship Id="rId12" Type="http://schemas.openxmlformats.org/officeDocument/2006/relationships/image" Target="../media/image22.jpeg"/><Relationship Id="rId17" Type="http://schemas.openxmlformats.org/officeDocument/2006/relationships/image" Target="../media/image25.png"/><Relationship Id="rId2" Type="http://schemas.openxmlformats.org/officeDocument/2006/relationships/image" Target="../media/image16.jpeg"/><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1.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20.jpe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jpeg"/><Relationship Id="rId3" Type="http://schemas.openxmlformats.org/officeDocument/2006/relationships/image" Target="../media/image31.png"/><Relationship Id="rId21" Type="http://schemas.openxmlformats.org/officeDocument/2006/relationships/hyperlink" Target="//upload.wikimedia.org/wikipedia/ja/f/f4/Kouchi_suisou_01.jpg" TargetMode="External"/><Relationship Id="rId7" Type="http://schemas.openxmlformats.org/officeDocument/2006/relationships/image" Target="../media/image30.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image" Target="../media/image42.jpeg"/><Relationship Id="rId20" Type="http://schemas.openxmlformats.org/officeDocument/2006/relationships/image" Target="../media/image46.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7.jpeg"/><Relationship Id="rId5" Type="http://schemas.openxmlformats.org/officeDocument/2006/relationships/image" Target="../media/image33.png"/><Relationship Id="rId15" Type="http://schemas.openxmlformats.org/officeDocument/2006/relationships/image" Target="../media/image41.jpe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7.jpeg"/></Relationships>
</file>

<file path=ppt/slides/_rels/slide9.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jpeg"/><Relationship Id="rId26" Type="http://schemas.openxmlformats.org/officeDocument/2006/relationships/image" Target="../media/image21.jpeg"/><Relationship Id="rId39" Type="http://schemas.openxmlformats.org/officeDocument/2006/relationships/image" Target="../media/image19.jpeg"/><Relationship Id="rId3" Type="http://schemas.openxmlformats.org/officeDocument/2006/relationships/image" Target="../media/image48.jpeg"/><Relationship Id="rId21" Type="http://schemas.openxmlformats.org/officeDocument/2006/relationships/image" Target="../media/image6.jpeg"/><Relationship Id="rId34" Type="http://schemas.openxmlformats.org/officeDocument/2006/relationships/image" Target="../media/image63.jpeg"/><Relationship Id="rId42" Type="http://schemas.openxmlformats.org/officeDocument/2006/relationships/image" Target="../media/image66.jpeg"/><Relationship Id="rId47" Type="http://schemas.openxmlformats.org/officeDocument/2006/relationships/image" Target="../media/image23.jpeg"/><Relationship Id="rId7" Type="http://schemas.openxmlformats.org/officeDocument/2006/relationships/image" Target="../media/image51.jpeg"/><Relationship Id="rId12" Type="http://schemas.openxmlformats.org/officeDocument/2006/relationships/oleObject" Target="../embeddings/oleObject2.bin"/><Relationship Id="rId17" Type="http://schemas.openxmlformats.org/officeDocument/2006/relationships/image" Target="../media/image13.jpeg"/><Relationship Id="rId25" Type="http://schemas.openxmlformats.org/officeDocument/2006/relationships/image" Target="../media/image59.jpeg"/><Relationship Id="rId33" Type="http://schemas.openxmlformats.org/officeDocument/2006/relationships/image" Target="../media/image12.jpeg"/><Relationship Id="rId38" Type="http://schemas.openxmlformats.org/officeDocument/2006/relationships/image" Target="../media/image64.jpeg"/><Relationship Id="rId46" Type="http://schemas.openxmlformats.org/officeDocument/2006/relationships/image" Target="../media/image70.jpeg"/><Relationship Id="rId2" Type="http://schemas.openxmlformats.org/officeDocument/2006/relationships/slideLayout" Target="../slideLayouts/slideLayout1.xml"/><Relationship Id="rId16" Type="http://schemas.openxmlformats.org/officeDocument/2006/relationships/image" Target="../media/image55.jpeg"/><Relationship Id="rId20" Type="http://schemas.openxmlformats.org/officeDocument/2006/relationships/image" Target="../media/image4.jpeg"/><Relationship Id="rId29" Type="http://schemas.openxmlformats.org/officeDocument/2006/relationships/image" Target="../media/image15.png"/><Relationship Id="rId41" Type="http://schemas.openxmlformats.org/officeDocument/2006/relationships/image" Target="../media/image65.jpeg"/><Relationship Id="rId1" Type="http://schemas.openxmlformats.org/officeDocument/2006/relationships/vmlDrawing" Target="../drawings/vmlDrawing2.vml"/><Relationship Id="rId6" Type="http://schemas.openxmlformats.org/officeDocument/2006/relationships/image" Target="../media/image50.jpeg"/><Relationship Id="rId11" Type="http://schemas.openxmlformats.org/officeDocument/2006/relationships/image" Target="../media/image43.png"/><Relationship Id="rId24" Type="http://schemas.openxmlformats.org/officeDocument/2006/relationships/image" Target="../media/image20.jpeg"/><Relationship Id="rId32" Type="http://schemas.openxmlformats.org/officeDocument/2006/relationships/image" Target="../media/image24.jpeg"/><Relationship Id="rId37" Type="http://schemas.openxmlformats.org/officeDocument/2006/relationships/image" Target="../media/image22.jpeg"/><Relationship Id="rId40" Type="http://schemas.openxmlformats.org/officeDocument/2006/relationships/image" Target="../media/image17.jpeg"/><Relationship Id="rId45" Type="http://schemas.openxmlformats.org/officeDocument/2006/relationships/image" Target="../media/image69.jpeg"/><Relationship Id="rId5" Type="http://schemas.openxmlformats.org/officeDocument/2006/relationships/image" Target="../media/image49.jpeg"/><Relationship Id="rId15" Type="http://schemas.openxmlformats.org/officeDocument/2006/relationships/image" Target="../media/image8.jpeg"/><Relationship Id="rId23" Type="http://schemas.openxmlformats.org/officeDocument/2006/relationships/image" Target="../media/image58.png"/><Relationship Id="rId28" Type="http://schemas.openxmlformats.org/officeDocument/2006/relationships/image" Target="../media/image61.png"/><Relationship Id="rId36" Type="http://schemas.openxmlformats.org/officeDocument/2006/relationships/image" Target="../media/image18.jpeg"/><Relationship Id="rId49" Type="http://schemas.openxmlformats.org/officeDocument/2006/relationships/image" Target="../media/image72.png"/><Relationship Id="rId10" Type="http://schemas.openxmlformats.org/officeDocument/2006/relationships/image" Target="../media/image54.jpeg"/><Relationship Id="rId19" Type="http://schemas.openxmlformats.org/officeDocument/2006/relationships/image" Target="../media/image56.jpeg"/><Relationship Id="rId31" Type="http://schemas.openxmlformats.org/officeDocument/2006/relationships/image" Target="../media/image11.jpeg"/><Relationship Id="rId44" Type="http://schemas.openxmlformats.org/officeDocument/2006/relationships/image" Target="../media/image68.jpeg"/><Relationship Id="rId4" Type="http://schemas.openxmlformats.org/officeDocument/2006/relationships/image" Target="../media/image5.jpeg"/><Relationship Id="rId9" Type="http://schemas.openxmlformats.org/officeDocument/2006/relationships/image" Target="../media/image53.jpeg"/><Relationship Id="rId14" Type="http://schemas.openxmlformats.org/officeDocument/2006/relationships/image" Target="../media/image34.png"/><Relationship Id="rId22" Type="http://schemas.openxmlformats.org/officeDocument/2006/relationships/image" Target="../media/image57.jpeg"/><Relationship Id="rId27" Type="http://schemas.openxmlformats.org/officeDocument/2006/relationships/image" Target="../media/image60.jpeg"/><Relationship Id="rId30" Type="http://schemas.openxmlformats.org/officeDocument/2006/relationships/image" Target="../media/image62.jpeg"/><Relationship Id="rId35" Type="http://schemas.openxmlformats.org/officeDocument/2006/relationships/image" Target="../media/image9.jpeg"/><Relationship Id="rId43" Type="http://schemas.openxmlformats.org/officeDocument/2006/relationships/image" Target="../media/image67.jpeg"/><Relationship Id="rId48" Type="http://schemas.openxmlformats.org/officeDocument/2006/relationships/image" Target="../media/image71.jpeg"/><Relationship Id="rId8"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24287" y="1946452"/>
            <a:ext cx="8895426" cy="2769989"/>
          </a:xfrm>
          <a:prstGeom prst="rect">
            <a:avLst/>
          </a:prstGeom>
          <a:noFill/>
          <a:ln w="9525">
            <a:noFill/>
            <a:miter lim="800000"/>
            <a:headEnd/>
            <a:tailEnd/>
          </a:ln>
        </p:spPr>
        <p:txBody>
          <a:bodyPr wrap="square" lIns="0" tIns="0" rIns="0" bIns="0">
            <a:spAutoFit/>
          </a:bodyPr>
          <a:lstStyle/>
          <a:p>
            <a:pPr algn="ctr">
              <a:defRPr/>
            </a:pPr>
            <a:r>
              <a:rPr lang="ja-JP" altLang="en-US" sz="3600" kern="0" dirty="0" smtClean="0">
                <a:latin typeface="ＭＳ ゴシック" pitchFamily="49" charset="-128"/>
                <a:ea typeface="ＭＳ ゴシック" pitchFamily="49" charset="-128"/>
              </a:rPr>
              <a:t>グリーンホロニズム構想による産業再生</a:t>
            </a:r>
            <a:endParaRPr lang="en-US" altLang="ja-JP" sz="3600" kern="0" dirty="0" smtClean="0">
              <a:latin typeface="ＭＳ ゴシック" pitchFamily="49" charset="-128"/>
              <a:ea typeface="ＭＳ ゴシック" pitchFamily="49" charset="-128"/>
            </a:endParaRPr>
          </a:p>
          <a:p>
            <a:pPr algn="ctr">
              <a:defRPr/>
            </a:pPr>
            <a:r>
              <a:rPr lang="ja-JP" altLang="en-US" sz="3600" kern="0" dirty="0" smtClean="0">
                <a:latin typeface="ＭＳ ゴシック" pitchFamily="49" charset="-128"/>
                <a:ea typeface="ＭＳ ゴシック" pitchFamily="49" charset="-128"/>
              </a:rPr>
              <a:t>国内・海外普及ビジネス</a:t>
            </a:r>
            <a:endParaRPr lang="en-US" altLang="ja-JP" sz="3600" kern="0" dirty="0" smtClean="0">
              <a:latin typeface="ＭＳ ゴシック" pitchFamily="49" charset="-128"/>
              <a:ea typeface="ＭＳ ゴシック" pitchFamily="49" charset="-128"/>
            </a:endParaRPr>
          </a:p>
          <a:p>
            <a:pPr algn="ctr">
              <a:defRPr/>
            </a:pPr>
            <a:endParaRPr lang="en-US" altLang="ja-JP" sz="3600" kern="0" dirty="0" smtClean="0">
              <a:latin typeface="ＭＳ ゴシック" pitchFamily="49" charset="-128"/>
              <a:ea typeface="ＭＳ ゴシック" pitchFamily="49" charset="-128"/>
            </a:endParaRPr>
          </a:p>
          <a:p>
            <a:pPr algn="ctr">
              <a:defRPr/>
            </a:pPr>
            <a:r>
              <a:rPr lang="ja-JP" altLang="en-US" sz="3600" kern="0" dirty="0" smtClean="0">
                <a:latin typeface="ＭＳ ゴシック" pitchFamily="49" charset="-128"/>
                <a:ea typeface="ＭＳ ゴシック" pitchFamily="49" charset="-128"/>
              </a:rPr>
              <a:t>～実装用プラットフォーム構築～</a:t>
            </a:r>
            <a:endParaRPr lang="en-US" altLang="ja-JP" sz="3600" kern="0" dirty="0" smtClean="0">
              <a:latin typeface="ＭＳ ゴシック" pitchFamily="49" charset="-128"/>
              <a:ea typeface="ＭＳ ゴシック" pitchFamily="49" charset="-128"/>
            </a:endParaRPr>
          </a:p>
          <a:p>
            <a:pPr algn="ctr">
              <a:defRPr/>
            </a:pPr>
            <a:r>
              <a:rPr lang="ja-JP" altLang="en-US" sz="3600" kern="0" dirty="0" smtClean="0">
                <a:latin typeface="ＭＳ ゴシック" pitchFamily="49" charset="-128"/>
                <a:ea typeface="ＭＳ ゴシック" pitchFamily="49" charset="-128"/>
              </a:rPr>
              <a:t>（再整理）</a:t>
            </a:r>
            <a:endParaRPr lang="en-US" altLang="ja-JP" sz="3600" kern="0" dirty="0">
              <a:latin typeface="ＭＳ ゴシック" pitchFamily="49" charset="-128"/>
              <a:ea typeface="ＭＳ ゴシック" pitchFamily="49" charset="-128"/>
            </a:endParaRPr>
          </a:p>
        </p:txBody>
      </p:sp>
      <p:sp>
        <p:nvSpPr>
          <p:cNvPr id="4" name="テキスト ボックス 3"/>
          <p:cNvSpPr txBox="1"/>
          <p:nvPr/>
        </p:nvSpPr>
        <p:spPr bwMode="auto">
          <a:xfrm>
            <a:off x="284086" y="0"/>
            <a:ext cx="8735627" cy="461665"/>
          </a:xfrm>
          <a:prstGeom prst="rect">
            <a:avLst/>
          </a:prstGeom>
          <a:noFill/>
          <a:ln w="9525">
            <a:noFill/>
            <a:miter lim="800000"/>
            <a:headEnd/>
            <a:tailEnd/>
          </a:ln>
        </p:spPr>
        <p:txBody>
          <a:bodyPr wrap="square" lIns="0" tIns="0" rIns="0" bIns="0">
            <a:spAutoFit/>
          </a:bodyPr>
          <a:lstStyle/>
          <a:p>
            <a:pPr algn="r">
              <a:defRPr/>
            </a:pPr>
            <a:r>
              <a:rPr lang="en-US" altLang="ja-JP" sz="1200" kern="0" dirty="0">
                <a:latin typeface="ＭＳ ゴシック" pitchFamily="49" charset="-128"/>
                <a:ea typeface="ＭＳ ゴシック" pitchFamily="49" charset="-128"/>
              </a:rPr>
              <a:t>JARI</a:t>
            </a:r>
            <a:r>
              <a:rPr lang="ja-JP" altLang="en-US" sz="1200" kern="0" dirty="0">
                <a:latin typeface="ＭＳ ゴシック" pitchFamily="49" charset="-128"/>
                <a:ea typeface="ＭＳ ゴシック" pitchFamily="49" charset="-128"/>
              </a:rPr>
              <a:t>　三石作成</a:t>
            </a:r>
            <a:endParaRPr lang="en-US" altLang="ja-JP" sz="1200" kern="0" dirty="0">
              <a:latin typeface="ＭＳ ゴシック" pitchFamily="49" charset="-128"/>
              <a:ea typeface="ＭＳ ゴシック" pitchFamily="49" charset="-128"/>
            </a:endParaRPr>
          </a:p>
          <a:p>
            <a:pPr algn="r">
              <a:defRPr/>
            </a:pPr>
            <a:r>
              <a:rPr lang="en-US" altLang="ja-JP" kern="0" dirty="0" smtClean="0">
                <a:latin typeface="ＭＳ ゴシック" pitchFamily="49" charset="-128"/>
                <a:ea typeface="ＭＳ ゴシック" pitchFamily="49" charset="-128"/>
              </a:rPr>
              <a:t>2023</a:t>
            </a:r>
            <a:r>
              <a:rPr lang="ja-JP" altLang="en-US" kern="0" dirty="0" smtClean="0">
                <a:latin typeface="ＭＳ ゴシック" pitchFamily="49" charset="-128"/>
                <a:ea typeface="ＭＳ ゴシック" pitchFamily="49" charset="-128"/>
              </a:rPr>
              <a:t>年</a:t>
            </a:r>
            <a:r>
              <a:rPr lang="en-US" altLang="ja-JP" kern="0" dirty="0" smtClean="0">
                <a:latin typeface="ＭＳ ゴシック" pitchFamily="49" charset="-128"/>
                <a:ea typeface="ＭＳ ゴシック" pitchFamily="49" charset="-128"/>
              </a:rPr>
              <a:t>8</a:t>
            </a:r>
            <a:r>
              <a:rPr lang="ja-JP" altLang="en-US" kern="0" dirty="0" smtClean="0">
                <a:latin typeface="ＭＳ ゴシック" pitchFamily="49" charset="-128"/>
                <a:ea typeface="ＭＳ ゴシック" pitchFamily="49" charset="-128"/>
              </a:rPr>
              <a:t>月</a:t>
            </a:r>
            <a:r>
              <a:rPr lang="en-US" altLang="ja-JP" kern="0" dirty="0" smtClean="0">
                <a:latin typeface="ＭＳ ゴシック" pitchFamily="49" charset="-128"/>
                <a:ea typeface="ＭＳ ゴシック" pitchFamily="49" charset="-128"/>
              </a:rPr>
              <a:t>1</a:t>
            </a:r>
            <a:r>
              <a:rPr lang="ja-JP" altLang="en-US" kern="0" dirty="0" smtClean="0">
                <a:latin typeface="ＭＳ ゴシック" pitchFamily="49" charset="-128"/>
                <a:ea typeface="ＭＳ ゴシック" pitchFamily="49" charset="-128"/>
              </a:rPr>
              <a:t>日　第一回次世代エネルギーシステム</a:t>
            </a:r>
            <a:r>
              <a:rPr lang="en-US" altLang="ja-JP" kern="0" dirty="0" smtClean="0">
                <a:latin typeface="ＭＳ ゴシック" pitchFamily="49" charset="-128"/>
                <a:ea typeface="ＭＳ ゴシック" pitchFamily="49" charset="-128"/>
              </a:rPr>
              <a:t>TF</a:t>
            </a:r>
            <a:r>
              <a:rPr lang="ja-JP" altLang="en-US" kern="0" dirty="0" smtClean="0">
                <a:latin typeface="ＭＳ ゴシック" pitchFamily="49" charset="-128"/>
                <a:ea typeface="ＭＳ ゴシック" pitchFamily="49" charset="-128"/>
              </a:rPr>
              <a:t>資料</a:t>
            </a:r>
            <a:endParaRPr lang="en-US" altLang="ja-JP" kern="0" dirty="0" smtClean="0">
              <a:latin typeface="ＭＳ ゴシック" pitchFamily="49" charset="-128"/>
              <a:ea typeface="ＭＳ ゴシック" pitchFamily="49" charset="-128"/>
            </a:endParaRPr>
          </a:p>
        </p:txBody>
      </p:sp>
      <p:sp>
        <p:nvSpPr>
          <p:cNvPr id="2" name="スライド番号プレースホルダー 1"/>
          <p:cNvSpPr>
            <a:spLocks noGrp="1"/>
          </p:cNvSpPr>
          <p:nvPr>
            <p:ph type="sldNum" sz="quarter" idx="12"/>
          </p:nvPr>
        </p:nvSpPr>
        <p:spPr/>
        <p:txBody>
          <a:bodyPr/>
          <a:lstStyle/>
          <a:p>
            <a:fld id="{AACE23D9-B390-4378-A99B-DAB5785E4F84}" type="slidenum">
              <a:rPr kumimoji="1" lang="ja-JP" altLang="en-US" smtClean="0"/>
              <a:pPr/>
              <a:t>1</a:t>
            </a:fld>
            <a:endParaRPr kumimoji="1" lang="ja-JP" altLang="en-US"/>
          </a:p>
        </p:txBody>
      </p:sp>
    </p:spTree>
    <p:extLst>
      <p:ext uri="{BB962C8B-B14F-4D97-AF65-F5344CB8AC3E}">
        <p14:creationId xmlns:p14="http://schemas.microsoft.com/office/powerpoint/2010/main" val="187844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Users\miyamoto\AppData\Local\Microsoft\Windows\Temporary Internet Files\Content.IE5\234RK5PK\tsukubaH2P4map_20150312v12RSC.jpg"/>
          <p:cNvPicPr>
            <a:picLocks noChangeAspect="1" noChangeArrowheads="1"/>
          </p:cNvPicPr>
          <p:nvPr/>
        </p:nvPicPr>
        <p:blipFill>
          <a:blip r:embed="rId2" cstate="print">
            <a:extLst>
              <a:ext uri="{28A0092B-C50C-407E-A947-70E740481C1C}">
                <a14:useLocalDpi xmlns:a14="http://schemas.microsoft.com/office/drawing/2010/main" val="0"/>
              </a:ext>
            </a:extLst>
          </a:blip>
          <a:srcRect t="3545" b="2861"/>
          <a:stretch>
            <a:fillRect/>
          </a:stretch>
        </p:blipFill>
        <p:spPr bwMode="auto">
          <a:xfrm>
            <a:off x="4252845" y="3137647"/>
            <a:ext cx="4841727" cy="3203045"/>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0"/>
          </p:nvPr>
        </p:nvSpPr>
        <p:spPr/>
        <p:txBody>
          <a:bodyPr/>
          <a:lstStyle/>
          <a:p>
            <a:pPr>
              <a:defRPr/>
            </a:pPr>
            <a:fld id="{30CAC645-681F-4A98-9A1F-FAD7F88F02EB}" type="slidenum">
              <a:rPr lang="en-US" altLang="ja-JP" smtClean="0"/>
              <a:pPr>
                <a:defRPr/>
              </a:pPr>
              <a:t>2</a:t>
            </a:fld>
            <a:endParaRPr lang="en-US" altLang="ja-JP" dirty="0"/>
          </a:p>
        </p:txBody>
      </p:sp>
      <p:pic>
        <p:nvPicPr>
          <p:cNvPr id="4" name="Picture 12" descr="C:\Users\miyamoto\AppData\Local\Microsoft\Windows\Temporary Internet Files\Content.IE5\ZVT7FCPM\tsukubaH2P1map_20150316v13RSC.jpg"/>
          <p:cNvPicPr>
            <a:picLocks noChangeAspect="1" noChangeArrowheads="1"/>
          </p:cNvPicPr>
          <p:nvPr/>
        </p:nvPicPr>
        <p:blipFill>
          <a:blip r:embed="rId3" cstate="print">
            <a:extLst>
              <a:ext uri="{28A0092B-C50C-407E-A947-70E740481C1C}">
                <a14:useLocalDpi xmlns:a14="http://schemas.microsoft.com/office/drawing/2010/main" val="0"/>
              </a:ext>
            </a:extLst>
          </a:blip>
          <a:srcRect t="12698" r="970" b="1727"/>
          <a:stretch>
            <a:fillRect/>
          </a:stretch>
        </p:blipFill>
        <p:spPr bwMode="auto">
          <a:xfrm>
            <a:off x="66706" y="1060853"/>
            <a:ext cx="3897113" cy="2381319"/>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83514" y="3424695"/>
            <a:ext cx="4232638" cy="276999"/>
          </a:xfrm>
          <a:prstGeom prst="rect">
            <a:avLst/>
          </a:prstGeom>
        </p:spPr>
        <p:txBody>
          <a:bodyPr wrap="square">
            <a:spAutoFit/>
          </a:bodyPr>
          <a:lstStyle/>
          <a:p>
            <a:pPr algn="ctr"/>
            <a:r>
              <a:rPr kumimoji="1" lang="ja-JP" altLang="en-US" sz="1200" dirty="0">
                <a:latin typeface="Arial" charset="0"/>
                <a:ea typeface="ＭＳ Ｐゴシック" pitchFamily="50" charset="-128"/>
              </a:rPr>
              <a:t>筑波大学を実装場所にした</a:t>
            </a:r>
            <a:r>
              <a:rPr kumimoji="1" lang="ja-JP" altLang="en-US" sz="1200" dirty="0" smtClean="0">
                <a:latin typeface="Arial" charset="0"/>
                <a:ea typeface="ＭＳ Ｐゴシック" pitchFamily="50" charset="-128"/>
              </a:rPr>
              <a:t>事業計画（</a:t>
            </a:r>
            <a:r>
              <a:rPr kumimoji="1" lang="en-US" altLang="ja-JP" sz="1200" dirty="0" smtClean="0">
                <a:latin typeface="Arial" charset="0"/>
                <a:ea typeface="ＭＳ Ｐゴシック" pitchFamily="50" charset="-128"/>
              </a:rPr>
              <a:t>2014</a:t>
            </a:r>
            <a:r>
              <a:rPr kumimoji="1" lang="ja-JP" altLang="en-US" sz="1200" dirty="0" smtClean="0">
                <a:latin typeface="Arial" charset="0"/>
                <a:ea typeface="ＭＳ Ｐゴシック" pitchFamily="50" charset="-128"/>
              </a:rPr>
              <a:t>年度末作成）</a:t>
            </a:r>
            <a:endParaRPr lang="ja-JP" altLang="en-US" sz="1200" dirty="0"/>
          </a:p>
        </p:txBody>
      </p:sp>
      <p:sp>
        <p:nvSpPr>
          <p:cNvPr id="10" name="楕円 9"/>
          <p:cNvSpPr/>
          <p:nvPr/>
        </p:nvSpPr>
        <p:spPr>
          <a:xfrm>
            <a:off x="4906245" y="4917447"/>
            <a:ext cx="243035" cy="24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endCxn id="10" idx="3"/>
          </p:cNvCxnSpPr>
          <p:nvPr/>
        </p:nvCxnSpPr>
        <p:spPr>
          <a:xfrm flipV="1">
            <a:off x="4000179" y="5124046"/>
            <a:ext cx="941658" cy="473522"/>
          </a:xfrm>
          <a:prstGeom prst="straightConnector1">
            <a:avLst/>
          </a:prstGeom>
          <a:ln w="285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022442" y="4595446"/>
            <a:ext cx="2956832" cy="809727"/>
          </a:xfrm>
          <a:prstGeom prst="straightConnector1">
            <a:avLst/>
          </a:prstGeom>
          <a:ln w="285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574016" y="3932731"/>
            <a:ext cx="3455160" cy="0"/>
          </a:xfrm>
          <a:prstGeom prst="straightConnector1">
            <a:avLst/>
          </a:prstGeom>
          <a:ln w="28575">
            <a:solidFill>
              <a:srgbClr val="FF000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24" idx="2"/>
          </p:cNvCxnSpPr>
          <p:nvPr/>
        </p:nvCxnSpPr>
        <p:spPr>
          <a:xfrm>
            <a:off x="4029176" y="3932164"/>
            <a:ext cx="4016898" cy="366703"/>
          </a:xfrm>
          <a:prstGeom prst="straightConnector1">
            <a:avLst/>
          </a:prstGeom>
          <a:ln w="285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楕円 20"/>
          <p:cNvSpPr/>
          <p:nvPr/>
        </p:nvSpPr>
        <p:spPr>
          <a:xfrm>
            <a:off x="6979274" y="5343257"/>
            <a:ext cx="243035" cy="24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6697375" y="5500430"/>
            <a:ext cx="243035" cy="24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8046074" y="4177844"/>
            <a:ext cx="243035" cy="24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a:endCxn id="22" idx="2"/>
          </p:cNvCxnSpPr>
          <p:nvPr/>
        </p:nvCxnSpPr>
        <p:spPr>
          <a:xfrm flipV="1">
            <a:off x="3963819" y="5621453"/>
            <a:ext cx="2733556" cy="727539"/>
          </a:xfrm>
          <a:prstGeom prst="straightConnector1">
            <a:avLst/>
          </a:prstGeom>
          <a:ln w="285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838021" y="6390050"/>
            <a:ext cx="4204778" cy="276999"/>
          </a:xfrm>
          <a:prstGeom prst="rect">
            <a:avLst/>
          </a:prstGeom>
          <a:solidFill>
            <a:schemeClr val="bg1"/>
          </a:solidFill>
        </p:spPr>
        <p:txBody>
          <a:bodyPr wrap="square">
            <a:spAutoFit/>
          </a:bodyPr>
          <a:lstStyle/>
          <a:p>
            <a:pPr algn="ct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2030</a:t>
            </a:r>
            <a:r>
              <a:rPr kumimoji="1" lang="ja-JP" altLang="en-US" sz="1200" dirty="0" smtClean="0">
                <a:latin typeface="ＭＳ ゴシック" panose="020B0609070205080204" pitchFamily="49" charset="-128"/>
                <a:ea typeface="ＭＳ ゴシック" panose="020B0609070205080204" pitchFamily="49" charset="-128"/>
              </a:rPr>
              <a:t>年のつくば</a:t>
            </a:r>
            <a:r>
              <a:rPr kumimoji="1" lang="ja-JP" altLang="en-US" sz="1200" dirty="0">
                <a:latin typeface="ＭＳ ゴシック" panose="020B0609070205080204" pitchFamily="49" charset="-128"/>
                <a:ea typeface="ＭＳ ゴシック" panose="020B0609070205080204" pitchFamily="49" charset="-128"/>
              </a:rPr>
              <a:t>市内への展開</a:t>
            </a:r>
            <a:r>
              <a:rPr kumimoji="1" lang="ja-JP" altLang="en-US" sz="1200" dirty="0" smtClean="0">
                <a:latin typeface="ＭＳ ゴシック" panose="020B0609070205080204" pitchFamily="49" charset="-128"/>
                <a:ea typeface="ＭＳ ゴシック" panose="020B0609070205080204" pitchFamily="49" charset="-128"/>
              </a:rPr>
              <a:t>イメージ</a:t>
            </a:r>
            <a:r>
              <a:rPr kumimoji="1" lang="ja-JP" altLang="en-US" sz="1050" dirty="0" smtClean="0">
                <a:latin typeface="ＭＳ ゴシック" panose="020B0609070205080204" pitchFamily="49" charset="-128"/>
                <a:ea typeface="ＭＳ ゴシック" panose="020B0609070205080204" pitchFamily="49" charset="-128"/>
              </a:rPr>
              <a:t>（</a:t>
            </a:r>
            <a:r>
              <a:rPr kumimoji="1" lang="en-US" altLang="ja-JP" sz="1050" dirty="0" smtClean="0">
                <a:latin typeface="ＭＳ ゴシック" panose="020B0609070205080204" pitchFamily="49" charset="-128"/>
                <a:ea typeface="ＭＳ ゴシック" panose="020B0609070205080204" pitchFamily="49" charset="-128"/>
              </a:rPr>
              <a:t>2014</a:t>
            </a:r>
            <a:r>
              <a:rPr kumimoji="1" lang="ja-JP" altLang="en-US" sz="1050" dirty="0" smtClean="0">
                <a:latin typeface="ＭＳ ゴシック" panose="020B0609070205080204" pitchFamily="49" charset="-128"/>
                <a:ea typeface="ＭＳ ゴシック" panose="020B0609070205080204" pitchFamily="49" charset="-128"/>
              </a:rPr>
              <a:t>年度末作成）</a:t>
            </a:r>
            <a:endParaRPr lang="ja-JP" altLang="en-US" sz="1050" dirty="0">
              <a:latin typeface="ＭＳ ゴシック" panose="020B0609070205080204" pitchFamily="49" charset="-128"/>
              <a:ea typeface="ＭＳ ゴシック" panose="020B0609070205080204" pitchFamily="49" charset="-128"/>
            </a:endParaRPr>
          </a:p>
        </p:txBody>
      </p:sp>
      <p:cxnSp>
        <p:nvCxnSpPr>
          <p:cNvPr id="36" name="直線矢印コネクタ 35"/>
          <p:cNvCxnSpPr/>
          <p:nvPr/>
        </p:nvCxnSpPr>
        <p:spPr>
          <a:xfrm flipH="1">
            <a:off x="574016" y="4595446"/>
            <a:ext cx="3455160" cy="0"/>
          </a:xfrm>
          <a:prstGeom prst="straightConnector1">
            <a:avLst/>
          </a:prstGeom>
          <a:ln w="28575">
            <a:solidFill>
              <a:srgbClr val="FF000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554650" y="5597568"/>
            <a:ext cx="3455160" cy="0"/>
          </a:xfrm>
          <a:prstGeom prst="straightConnector1">
            <a:avLst/>
          </a:prstGeom>
          <a:ln w="28575">
            <a:solidFill>
              <a:srgbClr val="FF000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545019" y="6341781"/>
            <a:ext cx="3455160" cy="0"/>
          </a:xfrm>
          <a:prstGeom prst="straightConnector1">
            <a:avLst/>
          </a:prstGeom>
          <a:ln w="28575">
            <a:solidFill>
              <a:srgbClr val="FF0000"/>
            </a:solidFill>
            <a:tailEnd type="none" w="med" len="lg"/>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02259" y="3696288"/>
            <a:ext cx="3690310" cy="646331"/>
          </a:xfrm>
          <a:prstGeom prst="rect">
            <a:avLst/>
          </a:prstGeom>
        </p:spPr>
        <p:txBody>
          <a:bodyPr wrap="square">
            <a:spAutoFit/>
          </a:bodyPr>
          <a:lstStyle/>
          <a:p>
            <a:r>
              <a:rPr kumimoji="1" lang="ja-JP" altLang="en-US" sz="1200" dirty="0" smtClean="0">
                <a:latin typeface="ＭＳ ゴシック" panose="020B0609070205080204" pitchFamily="49" charset="-128"/>
                <a:ea typeface="ＭＳ ゴシック" panose="020B0609070205080204" pitchFamily="49" charset="-128"/>
              </a:rPr>
              <a:t>①</a:t>
            </a:r>
            <a:r>
              <a:rPr kumimoji="1" lang="en-US" altLang="ja-JP" sz="1200" dirty="0" smtClean="0">
                <a:latin typeface="ＭＳ ゴシック" panose="020B0609070205080204" pitchFamily="49" charset="-128"/>
                <a:ea typeface="ＭＳ ゴシック" panose="020B0609070205080204" pitchFamily="49" charset="-128"/>
              </a:rPr>
              <a:t>CNES</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筑波</a:t>
            </a:r>
            <a:r>
              <a:rPr kumimoji="1" lang="ja-JP" altLang="en-US" sz="1200" dirty="0" smtClean="0">
                <a:latin typeface="ＭＳ ゴシック" panose="020B0609070205080204" pitchFamily="49" charset="-128"/>
                <a:ea typeface="ＭＳ ゴシック" panose="020B0609070205080204" pitchFamily="49" charset="-128"/>
              </a:rPr>
              <a:t>大学　ｶｰﾎﾞﾝﾆｭｰﾄﾗﾙ対応ｴﾈﾙｷﾞｰｼｽﾃﾑ）</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機能：創る、変換する、配る（直流、水素）、</a:t>
            </a:r>
            <a:r>
              <a:rPr kumimoji="1" lang="en-US" altLang="ja-JP" sz="1200" dirty="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　貯める、制御する、系統と連携する</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40" name="正方形/長方形 39"/>
          <p:cNvSpPr/>
          <p:nvPr/>
        </p:nvSpPr>
        <p:spPr>
          <a:xfrm>
            <a:off x="309869" y="4362498"/>
            <a:ext cx="3690310" cy="461665"/>
          </a:xfrm>
          <a:prstGeom prst="rect">
            <a:avLst/>
          </a:prstGeom>
        </p:spPr>
        <p:txBody>
          <a:bodyPr wrap="square">
            <a:spAutoFit/>
          </a:bodyPr>
          <a:lstStyle/>
          <a:p>
            <a:r>
              <a:rPr kumimoji="1" lang="ja-JP" altLang="en-US" sz="1200" dirty="0" smtClean="0">
                <a:latin typeface="ＭＳ ゴシック" panose="020B0609070205080204" pitchFamily="49" charset="-128"/>
                <a:ea typeface="ＭＳ ゴシック" panose="020B0609070205080204" pitchFamily="49" charset="-128"/>
              </a:rPr>
              <a:t>②スタイルセンター</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機能：エネルギー大量貯蔵・防災拠点</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306139" y="5900101"/>
            <a:ext cx="3932920" cy="461665"/>
          </a:xfrm>
          <a:prstGeom prst="rect">
            <a:avLst/>
          </a:prstGeom>
        </p:spPr>
        <p:txBody>
          <a:bodyPr wrap="square">
            <a:spAutoFit/>
          </a:bodyPr>
          <a:lstStyle/>
          <a:p>
            <a:r>
              <a:rPr kumimoji="1" lang="ja-JP" altLang="en-US" sz="1200" dirty="0" smtClean="0">
                <a:latin typeface="ＭＳ ゴシック" panose="020B0609070205080204" pitchFamily="49" charset="-128"/>
                <a:ea typeface="ＭＳ ゴシック" panose="020B0609070205080204" pitchFamily="49" charset="-128"/>
              </a:rPr>
              <a:t>③水素ステーション</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機能：外部からの水素受入れ、高圧貯蔵、</a:t>
            </a:r>
            <a:r>
              <a:rPr kumimoji="1" lang="en-US" altLang="ja-JP" sz="1200" dirty="0" smtClean="0">
                <a:latin typeface="ＭＳ ゴシック" panose="020B0609070205080204" pitchFamily="49" charset="-128"/>
                <a:ea typeface="ＭＳ ゴシック" panose="020B0609070205080204" pitchFamily="49" charset="-128"/>
              </a:rPr>
              <a:t>FCV</a:t>
            </a:r>
            <a:r>
              <a:rPr kumimoji="1" lang="ja-JP" altLang="en-US" sz="1200" dirty="0" smtClean="0">
                <a:latin typeface="ＭＳ ゴシック" panose="020B0609070205080204" pitchFamily="49" charset="-128"/>
                <a:ea typeface="ＭＳ ゴシック" panose="020B0609070205080204" pitchFamily="49" charset="-128"/>
              </a:rPr>
              <a:t>充填</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42" name="正方形/長方形 41"/>
          <p:cNvSpPr/>
          <p:nvPr/>
        </p:nvSpPr>
        <p:spPr>
          <a:xfrm>
            <a:off x="306139" y="5163135"/>
            <a:ext cx="3932920" cy="461665"/>
          </a:xfrm>
          <a:prstGeom prst="rect">
            <a:avLst/>
          </a:prstGeom>
        </p:spPr>
        <p:txBody>
          <a:bodyPr wrap="square">
            <a:spAutoFit/>
          </a:bodyPr>
          <a:lstStyle/>
          <a:p>
            <a:r>
              <a:rPr kumimoji="1" lang="ja-JP" altLang="en-US" sz="1200" dirty="0" smtClean="0">
                <a:latin typeface="ＭＳ ゴシック" panose="020B0609070205080204" pitchFamily="49" charset="-128"/>
                <a:ea typeface="ＭＳ ゴシック" panose="020B0609070205080204" pitchFamily="49" charset="-128"/>
              </a:rPr>
              <a:t>④水素トレーニングセンター</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機能：みる（見る、観る）、知る、学ぶ、訓練する</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43" name="正方形/長方形 42"/>
          <p:cNvSpPr/>
          <p:nvPr/>
        </p:nvSpPr>
        <p:spPr>
          <a:xfrm>
            <a:off x="643035" y="5557810"/>
            <a:ext cx="3629176" cy="369332"/>
          </a:xfrm>
          <a:prstGeom prst="rect">
            <a:avLst/>
          </a:prstGeom>
        </p:spPr>
        <p:txBody>
          <a:bodyPr wrap="square">
            <a:spAutoFit/>
          </a:bodyPr>
          <a:lstStyle/>
          <a:p>
            <a:r>
              <a:rPr kumimoji="1" lang="ja-JP" altLang="en-US" sz="900" dirty="0" smtClean="0">
                <a:latin typeface="ＭＳ ゴシック" panose="020B0609070205080204" pitchFamily="49" charset="-128"/>
                <a:ea typeface="ＭＳ ゴシック" panose="020B0609070205080204" pitchFamily="49" charset="-128"/>
              </a:rPr>
              <a:t>（現状：山梨県に</a:t>
            </a:r>
            <a:r>
              <a:rPr kumimoji="1" lang="en-US" altLang="ja-JP" sz="900" dirty="0" err="1" smtClean="0">
                <a:latin typeface="ＭＳ ゴシック" panose="020B0609070205080204" pitchFamily="49" charset="-128"/>
                <a:ea typeface="ＭＳ ゴシック" panose="020B0609070205080204" pitchFamily="49" charset="-128"/>
              </a:rPr>
              <a:t>HySUT</a:t>
            </a:r>
            <a:r>
              <a:rPr kumimoji="1" lang="ja-JP" altLang="en-US" sz="900" dirty="0" smtClean="0">
                <a:latin typeface="ＭＳ ゴシック" panose="020B0609070205080204" pitchFamily="49" charset="-128"/>
                <a:ea typeface="ＭＳ ゴシック" panose="020B0609070205080204" pitchFamily="49" charset="-128"/>
              </a:rPr>
              <a:t>水素技術センターという名称の</a:t>
            </a:r>
            <a:endParaRPr kumimoji="1"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　</a:t>
            </a:r>
            <a:r>
              <a:rPr kumimoji="1" lang="ja-JP" altLang="en-US" sz="900" dirty="0" smtClean="0">
                <a:latin typeface="ＭＳ ゴシック" panose="020B0609070205080204" pitchFamily="49" charset="-128"/>
                <a:ea typeface="ＭＳ ゴシック" panose="020B0609070205080204" pitchFamily="49" charset="-128"/>
              </a:rPr>
              <a:t>水素実験ステーションが建設され終了）</a:t>
            </a:r>
            <a:endParaRPr lang="ja-JP" altLang="en-US" sz="900" dirty="0">
              <a:latin typeface="ＭＳ ゴシック" panose="020B0609070205080204" pitchFamily="49" charset="-128"/>
              <a:ea typeface="ＭＳ ゴシック" panose="020B0609070205080204" pitchFamily="49" charset="-128"/>
            </a:endParaRPr>
          </a:p>
        </p:txBody>
      </p:sp>
      <p:sp>
        <p:nvSpPr>
          <p:cNvPr id="44" name="正方形/長方形 43"/>
          <p:cNvSpPr/>
          <p:nvPr/>
        </p:nvSpPr>
        <p:spPr>
          <a:xfrm>
            <a:off x="4206816" y="2197263"/>
            <a:ext cx="4855513" cy="461665"/>
          </a:xfrm>
          <a:prstGeom prst="rect">
            <a:avLst/>
          </a:prstGeom>
          <a:ln>
            <a:solidFill>
              <a:srgbClr val="008000"/>
            </a:solidFill>
          </a:ln>
        </p:spPr>
        <p:txBody>
          <a:bodyPr wrap="square">
            <a:spAutoFit/>
          </a:bodyPr>
          <a:lstStyle/>
          <a:p>
            <a:r>
              <a:rPr kumimoji="1" lang="ja-JP" altLang="en-US" sz="1200" dirty="0" smtClean="0">
                <a:solidFill>
                  <a:srgbClr val="008000"/>
                </a:solidFill>
                <a:latin typeface="ＭＳ ゴシック" panose="020B0609070205080204" pitchFamily="49" charset="-128"/>
                <a:ea typeface="ＭＳ ゴシック" panose="020B0609070205080204" pitchFamily="49" charset="-128"/>
              </a:rPr>
              <a:t>つくばグリーンホロニズム構想のエネルギーステーションを産み出しました</a:t>
            </a:r>
            <a:endParaRPr kumimoji="1" lang="en-US" altLang="ja-JP" sz="1200" dirty="0">
              <a:solidFill>
                <a:srgbClr val="008000"/>
              </a:solidFill>
              <a:latin typeface="ＭＳ ゴシック" panose="020B0609070205080204" pitchFamily="49" charset="-128"/>
              <a:ea typeface="ＭＳ ゴシック" panose="020B0609070205080204" pitchFamily="49" charset="-128"/>
            </a:endParaRPr>
          </a:p>
        </p:txBody>
      </p:sp>
      <p:sp>
        <p:nvSpPr>
          <p:cNvPr id="45" name="正方形/長方形 44"/>
          <p:cNvSpPr/>
          <p:nvPr/>
        </p:nvSpPr>
        <p:spPr>
          <a:xfrm>
            <a:off x="4206817" y="885380"/>
            <a:ext cx="4855513" cy="1200329"/>
          </a:xfrm>
          <a:prstGeom prst="rect">
            <a:avLst/>
          </a:prstGeom>
          <a:ln>
            <a:solidFill>
              <a:srgbClr val="008000"/>
            </a:solidFill>
          </a:ln>
        </p:spPr>
        <p:txBody>
          <a:bodyPr wrap="square">
            <a:spAutoFit/>
          </a:bodyPr>
          <a:lstStyle/>
          <a:p>
            <a:r>
              <a:rPr kumimoji="1" lang="en-US" altLang="ja-JP" sz="1200" dirty="0" smtClean="0">
                <a:solidFill>
                  <a:srgbClr val="008000"/>
                </a:solidFill>
                <a:latin typeface="ＭＳ ゴシック" panose="020B0609070205080204" pitchFamily="49" charset="-128"/>
                <a:ea typeface="ＭＳ ゴシック" panose="020B0609070205080204" pitchFamily="49" charset="-128"/>
              </a:rPr>
              <a:t>2014</a:t>
            </a:r>
            <a:r>
              <a:rPr kumimoji="1" lang="ja-JP" altLang="en-US" sz="1200" dirty="0" smtClean="0">
                <a:solidFill>
                  <a:srgbClr val="008000"/>
                </a:solidFill>
                <a:latin typeface="ＭＳ ゴシック" panose="020B0609070205080204" pitchFamily="49" charset="-128"/>
                <a:ea typeface="ＭＳ ゴシック" panose="020B0609070205080204" pitchFamily="49" charset="-128"/>
              </a:rPr>
              <a:t>年度末につくばならではの将来像を描きましたが、これでは地域ごとに専用システム設計が必要で、</a:t>
            </a:r>
            <a:r>
              <a:rPr kumimoji="1" lang="ja-JP" altLang="en-US" sz="1200" b="1" u="sng" dirty="0" smtClean="0">
                <a:solidFill>
                  <a:srgbClr val="008000"/>
                </a:solidFill>
                <a:latin typeface="ＭＳ ゴシック" panose="020B0609070205080204" pitchFamily="49" charset="-128"/>
                <a:ea typeface="ＭＳ ゴシック" panose="020B0609070205080204" pitchFamily="49" charset="-128"/>
              </a:rPr>
              <a:t>世界展開にむきません</a:t>
            </a:r>
            <a:endParaRPr kumimoji="1" lang="en-US" altLang="ja-JP" sz="1200" dirty="0" smtClean="0">
              <a:solidFill>
                <a:srgbClr val="008000"/>
              </a:solidFill>
              <a:latin typeface="ＭＳ ゴシック" panose="020B0609070205080204" pitchFamily="49" charset="-128"/>
              <a:ea typeface="ＭＳ ゴシック" panose="020B0609070205080204" pitchFamily="49" charset="-128"/>
            </a:endParaRPr>
          </a:p>
          <a:p>
            <a:r>
              <a:rPr kumimoji="1" lang="ja-JP" altLang="en-US" sz="1200" dirty="0" smtClean="0">
                <a:solidFill>
                  <a:srgbClr val="008000"/>
                </a:solidFill>
                <a:latin typeface="ＭＳ ゴシック" panose="020B0609070205080204" pitchFamily="49" charset="-128"/>
                <a:ea typeface="ＭＳ ゴシック" panose="020B0609070205080204" pitchFamily="49" charset="-128"/>
              </a:rPr>
              <a:t>現在必要なのは、世界共通で汎用性が高い脱炭素型エネルギーシステムです。</a:t>
            </a:r>
            <a:endParaRPr kumimoji="1" lang="en-US" altLang="ja-JP" sz="1200" dirty="0" smtClean="0">
              <a:solidFill>
                <a:srgbClr val="008000"/>
              </a:solidFill>
              <a:latin typeface="ＭＳ ゴシック" panose="020B0609070205080204" pitchFamily="49" charset="-128"/>
              <a:ea typeface="ＭＳ ゴシック" panose="020B0609070205080204" pitchFamily="49" charset="-128"/>
            </a:endParaRPr>
          </a:p>
          <a:p>
            <a:r>
              <a:rPr kumimoji="1" lang="ja-JP" altLang="en-US" sz="1200" b="1" u="sng" dirty="0" smtClean="0">
                <a:solidFill>
                  <a:srgbClr val="008000"/>
                </a:solidFill>
                <a:latin typeface="ＭＳ ゴシック" panose="020B0609070205080204" pitchFamily="49" charset="-128"/>
                <a:ea typeface="ＭＳ ゴシック" panose="020B0609070205080204" pitchFamily="49" charset="-128"/>
              </a:rPr>
              <a:t>⇒①②③と④（各国の訓練用）を一体化すると、どこでも利用できる脱炭素型エネルギーシステムが創り出せることがわかりました。</a:t>
            </a:r>
            <a:endParaRPr kumimoji="1" lang="en-US" altLang="ja-JP" sz="1200" dirty="0">
              <a:solidFill>
                <a:srgbClr val="008000"/>
              </a:solidFill>
              <a:latin typeface="ＭＳ ゴシック" panose="020B0609070205080204" pitchFamily="49" charset="-128"/>
              <a:ea typeface="ＭＳ ゴシック" panose="020B0609070205080204" pitchFamily="49" charset="-128"/>
            </a:endParaRPr>
          </a:p>
        </p:txBody>
      </p:sp>
      <p:sp>
        <p:nvSpPr>
          <p:cNvPr id="46" name="正方形/長方形 45"/>
          <p:cNvSpPr/>
          <p:nvPr/>
        </p:nvSpPr>
        <p:spPr>
          <a:xfrm>
            <a:off x="4206816" y="2782414"/>
            <a:ext cx="4855513" cy="276999"/>
          </a:xfrm>
          <a:prstGeom prst="rect">
            <a:avLst/>
          </a:prstGeom>
          <a:ln w="38100" cmpd="dbl">
            <a:solidFill>
              <a:srgbClr val="008000"/>
            </a:solidFill>
          </a:ln>
        </p:spPr>
        <p:txBody>
          <a:bodyPr wrap="square">
            <a:spAutoFit/>
          </a:bodyPr>
          <a:lstStyle/>
          <a:p>
            <a:pPr algn="ctr"/>
            <a:r>
              <a:rPr kumimoji="1" lang="ja-JP" altLang="en-US" sz="1200" dirty="0" smtClean="0">
                <a:solidFill>
                  <a:srgbClr val="008000"/>
                </a:solidFill>
                <a:latin typeface="ＭＳ ゴシック" panose="020B0609070205080204" pitchFamily="49" charset="-128"/>
                <a:ea typeface="ＭＳ ゴシック" panose="020B0609070205080204" pitchFamily="49" charset="-128"/>
              </a:rPr>
              <a:t>世界展開に向けたプラットフォームを構築し、実装技術確認を急ぐ</a:t>
            </a:r>
            <a:endParaRPr kumimoji="1" lang="en-US" altLang="ja-JP" sz="1200" dirty="0">
              <a:solidFill>
                <a:srgbClr val="008000"/>
              </a:solidFill>
              <a:latin typeface="ＭＳ ゴシック" panose="020B0609070205080204" pitchFamily="49" charset="-128"/>
              <a:ea typeface="ＭＳ ゴシック" panose="020B0609070205080204" pitchFamily="49" charset="-128"/>
            </a:endParaRPr>
          </a:p>
        </p:txBody>
      </p:sp>
      <p:sp>
        <p:nvSpPr>
          <p:cNvPr id="29" name="下矢印 28"/>
          <p:cNvSpPr/>
          <p:nvPr/>
        </p:nvSpPr>
        <p:spPr>
          <a:xfrm>
            <a:off x="6402021" y="2671250"/>
            <a:ext cx="444194" cy="85251"/>
          </a:xfrm>
          <a:prstGeom prst="down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6402021" y="2106221"/>
            <a:ext cx="444194" cy="85251"/>
          </a:xfrm>
          <a:prstGeom prst="down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auto">
          <a:xfrm>
            <a:off x="11469" y="60375"/>
            <a:ext cx="9132531" cy="769441"/>
          </a:xfrm>
          <a:prstGeom prst="rect">
            <a:avLst/>
          </a:prstGeom>
          <a:noFill/>
          <a:ln w="9525">
            <a:noFill/>
            <a:miter lim="800000"/>
            <a:headEnd/>
            <a:tailEnd/>
          </a:ln>
        </p:spPr>
        <p:txBody>
          <a:bodyPr wrap="square" lIns="0" tIns="0" rIns="0" bIns="0">
            <a:spAutoFit/>
          </a:bodyPr>
          <a:lstStyle/>
          <a:p>
            <a:pPr algn="ctr">
              <a:defRPr/>
            </a:pPr>
            <a:r>
              <a:rPr kumimoji="1" lang="en-US" altLang="ja-JP" sz="2400" dirty="0" smtClean="0">
                <a:latin typeface="ＭＳ ゴシック" panose="020B0609070205080204" pitchFamily="49" charset="-128"/>
                <a:ea typeface="ＭＳ ゴシック" panose="020B0609070205080204" pitchFamily="49" charset="-128"/>
              </a:rPr>
              <a:t>2014</a:t>
            </a:r>
            <a:r>
              <a:rPr kumimoji="1" lang="ja-JP" altLang="en-US" sz="2400" dirty="0" smtClean="0">
                <a:latin typeface="ＭＳ ゴシック" panose="020B0609070205080204" pitchFamily="49" charset="-128"/>
                <a:ea typeface="ＭＳ ゴシック" panose="020B0609070205080204" pitchFamily="49" charset="-128"/>
              </a:rPr>
              <a:t>年度当初計画　普及型</a:t>
            </a:r>
            <a:r>
              <a:rPr kumimoji="1" lang="ja-JP" altLang="en-US" sz="2400" dirty="0">
                <a:latin typeface="ＭＳ ゴシック" panose="020B0609070205080204" pitchFamily="49" charset="-128"/>
                <a:ea typeface="ＭＳ ゴシック" panose="020B0609070205080204" pitchFamily="49" charset="-128"/>
              </a:rPr>
              <a:t>システムとしては不完全だった例</a:t>
            </a:r>
            <a:endParaRPr kumimoji="1" lang="en-US" altLang="ja-JP" sz="2400" dirty="0">
              <a:latin typeface="ＭＳ ゴシック" panose="020B0609070205080204" pitchFamily="49" charset="-128"/>
              <a:ea typeface="ＭＳ ゴシック" panose="020B0609070205080204" pitchFamily="49" charset="-128"/>
            </a:endParaRPr>
          </a:p>
          <a:p>
            <a:pPr algn="ctr">
              <a:defRPr/>
            </a:pPr>
            <a:r>
              <a:rPr kumimoji="1" lang="ja-JP" altLang="en-US" sz="14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2014</a:t>
            </a:r>
            <a:r>
              <a:rPr kumimoji="1" lang="ja-JP" altLang="en-US" sz="1200" dirty="0">
                <a:latin typeface="ＭＳ ゴシック" panose="020B0609070205080204" pitchFamily="49" charset="-128"/>
                <a:ea typeface="ＭＳ ゴシック" panose="020B0609070205080204" pitchFamily="49" charset="-128"/>
              </a:rPr>
              <a:t>年度末環境省事業提案</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地域水素供給網の社会実装による再生可能エネルギー大規模導入と高レジリエント化</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a:p>
            <a:pPr eaLnBrk="1" fontAlgn="auto" hangingPunct="1">
              <a:spcBef>
                <a:spcPts val="0"/>
              </a:spcBef>
              <a:spcAft>
                <a:spcPts val="0"/>
              </a:spcAft>
              <a:defRPr/>
            </a:pPr>
            <a:r>
              <a:rPr lang="ja-JP" altLang="en-US" sz="1200" kern="0" dirty="0" smtClean="0">
                <a:latin typeface="ＭＳ ゴシック" pitchFamily="49" charset="-128"/>
                <a:ea typeface="ＭＳ ゴシック" pitchFamily="49" charset="-128"/>
              </a:rPr>
              <a:t>（次</a:t>
            </a:r>
            <a:r>
              <a:rPr lang="ja-JP" altLang="en-US" sz="1200" kern="0" dirty="0">
                <a:latin typeface="ＭＳ ゴシック" pitchFamily="49" charset="-128"/>
                <a:ea typeface="ＭＳ ゴシック" pitchFamily="49" charset="-128"/>
              </a:rPr>
              <a:t>世代エネルギーシステム</a:t>
            </a:r>
            <a:r>
              <a:rPr lang="en-US" altLang="ja-JP" sz="1200" kern="0" dirty="0" smtClean="0">
                <a:latin typeface="ＭＳ ゴシック" pitchFamily="49" charset="-128"/>
                <a:ea typeface="ＭＳ ゴシック" pitchFamily="49" charset="-128"/>
              </a:rPr>
              <a:t>TF</a:t>
            </a:r>
            <a:r>
              <a:rPr lang="ja-JP" altLang="en-US" sz="1200" kern="0" dirty="0" smtClean="0">
                <a:latin typeface="ＭＳ ゴシック" pitchFamily="49" charset="-128"/>
                <a:ea typeface="ＭＳ ゴシック" pitchFamily="49" charset="-128"/>
              </a:rPr>
              <a:t>の最初の事業提案）</a:t>
            </a:r>
            <a:r>
              <a:rPr lang="ja-JP" altLang="en-US" sz="1200" kern="0" dirty="0">
                <a:latin typeface="ＭＳ ゴシック" pitchFamily="49" charset="-128"/>
                <a:ea typeface="ＭＳ ゴシック" pitchFamily="49" charset="-128"/>
              </a:rPr>
              <a:t>　　　　</a:t>
            </a:r>
            <a:endParaRPr lang="ja-JP" altLang="en-US" sz="1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3045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30CAC645-681F-4A98-9A1F-FAD7F88F02EB}" type="slidenum">
              <a:rPr lang="en-US" altLang="ja-JP" smtClean="0"/>
              <a:pPr>
                <a:defRPr/>
              </a:pPr>
              <a:t>3</a:t>
            </a:fld>
            <a:endParaRPr lang="en-US" altLang="ja-JP" dirty="0"/>
          </a:p>
        </p:txBody>
      </p:sp>
      <p:sp>
        <p:nvSpPr>
          <p:cNvPr id="138" name="テキスト ボックス 137"/>
          <p:cNvSpPr txBox="1"/>
          <p:nvPr/>
        </p:nvSpPr>
        <p:spPr bwMode="auto">
          <a:xfrm>
            <a:off x="0" y="383343"/>
            <a:ext cx="9144000" cy="430887"/>
          </a:xfrm>
          <a:prstGeom prst="rect">
            <a:avLst/>
          </a:prstGeom>
          <a:noFill/>
          <a:ln w="9525">
            <a:noFill/>
            <a:miter lim="800000"/>
            <a:headEnd/>
            <a:tailEnd/>
          </a:ln>
        </p:spPr>
        <p:txBody>
          <a:bodyPr wrap="square" lIns="0" tIns="0" rIns="0" bIns="0">
            <a:spAutoFit/>
          </a:bodyPr>
          <a:lstStyle/>
          <a:p>
            <a:pPr algn="ctr">
              <a:defRPr/>
            </a:pPr>
            <a:r>
              <a:rPr lang="ja-JP" altLang="en-US" sz="1400" kern="0" dirty="0" smtClean="0">
                <a:latin typeface="ＭＳ ゴシック" pitchFamily="49" charset="-128"/>
                <a:ea typeface="ＭＳ ゴシック" pitchFamily="49" charset="-128"/>
              </a:rPr>
              <a:t>最新のマイクログリッド拠点 </a:t>
            </a:r>
            <a:r>
              <a:rPr lang="ja-JP" altLang="en-US" sz="2800" kern="0" dirty="0" smtClean="0">
                <a:latin typeface="ＭＳ ゴシック" pitchFamily="49" charset="-128"/>
                <a:ea typeface="ＭＳ ゴシック" pitchFamily="49" charset="-128"/>
              </a:rPr>
              <a:t>ホロニズムエネルギーステーション</a:t>
            </a:r>
            <a:endParaRPr lang="en-US" altLang="ja-JP" sz="2800" kern="0" dirty="0">
              <a:latin typeface="ＭＳ ゴシック" pitchFamily="49" charset="-128"/>
              <a:ea typeface="ＭＳ ゴシック" pitchFamily="49" charset="-128"/>
            </a:endParaRPr>
          </a:p>
        </p:txBody>
      </p:sp>
      <p:sp>
        <p:nvSpPr>
          <p:cNvPr id="139" name="正方形/長方形 138"/>
          <p:cNvSpPr/>
          <p:nvPr/>
        </p:nvSpPr>
        <p:spPr>
          <a:xfrm>
            <a:off x="370706" y="42541"/>
            <a:ext cx="1723549" cy="461665"/>
          </a:xfrm>
          <a:prstGeom prst="rect">
            <a:avLst/>
          </a:prstGeom>
        </p:spPr>
        <p:txBody>
          <a:bodyPr wrap="none">
            <a:spAutoFit/>
          </a:bodyPr>
          <a:lstStyle/>
          <a:p>
            <a:r>
              <a:rPr kumimoji="1" lang="ja-JP" altLang="en-US" sz="2400" dirty="0" smtClean="0">
                <a:latin typeface="ＭＳ ゴシック" panose="020B0609070205080204" pitchFamily="49" charset="-128"/>
                <a:ea typeface="ＭＳ ゴシック" panose="020B0609070205080204" pitchFamily="49" charset="-128"/>
              </a:rPr>
              <a:t>現在の目標</a:t>
            </a:r>
            <a:endParaRPr lang="ja-JP" altLang="en-US" sz="2400" dirty="0"/>
          </a:p>
        </p:txBody>
      </p:sp>
      <p:sp>
        <p:nvSpPr>
          <p:cNvPr id="140" name="テキスト ボックス 139"/>
          <p:cNvSpPr txBox="1"/>
          <p:nvPr/>
        </p:nvSpPr>
        <p:spPr bwMode="auto">
          <a:xfrm>
            <a:off x="4637627" y="1025072"/>
            <a:ext cx="4159681" cy="461665"/>
          </a:xfrm>
          <a:prstGeom prst="rect">
            <a:avLst/>
          </a:prstGeom>
          <a:noFill/>
          <a:ln w="9525">
            <a:noFill/>
            <a:miter lim="800000"/>
            <a:headEnd/>
            <a:tailEnd/>
          </a:ln>
        </p:spPr>
        <p:txBody>
          <a:bodyPr wrap="square" lIns="0" tIns="0" rIns="0" bIns="0">
            <a:spAutoFit/>
          </a:bodyPr>
          <a:lstStyle/>
          <a:p>
            <a:pPr>
              <a:defRPr/>
            </a:pPr>
            <a:r>
              <a:rPr lang="ja-JP" altLang="en-US" sz="1600" kern="0" dirty="0" smtClean="0">
                <a:latin typeface="ＭＳ ゴシック" pitchFamily="49" charset="-128"/>
                <a:ea typeface="ＭＳ ゴシック" pitchFamily="49" charset="-128"/>
              </a:rPr>
              <a:t>ホロニズムエネルギーステーション</a:t>
            </a:r>
            <a:endParaRPr lang="en-US" altLang="ja-JP" sz="1600" kern="0" dirty="0" smtClean="0">
              <a:latin typeface="ＭＳ ゴシック" pitchFamily="49" charset="-128"/>
              <a:ea typeface="ＭＳ ゴシック" pitchFamily="49" charset="-128"/>
            </a:endParaRPr>
          </a:p>
          <a:p>
            <a:pPr>
              <a:defRPr/>
            </a:pPr>
            <a:r>
              <a:rPr lang="ja-JP" altLang="en-US" sz="1400" kern="0" dirty="0" smtClean="0">
                <a:latin typeface="ＭＳ ゴシック" pitchFamily="49" charset="-128"/>
                <a:ea typeface="ＭＳ ゴシック" pitchFamily="49" charset="-128"/>
              </a:rPr>
              <a:t>（</a:t>
            </a:r>
            <a:r>
              <a:rPr lang="ja-JP" altLang="en-US" sz="1400" u="sng" kern="0" dirty="0" smtClean="0">
                <a:latin typeface="ＭＳ ゴシック" pitchFamily="49" charset="-128"/>
                <a:ea typeface="ＭＳ ゴシック" pitchFamily="49" charset="-128"/>
              </a:rPr>
              <a:t>前頁①～③を一体化しアップグレード</a:t>
            </a:r>
            <a:r>
              <a:rPr lang="ja-JP" altLang="en-US" sz="1400" kern="0" dirty="0" smtClean="0">
                <a:latin typeface="ＭＳ ゴシック" pitchFamily="49" charset="-128"/>
                <a:ea typeface="ＭＳ ゴシック" pitchFamily="49" charset="-128"/>
              </a:rPr>
              <a:t>）</a:t>
            </a:r>
            <a:endParaRPr lang="en-US" altLang="ja-JP" sz="1400" kern="0" dirty="0">
              <a:latin typeface="ＭＳ ゴシック" pitchFamily="49" charset="-128"/>
              <a:ea typeface="ＭＳ ゴシック" pitchFamily="49" charset="-128"/>
            </a:endParaRPr>
          </a:p>
        </p:txBody>
      </p:sp>
      <p:grpSp>
        <p:nvGrpSpPr>
          <p:cNvPr id="141" name="グループ化 140"/>
          <p:cNvGrpSpPr/>
          <p:nvPr/>
        </p:nvGrpSpPr>
        <p:grpSpPr>
          <a:xfrm>
            <a:off x="6350817" y="5456893"/>
            <a:ext cx="1945557" cy="402306"/>
            <a:chOff x="1802596" y="5504230"/>
            <a:chExt cx="1945557" cy="402306"/>
          </a:xfrm>
        </p:grpSpPr>
        <p:grpSp>
          <p:nvGrpSpPr>
            <p:cNvPr id="142" name="グループ化 4">
              <a:extLst>
                <a:ext uri="{FF2B5EF4-FFF2-40B4-BE49-F238E27FC236}">
                  <a16:creationId xmlns:a16="http://schemas.microsoft.com/office/drawing/2014/main" id="{182A158B-DD51-4925-AF75-20C46DA4D16A}"/>
                </a:ext>
              </a:extLst>
            </p:cNvPr>
            <p:cNvGrpSpPr>
              <a:grpSpLocks/>
            </p:cNvGrpSpPr>
            <p:nvPr/>
          </p:nvGrpSpPr>
          <p:grpSpPr bwMode="auto">
            <a:xfrm>
              <a:off x="2901946" y="5504230"/>
              <a:ext cx="846207" cy="402306"/>
              <a:chOff x="7131922" y="5840214"/>
              <a:chExt cx="804343" cy="390447"/>
            </a:xfrm>
          </p:grpSpPr>
          <p:grpSp>
            <p:nvGrpSpPr>
              <p:cNvPr id="150" name="グループ化 301">
                <a:extLst>
                  <a:ext uri="{FF2B5EF4-FFF2-40B4-BE49-F238E27FC236}">
                    <a16:creationId xmlns:a16="http://schemas.microsoft.com/office/drawing/2014/main" id="{E9D5B21A-361F-4A2C-87E9-5E773C17909A}"/>
                  </a:ext>
                </a:extLst>
              </p:cNvPr>
              <p:cNvGrpSpPr>
                <a:grpSpLocks/>
              </p:cNvGrpSpPr>
              <p:nvPr/>
            </p:nvGrpSpPr>
            <p:grpSpPr bwMode="auto">
              <a:xfrm>
                <a:off x="7131922" y="5880084"/>
                <a:ext cx="398462" cy="350577"/>
                <a:chOff x="3029577" y="5877272"/>
                <a:chExt cx="660789" cy="552581"/>
              </a:xfrm>
            </p:grpSpPr>
            <p:pic>
              <p:nvPicPr>
                <p:cNvPr id="154" name="Picture 7" descr="「自動車 イラス...」の画像検索結果">
                  <a:extLst>
                    <a:ext uri="{FF2B5EF4-FFF2-40B4-BE49-F238E27FC236}">
                      <a16:creationId xmlns:a16="http://schemas.microsoft.com/office/drawing/2014/main" id="{D50700BD-06CC-4409-B80E-88EDB7611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442" y="5877272"/>
                  <a:ext cx="543454"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Text Box 39">
                  <a:extLst>
                    <a:ext uri="{FF2B5EF4-FFF2-40B4-BE49-F238E27FC236}">
                      <a16:creationId xmlns:a16="http://schemas.microsoft.com/office/drawing/2014/main" id="{A297FA14-099F-498F-BBD7-0973A7386D05}"/>
                    </a:ext>
                  </a:extLst>
                </p:cNvPr>
                <p:cNvSpPr txBox="1">
                  <a:spLocks noChangeArrowheads="1"/>
                </p:cNvSpPr>
                <p:nvPr/>
              </p:nvSpPr>
              <p:spPr bwMode="auto">
                <a:xfrm>
                  <a:off x="3029577" y="6241524"/>
                  <a:ext cx="660789" cy="18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800" dirty="0" smtClean="0">
                      <a:latin typeface="ＭＳ ゴシック" panose="020B0609070205080204" pitchFamily="49" charset="-128"/>
                      <a:ea typeface="ＭＳ ゴシック" panose="020B0609070205080204" pitchFamily="49" charset="-128"/>
                    </a:rPr>
                    <a:t>EV</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PHV</a:t>
                  </a:r>
                </a:p>
              </p:txBody>
            </p:sp>
          </p:grpSp>
          <p:grpSp>
            <p:nvGrpSpPr>
              <p:cNvPr id="151" name="グループ化 255">
                <a:extLst>
                  <a:ext uri="{FF2B5EF4-FFF2-40B4-BE49-F238E27FC236}">
                    <a16:creationId xmlns:a16="http://schemas.microsoft.com/office/drawing/2014/main" id="{E94B8458-F20F-4C64-B5F4-C5CFFA17F64C}"/>
                  </a:ext>
                </a:extLst>
              </p:cNvPr>
              <p:cNvGrpSpPr>
                <a:grpSpLocks/>
              </p:cNvGrpSpPr>
              <p:nvPr/>
            </p:nvGrpSpPr>
            <p:grpSpPr bwMode="auto">
              <a:xfrm>
                <a:off x="7556853" y="5840214"/>
                <a:ext cx="379412" cy="390441"/>
                <a:chOff x="3473860" y="6183898"/>
                <a:chExt cx="378282" cy="391321"/>
              </a:xfrm>
            </p:grpSpPr>
            <p:pic>
              <p:nvPicPr>
                <p:cNvPr id="152" name="Picture 9" descr="「路線バス イラ...」の画像検索結果">
                  <a:extLst>
                    <a:ext uri="{FF2B5EF4-FFF2-40B4-BE49-F238E27FC236}">
                      <a16:creationId xmlns:a16="http://schemas.microsoft.com/office/drawing/2014/main" id="{5F0B484C-CCB5-4CBF-9C7F-A61609B68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860" y="6183898"/>
                  <a:ext cx="378282" cy="25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 Box 39">
                  <a:extLst>
                    <a:ext uri="{FF2B5EF4-FFF2-40B4-BE49-F238E27FC236}">
                      <a16:creationId xmlns:a16="http://schemas.microsoft.com/office/drawing/2014/main" id="{34B68177-157D-48A2-AFDA-91FD78C9FF63}"/>
                    </a:ext>
                  </a:extLst>
                </p:cNvPr>
                <p:cNvSpPr txBox="1">
                  <a:spLocks noChangeArrowheads="1"/>
                </p:cNvSpPr>
                <p:nvPr/>
              </p:nvSpPr>
              <p:spPr bwMode="auto">
                <a:xfrm>
                  <a:off x="3516868" y="6455468"/>
                  <a:ext cx="322585" cy="1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800" dirty="0" smtClean="0">
                      <a:latin typeface="ＭＳ ゴシック" panose="020B0609070205080204" pitchFamily="49" charset="-128"/>
                      <a:ea typeface="ＭＳ ゴシック" panose="020B0609070205080204" pitchFamily="49" charset="-128"/>
                    </a:rPr>
                    <a:t>EV</a:t>
                  </a:r>
                  <a:r>
                    <a:rPr lang="ja-JP" altLang="en-US" sz="800" dirty="0" smtClean="0">
                      <a:latin typeface="ＭＳ ゴシック" panose="020B0609070205080204" pitchFamily="49" charset="-128"/>
                      <a:ea typeface="ＭＳ ゴシック" panose="020B0609070205080204" pitchFamily="49" charset="-128"/>
                    </a:rPr>
                    <a:t>ス</a:t>
                  </a:r>
                  <a:endParaRPr lang="en-US" altLang="ja-JP" sz="800" dirty="0">
                    <a:latin typeface="ＭＳ ゴシック" panose="020B0609070205080204" pitchFamily="49" charset="-128"/>
                    <a:ea typeface="ＭＳ ゴシック" panose="020B0609070205080204" pitchFamily="49" charset="-128"/>
                  </a:endParaRPr>
                </a:p>
              </p:txBody>
            </p:sp>
          </p:grpSp>
        </p:grpSp>
        <p:grpSp>
          <p:nvGrpSpPr>
            <p:cNvPr id="143" name="グループ化 17">
              <a:extLst>
                <a:ext uri="{FF2B5EF4-FFF2-40B4-BE49-F238E27FC236}">
                  <a16:creationId xmlns:a16="http://schemas.microsoft.com/office/drawing/2014/main" id="{A49A12FC-12A4-445B-89E1-E4C841BD9524}"/>
                </a:ext>
              </a:extLst>
            </p:cNvPr>
            <p:cNvGrpSpPr>
              <a:grpSpLocks/>
            </p:cNvGrpSpPr>
            <p:nvPr/>
          </p:nvGrpSpPr>
          <p:grpSpPr bwMode="auto">
            <a:xfrm>
              <a:off x="1802596" y="5550018"/>
              <a:ext cx="1105769" cy="351983"/>
              <a:chOff x="2189872" y="5512662"/>
              <a:chExt cx="1049063" cy="341801"/>
            </a:xfrm>
          </p:grpSpPr>
          <p:grpSp>
            <p:nvGrpSpPr>
              <p:cNvPr id="144" name="グループ化 22">
                <a:extLst>
                  <a:ext uri="{FF2B5EF4-FFF2-40B4-BE49-F238E27FC236}">
                    <a16:creationId xmlns:a16="http://schemas.microsoft.com/office/drawing/2014/main" id="{B43DB96E-F687-43B2-811D-0EE153AF64FA}"/>
                  </a:ext>
                </a:extLst>
              </p:cNvPr>
              <p:cNvGrpSpPr>
                <a:grpSpLocks/>
              </p:cNvGrpSpPr>
              <p:nvPr/>
            </p:nvGrpSpPr>
            <p:grpSpPr bwMode="auto">
              <a:xfrm>
                <a:off x="2189872" y="5556150"/>
                <a:ext cx="368300" cy="297108"/>
                <a:chOff x="5580112" y="3573015"/>
                <a:chExt cx="755329" cy="583212"/>
              </a:xfrm>
            </p:grpSpPr>
            <p:sp>
              <p:nvSpPr>
                <p:cNvPr id="148" name="Text Box 39">
                  <a:extLst>
                    <a:ext uri="{FF2B5EF4-FFF2-40B4-BE49-F238E27FC236}">
                      <a16:creationId xmlns:a16="http://schemas.microsoft.com/office/drawing/2014/main" id="{77E87C15-2A9C-4022-B140-2DF049D3671C}"/>
                    </a:ext>
                  </a:extLst>
                </p:cNvPr>
                <p:cNvSpPr txBox="1">
                  <a:spLocks noChangeArrowheads="1"/>
                </p:cNvSpPr>
                <p:nvPr/>
              </p:nvSpPr>
              <p:spPr bwMode="auto">
                <a:xfrm>
                  <a:off x="5694662" y="3921555"/>
                  <a:ext cx="598836" cy="23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FC-PHV</a:t>
                  </a:r>
                </a:p>
              </p:txBody>
            </p:sp>
            <p:pic>
              <p:nvPicPr>
                <p:cNvPr id="149" name="Picture 2" descr="「車 イラスト 無...」の画像検索結果">
                  <a:extLst>
                    <a:ext uri="{FF2B5EF4-FFF2-40B4-BE49-F238E27FC236}">
                      <a16:creationId xmlns:a16="http://schemas.microsoft.com/office/drawing/2014/main" id="{855ACD7D-9B22-4A92-A8AD-4707689E4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7301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 name="グループ化 15">
                <a:extLst>
                  <a:ext uri="{FF2B5EF4-FFF2-40B4-BE49-F238E27FC236}">
                    <a16:creationId xmlns:a16="http://schemas.microsoft.com/office/drawing/2014/main" id="{850182C9-E98E-4D1D-8978-73687020DDEC}"/>
                  </a:ext>
                </a:extLst>
              </p:cNvPr>
              <p:cNvGrpSpPr>
                <a:grpSpLocks/>
              </p:cNvGrpSpPr>
              <p:nvPr/>
            </p:nvGrpSpPr>
            <p:grpSpPr bwMode="auto">
              <a:xfrm>
                <a:off x="2556310" y="5512662"/>
                <a:ext cx="682625" cy="341801"/>
                <a:chOff x="1951459" y="5445441"/>
                <a:chExt cx="682625" cy="341801"/>
              </a:xfrm>
            </p:grpSpPr>
            <p:pic>
              <p:nvPicPr>
                <p:cNvPr id="146" name="Picture 17" descr="「FCバスイラスト...」の画像検索結果">
                  <a:extLst>
                    <a:ext uri="{FF2B5EF4-FFF2-40B4-BE49-F238E27FC236}">
                      <a16:creationId xmlns:a16="http://schemas.microsoft.com/office/drawing/2014/main" id="{E6A8BC30-244E-4B86-8F92-C89D3D99F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459" y="5445441"/>
                  <a:ext cx="6826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Text Box 39">
                  <a:extLst>
                    <a:ext uri="{FF2B5EF4-FFF2-40B4-BE49-F238E27FC236}">
                      <a16:creationId xmlns:a16="http://schemas.microsoft.com/office/drawing/2014/main" id="{D796F399-7D39-4B97-B2F6-CB28AB4C5C94}"/>
                    </a:ext>
                  </a:extLst>
                </p:cNvPr>
                <p:cNvSpPr txBox="1">
                  <a:spLocks noChangeArrowheads="1"/>
                </p:cNvSpPr>
                <p:nvPr/>
              </p:nvSpPr>
              <p:spPr bwMode="auto">
                <a:xfrm>
                  <a:off x="2126084" y="5667692"/>
                  <a:ext cx="322262" cy="1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FC</a:t>
                  </a:r>
                  <a:r>
                    <a:rPr lang="ja-JP" altLang="en-US" sz="800">
                      <a:latin typeface="ＭＳ ゴシック" panose="020B0609070205080204" pitchFamily="49" charset="-128"/>
                      <a:ea typeface="ＭＳ ゴシック" panose="020B0609070205080204" pitchFamily="49" charset="-128"/>
                    </a:rPr>
                    <a:t>バス</a:t>
                  </a:r>
                  <a:endParaRPr lang="en-US" altLang="ja-JP" sz="800" dirty="0">
                    <a:latin typeface="ＭＳ ゴシック" panose="020B0609070205080204" pitchFamily="49" charset="-128"/>
                    <a:ea typeface="ＭＳ ゴシック" panose="020B0609070205080204" pitchFamily="49" charset="-128"/>
                  </a:endParaRPr>
                </a:p>
              </p:txBody>
            </p:sp>
          </p:grpSp>
        </p:grpSp>
      </p:grpSp>
      <p:sp>
        <p:nvSpPr>
          <p:cNvPr id="156" name="テキスト ボックス 155"/>
          <p:cNvSpPr txBox="1"/>
          <p:nvPr/>
        </p:nvSpPr>
        <p:spPr bwMode="auto">
          <a:xfrm>
            <a:off x="183571" y="1010400"/>
            <a:ext cx="3498743" cy="492443"/>
          </a:xfrm>
          <a:prstGeom prst="rect">
            <a:avLst/>
          </a:prstGeom>
          <a:noFill/>
          <a:ln w="9525">
            <a:noFill/>
            <a:miter lim="800000"/>
            <a:headEnd/>
            <a:tailEnd/>
          </a:ln>
        </p:spPr>
        <p:txBody>
          <a:bodyPr wrap="square" lIns="0" tIns="0" rIns="0" bIns="0">
            <a:spAutoFit/>
          </a:bodyPr>
          <a:lstStyle/>
          <a:p>
            <a:pPr algn="ctr">
              <a:defRPr/>
            </a:pPr>
            <a:r>
              <a:rPr lang="en-US" altLang="ja-JP" sz="1600" kern="0" dirty="0" smtClean="0">
                <a:latin typeface="ＭＳ ゴシック" pitchFamily="49" charset="-128"/>
                <a:ea typeface="ＭＳ ゴシック" pitchFamily="49" charset="-128"/>
              </a:rPr>
              <a:t>FCV</a:t>
            </a:r>
            <a:r>
              <a:rPr lang="ja-JP" altLang="en-US" sz="1600" kern="0" dirty="0" smtClean="0">
                <a:latin typeface="ＭＳ ゴシック" pitchFamily="49" charset="-128"/>
                <a:ea typeface="ＭＳ ゴシック" pitchFamily="49" charset="-128"/>
              </a:rPr>
              <a:t>普及のための水素ステーションの</a:t>
            </a:r>
            <a:endParaRPr lang="en-US" altLang="ja-JP" sz="1600" kern="0" dirty="0" smtClean="0">
              <a:latin typeface="ＭＳ ゴシック" pitchFamily="49" charset="-128"/>
              <a:ea typeface="ＭＳ ゴシック" pitchFamily="49" charset="-128"/>
            </a:endParaRPr>
          </a:p>
          <a:p>
            <a:pPr algn="ctr">
              <a:defRPr/>
            </a:pPr>
            <a:r>
              <a:rPr lang="ja-JP" altLang="en-US" sz="1600" kern="0" dirty="0" smtClean="0">
                <a:latin typeface="ＭＳ ゴシック" pitchFamily="49" charset="-128"/>
                <a:ea typeface="ＭＳ ゴシック" pitchFamily="49" charset="-128"/>
              </a:rPr>
              <a:t>基数増加と自立経営の可能性</a:t>
            </a:r>
            <a:endParaRPr lang="en-US" altLang="ja-JP" sz="1600" kern="0" dirty="0">
              <a:latin typeface="ＭＳ ゴシック" pitchFamily="49" charset="-128"/>
              <a:ea typeface="ＭＳ ゴシック" pitchFamily="49" charset="-128"/>
            </a:endParaRPr>
          </a:p>
        </p:txBody>
      </p:sp>
      <p:sp>
        <p:nvSpPr>
          <p:cNvPr id="157" name="テキスト ボックス 156"/>
          <p:cNvSpPr txBox="1"/>
          <p:nvPr/>
        </p:nvSpPr>
        <p:spPr bwMode="auto">
          <a:xfrm>
            <a:off x="471401" y="1557985"/>
            <a:ext cx="3047686" cy="2215991"/>
          </a:xfrm>
          <a:prstGeom prst="rect">
            <a:avLst/>
          </a:prstGeom>
          <a:noFill/>
          <a:ln w="9525">
            <a:solidFill>
              <a:schemeClr val="tx1"/>
            </a:solidFill>
            <a:miter lim="800000"/>
            <a:headEnd/>
            <a:tailEnd/>
          </a:ln>
        </p:spPr>
        <p:txBody>
          <a:bodyPr wrap="square" lIns="72000" tIns="0" rIns="0" bIns="0">
            <a:spAutoFit/>
          </a:bodyPr>
          <a:lstStyle/>
          <a:p>
            <a:pPr>
              <a:defRPr/>
            </a:pPr>
            <a:r>
              <a:rPr lang="en-US" altLang="ja-JP" sz="1200" kern="0" dirty="0" smtClean="0">
                <a:latin typeface="ＭＳ ゴシック" pitchFamily="49" charset="-128"/>
                <a:ea typeface="ＭＳ ゴシック" pitchFamily="49" charset="-128"/>
              </a:rPr>
              <a:t>2022</a:t>
            </a:r>
            <a:r>
              <a:rPr lang="ja-JP" altLang="en-US" sz="1200" kern="0" dirty="0" smtClean="0">
                <a:latin typeface="ＭＳ ゴシック" pitchFamily="49" charset="-128"/>
                <a:ea typeface="ＭＳ ゴシック" pitchFamily="49" charset="-128"/>
              </a:rPr>
              <a:t>年後期の</a:t>
            </a:r>
            <a:r>
              <a:rPr lang="en-US" altLang="ja-JP" sz="1200" kern="0" dirty="0" smtClean="0">
                <a:latin typeface="ＭＳ ゴシック" pitchFamily="49" charset="-128"/>
                <a:ea typeface="ＭＳ ゴシック" pitchFamily="49" charset="-128"/>
              </a:rPr>
              <a:t>FCV</a:t>
            </a:r>
            <a:r>
              <a:rPr lang="ja-JP" altLang="en-US" sz="1200" kern="0" dirty="0" smtClean="0">
                <a:latin typeface="ＭＳ ゴシック" pitchFamily="49" charset="-128"/>
                <a:ea typeface="ＭＳ ゴシック" pitchFamily="49" charset="-128"/>
              </a:rPr>
              <a:t>台数：</a:t>
            </a:r>
            <a:r>
              <a:rPr lang="en-US" altLang="ja-JP" sz="1200" kern="0" dirty="0" smtClean="0">
                <a:solidFill>
                  <a:srgbClr val="FF0000"/>
                </a:solidFill>
                <a:latin typeface="ＭＳ ゴシック" pitchFamily="49" charset="-128"/>
                <a:ea typeface="ＭＳ ゴシック" pitchFamily="49" charset="-128"/>
              </a:rPr>
              <a:t>7,418</a:t>
            </a:r>
            <a:r>
              <a:rPr lang="ja-JP" altLang="en-US" sz="1200" kern="0" dirty="0">
                <a:solidFill>
                  <a:srgbClr val="FF0000"/>
                </a:solidFill>
                <a:latin typeface="ＭＳ ゴシック" pitchFamily="49" charset="-128"/>
                <a:ea typeface="ＭＳ ゴシック" pitchFamily="49" charset="-128"/>
              </a:rPr>
              <a:t>台</a:t>
            </a:r>
            <a:endParaRPr lang="en-US" altLang="ja-JP" sz="1200" kern="0" dirty="0" smtClean="0">
              <a:solidFill>
                <a:srgbClr val="FF0000"/>
              </a:solidFill>
              <a:latin typeface="ＭＳ ゴシック" pitchFamily="49" charset="-128"/>
              <a:ea typeface="ＭＳ ゴシック" pitchFamily="49" charset="-128"/>
            </a:endParaRPr>
          </a:p>
          <a:p>
            <a:pPr>
              <a:defRPr/>
            </a:pPr>
            <a:r>
              <a:rPr lang="en-US" altLang="ja-JP" sz="1200" kern="0" dirty="0" smtClean="0">
                <a:latin typeface="ＭＳ ゴシック" pitchFamily="49" charset="-128"/>
                <a:ea typeface="ＭＳ ゴシック" pitchFamily="49" charset="-128"/>
              </a:rPr>
              <a:t>2022</a:t>
            </a:r>
            <a:r>
              <a:rPr lang="ja-JP" altLang="en-US" sz="1200" kern="0" dirty="0" smtClean="0">
                <a:latin typeface="ＭＳ ゴシック" pitchFamily="49" charset="-128"/>
                <a:ea typeface="ＭＳ ゴシック" pitchFamily="49" charset="-128"/>
              </a:rPr>
              <a:t>年後期の水素ステーション数：</a:t>
            </a:r>
            <a:r>
              <a:rPr lang="en-US" altLang="ja-JP" sz="1200" kern="0" dirty="0" smtClean="0">
                <a:latin typeface="ＭＳ ゴシック" pitchFamily="49" charset="-128"/>
                <a:ea typeface="ＭＳ ゴシック" pitchFamily="49" charset="-128"/>
              </a:rPr>
              <a:t>178</a:t>
            </a:r>
          </a:p>
          <a:p>
            <a:pPr>
              <a:defRPr/>
            </a:pPr>
            <a:r>
              <a:rPr lang="ja-JP" altLang="en-US" sz="1200" kern="0" dirty="0" smtClean="0">
                <a:latin typeface="ＭＳ ゴシック" pitchFamily="49" charset="-128"/>
                <a:ea typeface="ＭＳ ゴシック" pitchFamily="49" charset="-128"/>
              </a:rPr>
              <a:t>　自立経営に必要な</a:t>
            </a:r>
            <a:r>
              <a:rPr lang="en-US" altLang="ja-JP" sz="1200" kern="0" dirty="0" smtClean="0">
                <a:latin typeface="ＭＳ ゴシック" pitchFamily="49" charset="-128"/>
                <a:ea typeface="ＭＳ ゴシック" pitchFamily="49" charset="-128"/>
              </a:rPr>
              <a:t>FCV</a:t>
            </a:r>
            <a:r>
              <a:rPr lang="ja-JP" altLang="en-US" sz="1200" kern="0" dirty="0" smtClean="0">
                <a:latin typeface="ＭＳ ゴシック" pitchFamily="49" charset="-128"/>
                <a:ea typeface="ＭＳ ゴシック" pitchFamily="49" charset="-128"/>
              </a:rPr>
              <a:t>台数：</a:t>
            </a:r>
            <a:r>
              <a:rPr lang="en-US" altLang="ja-JP" sz="1200" kern="0" dirty="0" smtClean="0">
                <a:solidFill>
                  <a:srgbClr val="FF0000"/>
                </a:solidFill>
                <a:latin typeface="ＭＳ ゴシック" pitchFamily="49" charset="-128"/>
                <a:ea typeface="ＭＳ ゴシック" pitchFamily="49" charset="-128"/>
              </a:rPr>
              <a:t>356,000</a:t>
            </a:r>
            <a:r>
              <a:rPr lang="ja-JP" altLang="en-US" sz="1200" kern="0" dirty="0" smtClean="0">
                <a:solidFill>
                  <a:srgbClr val="FF0000"/>
                </a:solidFill>
                <a:latin typeface="ＭＳ ゴシック" pitchFamily="49" charset="-128"/>
                <a:ea typeface="ＭＳ ゴシック" pitchFamily="49" charset="-128"/>
              </a:rPr>
              <a:t>台</a:t>
            </a:r>
            <a:endParaRPr lang="en-US" altLang="ja-JP" sz="1200" kern="0" dirty="0" smtClean="0">
              <a:solidFill>
                <a:srgbClr val="FF0000"/>
              </a:solidFill>
              <a:latin typeface="ＭＳ ゴシック" pitchFamily="49" charset="-128"/>
              <a:ea typeface="ＭＳ ゴシック" pitchFamily="49" charset="-128"/>
            </a:endParaRPr>
          </a:p>
          <a:p>
            <a:pPr>
              <a:defRPr/>
            </a:pPr>
            <a:r>
              <a:rPr lang="en-US" altLang="ja-JP" sz="1200" kern="0" dirty="0" smtClean="0">
                <a:latin typeface="ＭＳ ゴシック" pitchFamily="49" charset="-128"/>
                <a:ea typeface="ＭＳ ゴシック" pitchFamily="49" charset="-128"/>
              </a:rPr>
              <a:t>			</a:t>
            </a:r>
            <a:r>
              <a:rPr lang="ja-JP" altLang="en-US" sz="1200" kern="0" dirty="0" smtClean="0">
                <a:latin typeface="ＭＳ ゴシック" pitchFamily="49" charset="-128"/>
                <a:ea typeface="ＭＳ ゴシック" pitchFamily="49" charset="-128"/>
              </a:rPr>
              <a:t>　　↓</a:t>
            </a:r>
            <a:endParaRPr lang="en-US" altLang="ja-JP" sz="1200" kern="0" dirty="0" smtClean="0">
              <a:latin typeface="ＭＳ ゴシック" pitchFamily="49" charset="-128"/>
              <a:ea typeface="ＭＳ ゴシック" pitchFamily="49" charset="-128"/>
            </a:endParaRPr>
          </a:p>
          <a:p>
            <a:pPr>
              <a:defRPr/>
            </a:pPr>
            <a:r>
              <a:rPr lang="ja-JP" altLang="en-US" sz="1200" kern="0" dirty="0">
                <a:latin typeface="ＭＳ ゴシック" pitchFamily="49" charset="-128"/>
                <a:ea typeface="ＭＳ ゴシック" pitchFamily="49" charset="-128"/>
              </a:rPr>
              <a:t>　</a:t>
            </a:r>
            <a:r>
              <a:rPr lang="ja-JP" altLang="en-US" sz="1200" kern="0" dirty="0" smtClean="0">
                <a:latin typeface="ＭＳ ゴシック" pitchFamily="49" charset="-128"/>
                <a:ea typeface="ＭＳ ゴシック" pitchFamily="49" charset="-128"/>
              </a:rPr>
              <a:t>　　　　　　</a:t>
            </a:r>
            <a:r>
              <a:rPr lang="ja-JP" altLang="en-US" sz="1200" u="sng" kern="0" dirty="0" smtClean="0">
                <a:solidFill>
                  <a:srgbClr val="FF0000"/>
                </a:solidFill>
                <a:latin typeface="ＭＳ ゴシック" pitchFamily="49" charset="-128"/>
                <a:ea typeface="ＭＳ ゴシック" pitchFamily="49" charset="-128"/>
              </a:rPr>
              <a:t>自立経営不能</a:t>
            </a:r>
            <a:endParaRPr lang="en-US" altLang="ja-JP" sz="1200" u="sng" kern="0" dirty="0">
              <a:solidFill>
                <a:srgbClr val="FF0000"/>
              </a:solidFill>
              <a:latin typeface="ＭＳ ゴシック" pitchFamily="49" charset="-128"/>
              <a:ea typeface="ＭＳ ゴシック" pitchFamily="49" charset="-128"/>
            </a:endParaRPr>
          </a:p>
          <a:p>
            <a:pPr>
              <a:defRPr/>
            </a:pPr>
            <a:endParaRPr lang="en-US" altLang="ja-JP" sz="1200" kern="0" dirty="0" smtClean="0">
              <a:latin typeface="ＭＳ ゴシック" pitchFamily="49" charset="-128"/>
              <a:ea typeface="ＭＳ ゴシック" pitchFamily="49" charset="-128"/>
            </a:endParaRPr>
          </a:p>
          <a:p>
            <a:pPr>
              <a:defRPr/>
            </a:pPr>
            <a:r>
              <a:rPr lang="en-US" altLang="ja-JP" sz="1200" u="sng" kern="0" dirty="0" smtClean="0">
                <a:latin typeface="ＭＳ ゴシック" pitchFamily="49" charset="-128"/>
                <a:ea typeface="ＭＳ ゴシック" pitchFamily="49" charset="-128"/>
              </a:rPr>
              <a:t>2030</a:t>
            </a:r>
            <a:r>
              <a:rPr lang="ja-JP" altLang="en-US" sz="1200" u="sng" kern="0" dirty="0" smtClean="0">
                <a:latin typeface="ＭＳ ゴシック" pitchFamily="49" charset="-128"/>
                <a:ea typeface="ＭＳ ゴシック" pitchFamily="49" charset="-128"/>
              </a:rPr>
              <a:t>年目標値</a:t>
            </a:r>
            <a:endParaRPr lang="en-US" altLang="ja-JP" sz="1200" u="sng" kern="0" dirty="0" smtClean="0">
              <a:latin typeface="ＭＳ ゴシック" pitchFamily="49" charset="-128"/>
              <a:ea typeface="ＭＳ ゴシック" pitchFamily="49" charset="-128"/>
            </a:endParaRPr>
          </a:p>
          <a:p>
            <a:pPr>
              <a:defRPr/>
            </a:pPr>
            <a:r>
              <a:rPr lang="ja-JP" altLang="en-US" sz="1200" kern="0" dirty="0" smtClean="0">
                <a:latin typeface="ＭＳ ゴシック" pitchFamily="49" charset="-128"/>
                <a:ea typeface="ＭＳ ゴシック" pitchFamily="49" charset="-128"/>
              </a:rPr>
              <a:t>　</a:t>
            </a:r>
            <a:r>
              <a:rPr lang="en-US" altLang="ja-JP" sz="1200" kern="0" dirty="0" smtClean="0">
                <a:latin typeface="ＭＳ ゴシック" pitchFamily="49" charset="-128"/>
                <a:ea typeface="ＭＳ ゴシック" pitchFamily="49" charset="-128"/>
              </a:rPr>
              <a:t>FCV</a:t>
            </a:r>
            <a:r>
              <a:rPr lang="ja-JP" altLang="en-US" sz="1200" kern="0" dirty="0">
                <a:latin typeface="ＭＳ ゴシック" pitchFamily="49" charset="-128"/>
                <a:ea typeface="ＭＳ ゴシック" pitchFamily="49" charset="-128"/>
              </a:rPr>
              <a:t>台数</a:t>
            </a:r>
            <a:r>
              <a:rPr lang="ja-JP" altLang="en-US" sz="1200" kern="0" dirty="0" smtClean="0">
                <a:latin typeface="ＭＳ ゴシック" pitchFamily="49" charset="-128"/>
                <a:ea typeface="ＭＳ ゴシック" pitchFamily="49" charset="-128"/>
              </a:rPr>
              <a:t>：</a:t>
            </a:r>
            <a:r>
              <a:rPr lang="en-US" altLang="ja-JP" sz="1200" kern="0" dirty="0" smtClean="0">
                <a:solidFill>
                  <a:srgbClr val="FF0000"/>
                </a:solidFill>
                <a:latin typeface="ＭＳ ゴシック" pitchFamily="49" charset="-128"/>
                <a:ea typeface="ＭＳ ゴシック" pitchFamily="49" charset="-128"/>
              </a:rPr>
              <a:t>80</a:t>
            </a:r>
            <a:r>
              <a:rPr lang="ja-JP" altLang="en-US" sz="1200" kern="0" dirty="0" smtClean="0">
                <a:solidFill>
                  <a:srgbClr val="FF0000"/>
                </a:solidFill>
                <a:latin typeface="ＭＳ ゴシック" pitchFamily="49" charset="-128"/>
                <a:ea typeface="ＭＳ ゴシック" pitchFamily="49" charset="-128"/>
              </a:rPr>
              <a:t>万台</a:t>
            </a:r>
            <a:r>
              <a:rPr lang="ja-JP" altLang="en-US" sz="1200" kern="0" dirty="0" smtClean="0">
                <a:latin typeface="ＭＳ ゴシック" pitchFamily="49" charset="-128"/>
                <a:ea typeface="ＭＳ ゴシック" pitchFamily="49" charset="-128"/>
              </a:rPr>
              <a:t>（乗用車換算）</a:t>
            </a:r>
            <a:endParaRPr lang="en-US" altLang="ja-JP" sz="1200" kern="0" dirty="0">
              <a:latin typeface="ＭＳ ゴシック" pitchFamily="49" charset="-128"/>
              <a:ea typeface="ＭＳ ゴシック" pitchFamily="49" charset="-128"/>
            </a:endParaRPr>
          </a:p>
          <a:p>
            <a:pPr>
              <a:defRPr/>
            </a:pPr>
            <a:r>
              <a:rPr lang="ja-JP" altLang="en-US" sz="1200" kern="0" dirty="0" smtClean="0">
                <a:latin typeface="ＭＳ ゴシック" pitchFamily="49" charset="-128"/>
                <a:ea typeface="ＭＳ ゴシック" pitchFamily="49" charset="-128"/>
              </a:rPr>
              <a:t>　水素</a:t>
            </a:r>
            <a:r>
              <a:rPr lang="ja-JP" altLang="en-US" sz="1200" kern="0" dirty="0">
                <a:latin typeface="ＭＳ ゴシック" pitchFamily="49" charset="-128"/>
                <a:ea typeface="ＭＳ ゴシック" pitchFamily="49" charset="-128"/>
              </a:rPr>
              <a:t>ステーション数</a:t>
            </a:r>
            <a:r>
              <a:rPr lang="ja-JP" altLang="en-US" sz="1200" kern="0" dirty="0" smtClean="0">
                <a:latin typeface="ＭＳ ゴシック" pitchFamily="49" charset="-128"/>
                <a:ea typeface="ＭＳ ゴシック" pitchFamily="49" charset="-128"/>
              </a:rPr>
              <a:t>：</a:t>
            </a:r>
            <a:r>
              <a:rPr lang="en-US" altLang="ja-JP" sz="1200" kern="0" dirty="0" smtClean="0">
                <a:latin typeface="ＭＳ ゴシック" pitchFamily="49" charset="-128"/>
                <a:ea typeface="ＭＳ ゴシック" pitchFamily="49" charset="-128"/>
              </a:rPr>
              <a:t>1000</a:t>
            </a:r>
            <a:r>
              <a:rPr lang="ja-JP" altLang="en-US" sz="1200" kern="0" dirty="0" smtClean="0">
                <a:latin typeface="ＭＳ ゴシック" pitchFamily="49" charset="-128"/>
                <a:ea typeface="ＭＳ ゴシック" pitchFamily="49" charset="-128"/>
              </a:rPr>
              <a:t>基</a:t>
            </a:r>
            <a:endParaRPr lang="en-US" altLang="ja-JP" sz="1200" kern="0" dirty="0" smtClean="0">
              <a:latin typeface="ＭＳ ゴシック" pitchFamily="49" charset="-128"/>
              <a:ea typeface="ＭＳ ゴシック" pitchFamily="49" charset="-128"/>
            </a:endParaRPr>
          </a:p>
          <a:p>
            <a:pPr>
              <a:defRPr/>
            </a:pPr>
            <a:r>
              <a:rPr lang="ja-JP" altLang="en-US" sz="1200" kern="0" dirty="0">
                <a:latin typeface="ＭＳ ゴシック" pitchFamily="49" charset="-128"/>
                <a:ea typeface="ＭＳ ゴシック" pitchFamily="49" charset="-128"/>
              </a:rPr>
              <a:t>　　自立経営に必要な</a:t>
            </a:r>
            <a:r>
              <a:rPr lang="en-US" altLang="ja-JP" sz="1200" kern="0" dirty="0">
                <a:latin typeface="ＭＳ ゴシック" pitchFamily="49" charset="-128"/>
                <a:ea typeface="ＭＳ ゴシック" pitchFamily="49" charset="-128"/>
              </a:rPr>
              <a:t>FCV</a:t>
            </a:r>
            <a:r>
              <a:rPr lang="ja-JP" altLang="en-US" sz="1200" kern="0" dirty="0">
                <a:latin typeface="ＭＳ ゴシック" pitchFamily="49" charset="-128"/>
                <a:ea typeface="ＭＳ ゴシック" pitchFamily="49" charset="-128"/>
              </a:rPr>
              <a:t>台数</a:t>
            </a:r>
            <a:r>
              <a:rPr lang="ja-JP" altLang="en-US" sz="1200" kern="0" dirty="0" smtClean="0">
                <a:latin typeface="ＭＳ ゴシック" pitchFamily="49" charset="-128"/>
                <a:ea typeface="ＭＳ ゴシック" pitchFamily="49" charset="-128"/>
              </a:rPr>
              <a:t>：</a:t>
            </a:r>
            <a:r>
              <a:rPr lang="en-US" altLang="ja-JP" sz="1200" kern="0" dirty="0" smtClean="0">
                <a:solidFill>
                  <a:srgbClr val="FF0000"/>
                </a:solidFill>
                <a:latin typeface="ＭＳ ゴシック" pitchFamily="49" charset="-128"/>
                <a:ea typeface="ＭＳ ゴシック" pitchFamily="49" charset="-128"/>
              </a:rPr>
              <a:t>200</a:t>
            </a:r>
            <a:r>
              <a:rPr lang="ja-JP" altLang="en-US" sz="1200" kern="0" dirty="0" smtClean="0">
                <a:solidFill>
                  <a:srgbClr val="FF0000"/>
                </a:solidFill>
                <a:latin typeface="ＭＳ ゴシック" pitchFamily="49" charset="-128"/>
                <a:ea typeface="ＭＳ ゴシック" pitchFamily="49" charset="-128"/>
              </a:rPr>
              <a:t>万台</a:t>
            </a:r>
            <a:endParaRPr lang="en-US" altLang="ja-JP" sz="1200" kern="0" dirty="0" smtClean="0">
              <a:solidFill>
                <a:srgbClr val="FF0000"/>
              </a:solidFill>
              <a:latin typeface="ＭＳ ゴシック" pitchFamily="49" charset="-128"/>
              <a:ea typeface="ＭＳ ゴシック" pitchFamily="49" charset="-128"/>
            </a:endParaRPr>
          </a:p>
          <a:p>
            <a:pPr>
              <a:defRPr/>
            </a:pPr>
            <a:r>
              <a:rPr lang="ja-JP" altLang="en-US" sz="1200" kern="0" dirty="0" smtClean="0">
                <a:latin typeface="ＭＳ ゴシック" pitchFamily="49" charset="-128"/>
                <a:ea typeface="ＭＳ ゴシック" pitchFamily="49" charset="-128"/>
              </a:rPr>
              <a:t>　　　　　　　　　　↓</a:t>
            </a:r>
            <a:endParaRPr lang="en-US" altLang="ja-JP" sz="1200" kern="0" dirty="0">
              <a:latin typeface="ＭＳ ゴシック" pitchFamily="49" charset="-128"/>
              <a:ea typeface="ＭＳ ゴシック" pitchFamily="49" charset="-128"/>
            </a:endParaRPr>
          </a:p>
          <a:p>
            <a:pPr>
              <a:defRPr/>
            </a:pPr>
            <a:r>
              <a:rPr lang="ja-JP" altLang="en-US" sz="1200" kern="0" dirty="0" smtClean="0">
                <a:latin typeface="ＭＳ ゴシック" pitchFamily="49" charset="-128"/>
                <a:ea typeface="ＭＳ ゴシック" pitchFamily="49" charset="-128"/>
              </a:rPr>
              <a:t>　　　　　　　</a:t>
            </a:r>
            <a:r>
              <a:rPr lang="ja-JP" altLang="en-US" sz="1200" u="sng" kern="0" dirty="0" smtClean="0">
                <a:solidFill>
                  <a:srgbClr val="FF0000"/>
                </a:solidFill>
                <a:latin typeface="ＭＳ ゴシック" pitchFamily="49" charset="-128"/>
                <a:ea typeface="ＭＳ ゴシック" pitchFamily="49" charset="-128"/>
              </a:rPr>
              <a:t>自立経営不能</a:t>
            </a:r>
            <a:endParaRPr lang="en-US" altLang="ja-JP" sz="1200" u="sng" kern="0" dirty="0">
              <a:solidFill>
                <a:srgbClr val="FF0000"/>
              </a:solidFill>
              <a:latin typeface="ＭＳ ゴシック" pitchFamily="49" charset="-128"/>
              <a:ea typeface="ＭＳ ゴシック" pitchFamily="49" charset="-128"/>
            </a:endParaRPr>
          </a:p>
        </p:txBody>
      </p:sp>
      <p:sp>
        <p:nvSpPr>
          <p:cNvPr id="158" name="テキスト ボックス 157"/>
          <p:cNvSpPr txBox="1"/>
          <p:nvPr/>
        </p:nvSpPr>
        <p:spPr bwMode="auto">
          <a:xfrm>
            <a:off x="1426203" y="4637018"/>
            <a:ext cx="2796372" cy="934478"/>
          </a:xfrm>
          <a:prstGeom prst="rect">
            <a:avLst/>
          </a:prstGeom>
          <a:noFill/>
          <a:ln w="9525">
            <a:solidFill>
              <a:schemeClr val="tx1"/>
            </a:solidFill>
            <a:miter lim="800000"/>
            <a:headEnd/>
            <a:tailEnd/>
          </a:ln>
        </p:spPr>
        <p:txBody>
          <a:bodyPr wrap="square" lIns="36000" tIns="36000" rIns="36000" bIns="36000">
            <a:spAutoFit/>
          </a:bodyPr>
          <a:lstStyle/>
          <a:p>
            <a:pPr algn="just">
              <a:defRPr/>
            </a:pPr>
            <a:r>
              <a:rPr lang="ja-JP" altLang="en-US" sz="1400" kern="0" dirty="0" smtClean="0">
                <a:latin typeface="ＭＳ ゴシック" pitchFamily="49" charset="-128"/>
                <a:ea typeface="ＭＳ ゴシック" pitchFamily="49" charset="-128"/>
              </a:rPr>
              <a:t>「まち」のエネルギー管理も行う</a:t>
            </a:r>
            <a:r>
              <a:rPr lang="ja-JP" altLang="en-US" sz="1400" u="sng" kern="0" dirty="0" smtClean="0">
                <a:solidFill>
                  <a:srgbClr val="FF0000"/>
                </a:solidFill>
                <a:latin typeface="ＭＳ ゴシック" pitchFamily="49" charset="-128"/>
                <a:ea typeface="ＭＳ ゴシック" pitchFamily="49" charset="-128"/>
              </a:rPr>
              <a:t>水素ステーションの多機能化</a:t>
            </a:r>
            <a:r>
              <a:rPr lang="ja-JP" altLang="en-US" sz="1400" kern="0" dirty="0" smtClean="0">
                <a:latin typeface="ＭＳ ゴシック" pitchFamily="49" charset="-128"/>
                <a:ea typeface="ＭＳ ゴシック" pitchFamily="49" charset="-128"/>
              </a:rPr>
              <a:t>により、脱炭素且つ、</a:t>
            </a:r>
            <a:r>
              <a:rPr lang="ja-JP" altLang="en-US" sz="1400" u="sng" kern="0" dirty="0" smtClean="0">
                <a:solidFill>
                  <a:srgbClr val="FF0000"/>
                </a:solidFill>
                <a:latin typeface="ＭＳ ゴシック" pitchFamily="49" charset="-128"/>
                <a:ea typeface="ＭＳ ゴシック" pitchFamily="49" charset="-128"/>
              </a:rPr>
              <a:t>全国民が恩恵</a:t>
            </a:r>
            <a:r>
              <a:rPr lang="ja-JP" altLang="en-US" sz="1400" kern="0" dirty="0" smtClean="0">
                <a:latin typeface="ＭＳ ゴシック" pitchFamily="49" charset="-128"/>
                <a:ea typeface="ＭＳ ゴシック" pitchFamily="49" charset="-128"/>
              </a:rPr>
              <a:t>を受け、さらに</a:t>
            </a:r>
            <a:r>
              <a:rPr lang="ja-JP" altLang="en-US" sz="1400" u="sng" kern="0" dirty="0" smtClean="0">
                <a:solidFill>
                  <a:srgbClr val="FF0000"/>
                </a:solidFill>
                <a:latin typeface="ＭＳ ゴシック" pitchFamily="49" charset="-128"/>
                <a:ea typeface="ＭＳ ゴシック" pitchFamily="49" charset="-128"/>
              </a:rPr>
              <a:t>自立経営</a:t>
            </a:r>
            <a:r>
              <a:rPr lang="ja-JP" altLang="en-US" sz="1400" kern="0" dirty="0" smtClean="0">
                <a:latin typeface="ＭＳ ゴシック" pitchFamily="49" charset="-128"/>
                <a:ea typeface="ＭＳ ゴシック" pitchFamily="49" charset="-128"/>
              </a:rPr>
              <a:t>する</a:t>
            </a:r>
            <a:endParaRPr lang="en-US" altLang="ja-JP" sz="1400" kern="0" dirty="0" smtClean="0">
              <a:latin typeface="ＭＳ ゴシック" pitchFamily="49" charset="-128"/>
              <a:ea typeface="ＭＳ ゴシック" pitchFamily="49" charset="-128"/>
            </a:endParaRPr>
          </a:p>
        </p:txBody>
      </p:sp>
      <p:sp>
        <p:nvSpPr>
          <p:cNvPr id="159" name="曲折矢印 158"/>
          <p:cNvSpPr/>
          <p:nvPr/>
        </p:nvSpPr>
        <p:spPr>
          <a:xfrm flipV="1">
            <a:off x="2591638" y="3787163"/>
            <a:ext cx="2956247" cy="516934"/>
          </a:xfrm>
          <a:prstGeom prst="bentArrow">
            <a:avLst>
              <a:gd name="adj1" fmla="val 16479"/>
              <a:gd name="adj2" fmla="val 15141"/>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0" name="テキスト ボックス 159"/>
          <p:cNvSpPr txBox="1"/>
          <p:nvPr/>
        </p:nvSpPr>
        <p:spPr bwMode="auto">
          <a:xfrm>
            <a:off x="1302528" y="5919398"/>
            <a:ext cx="3043722" cy="360850"/>
          </a:xfrm>
          <a:prstGeom prst="rect">
            <a:avLst/>
          </a:prstGeom>
          <a:noFill/>
          <a:ln w="9525">
            <a:solidFill>
              <a:schemeClr val="tx1"/>
            </a:solidFill>
            <a:miter lim="800000"/>
            <a:headEnd/>
            <a:tailEnd/>
          </a:ln>
        </p:spPr>
        <p:txBody>
          <a:bodyPr wrap="square" lIns="36000" tIns="72000" rIns="36000" bIns="72000">
            <a:spAutoFit/>
          </a:bodyPr>
          <a:lstStyle/>
          <a:p>
            <a:pPr algn="ctr">
              <a:defRPr/>
            </a:pPr>
            <a:r>
              <a:rPr lang="ja-JP" altLang="en-US" sz="1400" b="1" kern="0" dirty="0" smtClean="0">
                <a:latin typeface="ＭＳ ゴシック" pitchFamily="49" charset="-128"/>
                <a:ea typeface="ＭＳ ゴシック" pitchFamily="49" charset="-128"/>
              </a:rPr>
              <a:t>ホロニズムエネルギーステーション</a:t>
            </a:r>
            <a:endParaRPr lang="en-US" altLang="ja-JP" sz="1400" b="1" kern="0" dirty="0">
              <a:latin typeface="ＭＳ ゴシック" pitchFamily="49" charset="-128"/>
              <a:ea typeface="ＭＳ ゴシック" pitchFamily="49" charset="-128"/>
            </a:endParaRPr>
          </a:p>
        </p:txBody>
      </p:sp>
      <p:sp>
        <p:nvSpPr>
          <p:cNvPr id="161" name="下矢印 160"/>
          <p:cNvSpPr/>
          <p:nvPr/>
        </p:nvSpPr>
        <p:spPr>
          <a:xfrm>
            <a:off x="2700504" y="5633441"/>
            <a:ext cx="229047" cy="220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p:cNvSpPr txBox="1"/>
          <p:nvPr/>
        </p:nvSpPr>
        <p:spPr bwMode="auto">
          <a:xfrm>
            <a:off x="2732047" y="3914934"/>
            <a:ext cx="3115407" cy="215444"/>
          </a:xfrm>
          <a:prstGeom prst="rect">
            <a:avLst/>
          </a:prstGeom>
          <a:noFill/>
          <a:ln w="9525">
            <a:noFill/>
            <a:miter lim="800000"/>
            <a:headEnd/>
            <a:tailEnd/>
          </a:ln>
        </p:spPr>
        <p:txBody>
          <a:bodyPr wrap="square" lIns="0" tIns="0" rIns="0" bIns="0">
            <a:spAutoFit/>
          </a:bodyPr>
          <a:lstStyle/>
          <a:p>
            <a:pPr>
              <a:defRPr/>
            </a:pPr>
            <a:r>
              <a:rPr lang="ja-JP" altLang="en-US" sz="1400" kern="0" dirty="0" smtClean="0">
                <a:latin typeface="ＭＳ ゴシック" pitchFamily="49" charset="-128"/>
                <a:ea typeface="ＭＳ ゴシック" pitchFamily="49" charset="-128"/>
              </a:rPr>
              <a:t>車専用から「まち」での共通利用</a:t>
            </a:r>
            <a:endParaRPr lang="en-US" altLang="ja-JP" sz="1400" kern="0" dirty="0">
              <a:latin typeface="ＭＳ ゴシック" pitchFamily="49" charset="-128"/>
              <a:ea typeface="ＭＳ ゴシック" pitchFamily="49" charset="-128"/>
            </a:endParaRPr>
          </a:p>
        </p:txBody>
      </p:sp>
      <p:grpSp>
        <p:nvGrpSpPr>
          <p:cNvPr id="163" name="グループ化 162"/>
          <p:cNvGrpSpPr/>
          <p:nvPr/>
        </p:nvGrpSpPr>
        <p:grpSpPr>
          <a:xfrm>
            <a:off x="4646407" y="1503732"/>
            <a:ext cx="4297899" cy="4012847"/>
            <a:chOff x="619567" y="2335311"/>
            <a:chExt cx="3540114" cy="3305321"/>
          </a:xfrm>
        </p:grpSpPr>
        <p:cxnSp>
          <p:nvCxnSpPr>
            <p:cNvPr id="164" name="直線コネクタ 163">
              <a:extLst>
                <a:ext uri="{FF2B5EF4-FFF2-40B4-BE49-F238E27FC236}">
                  <a16:creationId xmlns:a16="http://schemas.microsoft.com/office/drawing/2014/main" id="{592212BD-FB5C-4435-859B-14E37732027A}"/>
                </a:ext>
              </a:extLst>
            </p:cNvPr>
            <p:cNvCxnSpPr/>
            <p:nvPr/>
          </p:nvCxnSpPr>
          <p:spPr bwMode="auto">
            <a:xfrm>
              <a:off x="619567" y="2479160"/>
              <a:ext cx="338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5" name="テキスト ボックス 233">
              <a:extLst>
                <a:ext uri="{FF2B5EF4-FFF2-40B4-BE49-F238E27FC236}">
                  <a16:creationId xmlns:a16="http://schemas.microsoft.com/office/drawing/2014/main" id="{BE44A8DA-A0B6-4F7B-8162-9E819B5B9DAE}"/>
                </a:ext>
              </a:extLst>
            </p:cNvPr>
            <p:cNvSpPr txBox="1">
              <a:spLocks noChangeArrowheads="1"/>
            </p:cNvSpPr>
            <p:nvPr/>
          </p:nvSpPr>
          <p:spPr bwMode="auto">
            <a:xfrm>
              <a:off x="626022" y="2335311"/>
              <a:ext cx="1251870" cy="145990"/>
            </a:xfrm>
            <a:prstGeom prst="rect">
              <a:avLst/>
            </a:prstGeom>
            <a:solidFill>
              <a:schemeClr val="bg1"/>
            </a:solidFill>
            <a:ln w="9525">
              <a:noFill/>
              <a:miter lim="800000"/>
              <a:headEnd/>
              <a:tailEnd/>
            </a:ln>
          </p:spPr>
          <p:txBody>
            <a:bodyPr wrap="square" lIns="0" tIns="11329" rIns="0" bIns="11329">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smtClean="0">
                  <a:solidFill>
                    <a:srgbClr val="FF0000"/>
                  </a:solidFill>
                  <a:latin typeface="ＭＳ ゴシック" panose="020B0609070205080204" pitchFamily="49" charset="-128"/>
                  <a:ea typeface="ＭＳ ゴシック" panose="020B0609070205080204" pitchFamily="49" charset="-128"/>
                </a:rPr>
                <a:t>系統電力（</a:t>
              </a:r>
              <a:r>
                <a:rPr lang="ja-JP" altLang="en-US" sz="800" dirty="0">
                  <a:solidFill>
                    <a:srgbClr val="FF0000"/>
                  </a:solidFill>
                  <a:latin typeface="ＭＳ ゴシック" panose="020B0609070205080204" pitchFamily="49" charset="-128"/>
                  <a:ea typeface="ＭＳ ゴシック" panose="020B0609070205080204" pitchFamily="49" charset="-128"/>
                </a:rPr>
                <a:t>電気：交流）</a:t>
              </a:r>
            </a:p>
          </p:txBody>
        </p:sp>
        <p:sp>
          <p:nvSpPr>
            <p:cNvPr id="166" name="正方形/長方形 1">
              <a:extLst>
                <a:ext uri="{FF2B5EF4-FFF2-40B4-BE49-F238E27FC236}">
                  <a16:creationId xmlns:a16="http://schemas.microsoft.com/office/drawing/2014/main" id="{8736F744-27D8-4102-9C3B-5F2712E5507C}"/>
                </a:ext>
              </a:extLst>
            </p:cNvPr>
            <p:cNvSpPr>
              <a:spLocks noChangeArrowheads="1"/>
            </p:cNvSpPr>
            <p:nvPr/>
          </p:nvSpPr>
          <p:spPr bwMode="auto">
            <a:xfrm>
              <a:off x="857574" y="2614738"/>
              <a:ext cx="123111" cy="157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800" dirty="0">
                  <a:latin typeface="ＭＳ ゴシック" panose="020B0609070205080204" pitchFamily="49" charset="-128"/>
                  <a:ea typeface="ＭＳ ゴシック" panose="020B0609070205080204" pitchFamily="49" charset="-128"/>
                </a:rPr>
                <a:t>次世代無線伝送網による全体制御</a:t>
              </a:r>
              <a:endParaRPr kumimoji="0" lang="en-US" altLang="ja-JP" sz="800" dirty="0">
                <a:latin typeface="ＭＳ ゴシック" panose="020B0609070205080204" pitchFamily="49" charset="-128"/>
                <a:ea typeface="ＭＳ ゴシック" panose="020B0609070205080204" pitchFamily="49" charset="-128"/>
              </a:endParaRPr>
            </a:p>
          </p:txBody>
        </p:sp>
        <p:sp>
          <p:nvSpPr>
            <p:cNvPr id="167" name="正方形/長方形 166">
              <a:extLst>
                <a:ext uri="{FF2B5EF4-FFF2-40B4-BE49-F238E27FC236}">
                  <a16:creationId xmlns:a16="http://schemas.microsoft.com/office/drawing/2014/main" id="{FC7732BA-679E-4739-98CC-03C4ACF5AFE2}"/>
                </a:ext>
              </a:extLst>
            </p:cNvPr>
            <p:cNvSpPr/>
            <p:nvPr/>
          </p:nvSpPr>
          <p:spPr bwMode="auto">
            <a:xfrm>
              <a:off x="1773754" y="3222776"/>
              <a:ext cx="2104885" cy="2115419"/>
            </a:xfrm>
            <a:prstGeom prst="rect">
              <a:avLst/>
            </a:prstGeom>
            <a:solidFill>
              <a:srgbClr val="CC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grpSp>
          <p:nvGrpSpPr>
            <p:cNvPr id="168" name="グループ化 5">
              <a:extLst>
                <a:ext uri="{FF2B5EF4-FFF2-40B4-BE49-F238E27FC236}">
                  <a16:creationId xmlns:a16="http://schemas.microsoft.com/office/drawing/2014/main" id="{8663CA80-3487-4B81-BDAB-B25C7A378699}"/>
                </a:ext>
              </a:extLst>
            </p:cNvPr>
            <p:cNvGrpSpPr>
              <a:grpSpLocks/>
            </p:cNvGrpSpPr>
            <p:nvPr/>
          </p:nvGrpSpPr>
          <p:grpSpPr bwMode="auto">
            <a:xfrm>
              <a:off x="3487185" y="3129593"/>
              <a:ext cx="374725" cy="567271"/>
              <a:chOff x="5114925" y="3111500"/>
              <a:chExt cx="355600" cy="550863"/>
            </a:xfrm>
          </p:grpSpPr>
          <p:pic>
            <p:nvPicPr>
              <p:cNvPr id="230" name="Picture 274" descr="「風力発電 イラ...」の画像検索結果">
                <a:extLst>
                  <a:ext uri="{FF2B5EF4-FFF2-40B4-BE49-F238E27FC236}">
                    <a16:creationId xmlns:a16="http://schemas.microsoft.com/office/drawing/2014/main" id="{3FB12B72-406E-4943-9CC1-4B7FA8FDB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4925" y="3111500"/>
                <a:ext cx="355600" cy="550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1" name="Text Box 30">
                <a:extLst>
                  <a:ext uri="{FF2B5EF4-FFF2-40B4-BE49-F238E27FC236}">
                    <a16:creationId xmlns:a16="http://schemas.microsoft.com/office/drawing/2014/main" id="{45E0D2AC-FFF9-438D-9E00-12C0F0FAF670}"/>
                  </a:ext>
                </a:extLst>
              </p:cNvPr>
              <p:cNvSpPr txBox="1">
                <a:spLocks noChangeArrowheads="1"/>
              </p:cNvSpPr>
              <p:nvPr/>
            </p:nvSpPr>
            <p:spPr bwMode="auto">
              <a:xfrm>
                <a:off x="5119525" y="3378294"/>
                <a:ext cx="230650"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風力</a:t>
                </a:r>
              </a:p>
            </p:txBody>
          </p:sp>
        </p:grpSp>
        <p:grpSp>
          <p:nvGrpSpPr>
            <p:cNvPr id="169" name="グループ化 1">
              <a:extLst>
                <a:ext uri="{FF2B5EF4-FFF2-40B4-BE49-F238E27FC236}">
                  <a16:creationId xmlns:a16="http://schemas.microsoft.com/office/drawing/2014/main" id="{5C2DF8D3-BA11-4919-9F28-8650B9674EBD}"/>
                </a:ext>
              </a:extLst>
            </p:cNvPr>
            <p:cNvGrpSpPr>
              <a:grpSpLocks/>
            </p:cNvGrpSpPr>
            <p:nvPr/>
          </p:nvGrpSpPr>
          <p:grpSpPr bwMode="auto">
            <a:xfrm>
              <a:off x="1877892" y="3911024"/>
              <a:ext cx="605581" cy="572176"/>
              <a:chOff x="7275513" y="3043641"/>
              <a:chExt cx="574675" cy="555998"/>
            </a:xfrm>
          </p:grpSpPr>
          <p:pic>
            <p:nvPicPr>
              <p:cNvPr id="228" name="Picture 16" descr="「パワコン イラ...」の画像検索結果">
                <a:extLst>
                  <a:ext uri="{FF2B5EF4-FFF2-40B4-BE49-F238E27FC236}">
                    <a16:creationId xmlns:a16="http://schemas.microsoft.com/office/drawing/2014/main" id="{4063ED74-2221-454E-8293-9B746A032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5513" y="3043641"/>
                <a:ext cx="574675" cy="55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Text Box 30">
                <a:extLst>
                  <a:ext uri="{FF2B5EF4-FFF2-40B4-BE49-F238E27FC236}">
                    <a16:creationId xmlns:a16="http://schemas.microsoft.com/office/drawing/2014/main" id="{C04203A6-62EB-4228-A35E-C97EA9CB8A8A}"/>
                  </a:ext>
                </a:extLst>
              </p:cNvPr>
              <p:cNvSpPr txBox="1">
                <a:spLocks noChangeArrowheads="1"/>
              </p:cNvSpPr>
              <p:nvPr/>
            </p:nvSpPr>
            <p:spPr bwMode="auto">
              <a:xfrm>
                <a:off x="7323138" y="3173414"/>
                <a:ext cx="442906" cy="2392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smtClean="0">
                    <a:latin typeface="ＭＳ ゴシック" panose="020B0609070205080204" pitchFamily="49" charset="-128"/>
                    <a:ea typeface="ＭＳ ゴシック" panose="020B0609070205080204" pitchFamily="49" charset="-128"/>
                  </a:rPr>
                  <a:t>ｷｭｰﾋﾞｸﾙ</a:t>
                </a:r>
                <a:endParaRPr lang="en-US" altLang="ja-JP" sz="800" dirty="0" smtClean="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800" dirty="0" smtClean="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PCS</a:t>
                </a:r>
                <a:r>
                  <a:rPr lang="ja-JP" altLang="en-US" sz="800" dirty="0">
                    <a:latin typeface="ＭＳ ゴシック" panose="020B0609070205080204" pitchFamily="49" charset="-128"/>
                    <a:ea typeface="ＭＳ ゴシック" panose="020B0609070205080204" pitchFamily="49" charset="-128"/>
                  </a:rPr>
                  <a:t>他）</a:t>
                </a:r>
              </a:p>
            </p:txBody>
          </p:sp>
        </p:grpSp>
        <p:sp>
          <p:nvSpPr>
            <p:cNvPr id="170" name="Text Box 30">
              <a:extLst>
                <a:ext uri="{FF2B5EF4-FFF2-40B4-BE49-F238E27FC236}">
                  <a16:creationId xmlns:a16="http://schemas.microsoft.com/office/drawing/2014/main" id="{0003355B-8360-4E25-BBD1-BAC0B69FF36A}"/>
                </a:ext>
              </a:extLst>
            </p:cNvPr>
            <p:cNvSpPr txBox="1">
              <a:spLocks noChangeArrowheads="1"/>
            </p:cNvSpPr>
            <p:nvPr/>
          </p:nvSpPr>
          <p:spPr bwMode="auto">
            <a:xfrm>
              <a:off x="1809122" y="3250954"/>
              <a:ext cx="1525662" cy="30777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smtClean="0">
                  <a:latin typeface="ＭＳ ゴシック" panose="020B0609070205080204" pitchFamily="49" charset="-128"/>
                  <a:ea typeface="ＭＳ ゴシック" panose="020B0609070205080204" pitchFamily="49" charset="-128"/>
                </a:rPr>
                <a:t>（仮称）ホロニズム</a:t>
              </a:r>
              <a:endParaRPr lang="en-US" altLang="ja-JP" sz="1000" dirty="0" smtClean="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lang="ja-JP" altLang="en-US" sz="1000" dirty="0">
                  <a:latin typeface="ＭＳ ゴシック" panose="020B0609070205080204" pitchFamily="49" charset="-128"/>
                  <a:ea typeface="ＭＳ ゴシック" panose="020B0609070205080204" pitchFamily="49" charset="-128"/>
                </a:rPr>
                <a:t>　</a:t>
              </a:r>
              <a:r>
                <a:rPr lang="ja-JP" altLang="en-US" sz="1000" dirty="0" smtClean="0">
                  <a:latin typeface="ＭＳ ゴシック" panose="020B0609070205080204" pitchFamily="49" charset="-128"/>
                  <a:ea typeface="ＭＳ ゴシック" panose="020B0609070205080204" pitchFamily="49" charset="-128"/>
                </a:rPr>
                <a:t>エネルギーステーション</a:t>
              </a:r>
              <a:endParaRPr lang="ja-JP" altLang="en-US" sz="1000" dirty="0">
                <a:latin typeface="ＭＳ ゴシック" panose="020B0609070205080204" pitchFamily="49" charset="-128"/>
                <a:ea typeface="ＭＳ ゴシック" panose="020B0609070205080204" pitchFamily="49" charset="-128"/>
              </a:endParaRPr>
            </a:p>
          </p:txBody>
        </p:sp>
        <p:grpSp>
          <p:nvGrpSpPr>
            <p:cNvPr id="171" name="グループ化 8">
              <a:extLst>
                <a:ext uri="{FF2B5EF4-FFF2-40B4-BE49-F238E27FC236}">
                  <a16:creationId xmlns:a16="http://schemas.microsoft.com/office/drawing/2014/main" id="{1F730D99-869B-4377-99F7-D9EC46165294}"/>
                </a:ext>
              </a:extLst>
            </p:cNvPr>
            <p:cNvGrpSpPr>
              <a:grpSpLocks/>
            </p:cNvGrpSpPr>
            <p:nvPr/>
          </p:nvGrpSpPr>
          <p:grpSpPr bwMode="auto">
            <a:xfrm>
              <a:off x="2876586" y="4200380"/>
              <a:ext cx="304463" cy="395619"/>
              <a:chOff x="2578099" y="4629150"/>
              <a:chExt cx="288925" cy="384175"/>
            </a:xfrm>
          </p:grpSpPr>
          <p:pic>
            <p:nvPicPr>
              <p:cNvPr id="226" name="Picture 32" descr="荏原バラード株式会社製">
                <a:extLst>
                  <a:ext uri="{FF2B5EF4-FFF2-40B4-BE49-F238E27FC236}">
                    <a16:creationId xmlns:a16="http://schemas.microsoft.com/office/drawing/2014/main" id="{8C00CD57-89C8-462F-A7D1-6E7E5E2E4A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099" y="4629150"/>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 name="Text Box 30">
                <a:extLst>
                  <a:ext uri="{FF2B5EF4-FFF2-40B4-BE49-F238E27FC236}">
                    <a16:creationId xmlns:a16="http://schemas.microsoft.com/office/drawing/2014/main" id="{4299C05F-4610-48A4-A571-28965B3C4014}"/>
                  </a:ext>
                </a:extLst>
              </p:cNvPr>
              <p:cNvSpPr txBox="1">
                <a:spLocks noChangeArrowheads="1"/>
              </p:cNvSpPr>
              <p:nvPr/>
            </p:nvSpPr>
            <p:spPr bwMode="auto">
              <a:xfrm>
                <a:off x="2616031" y="4842743"/>
                <a:ext cx="194713"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PEFC</a:t>
                </a:r>
                <a:endParaRPr lang="ja-JP" altLang="en-US" sz="800" dirty="0">
                  <a:latin typeface="ＭＳ ゴシック" panose="020B0609070205080204" pitchFamily="49" charset="-128"/>
                  <a:ea typeface="ＭＳ ゴシック" panose="020B0609070205080204" pitchFamily="49" charset="-128"/>
                </a:endParaRPr>
              </a:p>
            </p:txBody>
          </p:sp>
        </p:grpSp>
        <p:grpSp>
          <p:nvGrpSpPr>
            <p:cNvPr id="172" name="グループ化 10">
              <a:extLst>
                <a:ext uri="{FF2B5EF4-FFF2-40B4-BE49-F238E27FC236}">
                  <a16:creationId xmlns:a16="http://schemas.microsoft.com/office/drawing/2014/main" id="{F0EE9D3C-0A84-4D2A-8D0F-1AE549E72603}"/>
                </a:ext>
              </a:extLst>
            </p:cNvPr>
            <p:cNvGrpSpPr>
              <a:grpSpLocks/>
            </p:cNvGrpSpPr>
            <p:nvPr/>
          </p:nvGrpSpPr>
          <p:grpSpPr bwMode="auto">
            <a:xfrm>
              <a:off x="1362639" y="4618140"/>
              <a:ext cx="578984" cy="281412"/>
              <a:chOff x="2821565" y="3647519"/>
              <a:chExt cx="549436" cy="273271"/>
            </a:xfrm>
          </p:grpSpPr>
          <p:pic>
            <p:nvPicPr>
              <p:cNvPr id="224" name="図 1">
                <a:extLst>
                  <a:ext uri="{FF2B5EF4-FFF2-40B4-BE49-F238E27FC236}">
                    <a16:creationId xmlns:a16="http://schemas.microsoft.com/office/drawing/2014/main" id="{9A775E0A-DB90-4118-8238-22D9811FD27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21565" y="3647519"/>
                <a:ext cx="549436" cy="27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 name="Text Box 30">
                <a:extLst>
                  <a:ext uri="{FF2B5EF4-FFF2-40B4-BE49-F238E27FC236}">
                    <a16:creationId xmlns:a16="http://schemas.microsoft.com/office/drawing/2014/main" id="{0C16A160-5271-4CD5-9F2C-3EEFC28EA964}"/>
                  </a:ext>
                </a:extLst>
              </p:cNvPr>
              <p:cNvSpPr txBox="1">
                <a:spLocks noChangeArrowheads="1"/>
              </p:cNvSpPr>
              <p:nvPr/>
            </p:nvSpPr>
            <p:spPr bwMode="auto">
              <a:xfrm>
                <a:off x="2905618" y="3739643"/>
                <a:ext cx="352425"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燃料ﾀﾝｸ</a:t>
                </a:r>
              </a:p>
            </p:txBody>
          </p:sp>
        </p:grpSp>
        <p:grpSp>
          <p:nvGrpSpPr>
            <p:cNvPr id="173" name="グループ化 12">
              <a:extLst>
                <a:ext uri="{FF2B5EF4-FFF2-40B4-BE49-F238E27FC236}">
                  <a16:creationId xmlns:a16="http://schemas.microsoft.com/office/drawing/2014/main" id="{16991AB4-BF71-47CE-9C2C-6AA32B70721E}"/>
                </a:ext>
              </a:extLst>
            </p:cNvPr>
            <p:cNvGrpSpPr>
              <a:grpSpLocks/>
            </p:cNvGrpSpPr>
            <p:nvPr/>
          </p:nvGrpSpPr>
          <p:grpSpPr bwMode="auto">
            <a:xfrm>
              <a:off x="3324916" y="4635234"/>
              <a:ext cx="531974" cy="426681"/>
              <a:chOff x="7291439" y="4759247"/>
              <a:chExt cx="517498" cy="387077"/>
            </a:xfrm>
          </p:grpSpPr>
          <p:pic>
            <p:nvPicPr>
              <p:cNvPr id="222" name="Picture 54" descr="「貯水槽」の画像検索結果">
                <a:extLst>
                  <a:ext uri="{FF2B5EF4-FFF2-40B4-BE49-F238E27FC236}">
                    <a16:creationId xmlns:a16="http://schemas.microsoft.com/office/drawing/2014/main" id="{1AE7D19A-2376-4C9A-92D1-2B69AC8810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1439" y="4759247"/>
                <a:ext cx="517498" cy="3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Text Box 30">
                <a:extLst>
                  <a:ext uri="{FF2B5EF4-FFF2-40B4-BE49-F238E27FC236}">
                    <a16:creationId xmlns:a16="http://schemas.microsoft.com/office/drawing/2014/main" id="{B59C01E7-CCF1-4E4C-B710-701CACB7A5BA}"/>
                  </a:ext>
                </a:extLst>
              </p:cNvPr>
              <p:cNvSpPr txBox="1">
                <a:spLocks noChangeArrowheads="1"/>
              </p:cNvSpPr>
              <p:nvPr/>
            </p:nvSpPr>
            <p:spPr bwMode="auto">
              <a:xfrm>
                <a:off x="7314015" y="5018719"/>
                <a:ext cx="311135" cy="1116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a:latin typeface="ＭＳ ゴシック" panose="020B0609070205080204" pitchFamily="49" charset="-128"/>
                    <a:ea typeface="ＭＳ ゴシック" panose="020B0609070205080204" pitchFamily="49" charset="-128"/>
                  </a:rPr>
                  <a:t>貯水槽</a:t>
                </a:r>
              </a:p>
            </p:txBody>
          </p:sp>
        </p:grpSp>
        <p:grpSp>
          <p:nvGrpSpPr>
            <p:cNvPr id="174" name="グループ化 14">
              <a:extLst>
                <a:ext uri="{FF2B5EF4-FFF2-40B4-BE49-F238E27FC236}">
                  <a16:creationId xmlns:a16="http://schemas.microsoft.com/office/drawing/2014/main" id="{A72DE454-C889-4333-B3E7-B8F4E7F51A13}"/>
                </a:ext>
              </a:extLst>
            </p:cNvPr>
            <p:cNvGrpSpPr>
              <a:grpSpLocks/>
            </p:cNvGrpSpPr>
            <p:nvPr/>
          </p:nvGrpSpPr>
          <p:grpSpPr bwMode="auto">
            <a:xfrm>
              <a:off x="2824727" y="3623300"/>
              <a:ext cx="381416" cy="423411"/>
              <a:chOff x="3175014" y="3526389"/>
              <a:chExt cx="361922" cy="411195"/>
            </a:xfrm>
          </p:grpSpPr>
          <p:pic>
            <p:nvPicPr>
              <p:cNvPr id="220" name="Picture 70" descr="「蓄電池 イラス...」の画像検索結果">
                <a:extLst>
                  <a:ext uri="{FF2B5EF4-FFF2-40B4-BE49-F238E27FC236}">
                    <a16:creationId xmlns:a16="http://schemas.microsoft.com/office/drawing/2014/main" id="{BCC20172-297F-4884-A947-4531442892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5014" y="3526389"/>
                <a:ext cx="361922" cy="4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Text Box 30">
                <a:extLst>
                  <a:ext uri="{FF2B5EF4-FFF2-40B4-BE49-F238E27FC236}">
                    <a16:creationId xmlns:a16="http://schemas.microsoft.com/office/drawing/2014/main" id="{5895C8CC-BA61-4A91-A6C2-5545853874F0}"/>
                  </a:ext>
                </a:extLst>
              </p:cNvPr>
              <p:cNvSpPr txBox="1">
                <a:spLocks noChangeArrowheads="1"/>
              </p:cNvSpPr>
              <p:nvPr/>
            </p:nvSpPr>
            <p:spPr bwMode="auto">
              <a:xfrm>
                <a:off x="3271434" y="3543967"/>
                <a:ext cx="127673" cy="308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11329"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蓄電池</a:t>
                </a:r>
              </a:p>
            </p:txBody>
          </p:sp>
        </p:grpSp>
        <p:grpSp>
          <p:nvGrpSpPr>
            <p:cNvPr id="175" name="グループ化 1">
              <a:extLst>
                <a:ext uri="{FF2B5EF4-FFF2-40B4-BE49-F238E27FC236}">
                  <a16:creationId xmlns:a16="http://schemas.microsoft.com/office/drawing/2014/main" id="{E4C0D2C8-A21D-4442-A227-A3670304543E}"/>
                </a:ext>
              </a:extLst>
            </p:cNvPr>
            <p:cNvGrpSpPr>
              <a:grpSpLocks/>
            </p:cNvGrpSpPr>
            <p:nvPr/>
          </p:nvGrpSpPr>
          <p:grpSpPr bwMode="auto">
            <a:xfrm>
              <a:off x="2138850" y="5195969"/>
              <a:ext cx="304463" cy="444663"/>
              <a:chOff x="4916488" y="5436845"/>
              <a:chExt cx="288925" cy="431800"/>
            </a:xfrm>
          </p:grpSpPr>
          <p:cxnSp>
            <p:nvCxnSpPr>
              <p:cNvPr id="218" name="直線矢印コネクタ 217">
                <a:extLst>
                  <a:ext uri="{FF2B5EF4-FFF2-40B4-BE49-F238E27FC236}">
                    <a16:creationId xmlns:a16="http://schemas.microsoft.com/office/drawing/2014/main" id="{BA2617AE-51BD-4F6D-B024-8E423E0C5638}"/>
                  </a:ext>
                </a:extLst>
              </p:cNvPr>
              <p:cNvCxnSpPr/>
              <p:nvPr/>
            </p:nvCxnSpPr>
            <p:spPr>
              <a:xfrm>
                <a:off x="5191125" y="5436845"/>
                <a:ext cx="0" cy="431800"/>
              </a:xfrm>
              <a:prstGeom prst="straightConnector1">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19" name="カギ線コネクタ 212">
                <a:extLst>
                  <a:ext uri="{FF2B5EF4-FFF2-40B4-BE49-F238E27FC236}">
                    <a16:creationId xmlns:a16="http://schemas.microsoft.com/office/drawing/2014/main" id="{E44F11E3-D68B-406C-81A9-E435ED3E4B33}"/>
                  </a:ext>
                </a:extLst>
              </p:cNvPr>
              <p:cNvCxnSpPr/>
              <p:nvPr/>
            </p:nvCxnSpPr>
            <p:spPr>
              <a:xfrm rot="10800000" flipV="1">
                <a:off x="4916488" y="5643220"/>
                <a:ext cx="288925" cy="215900"/>
              </a:xfrm>
              <a:prstGeom prst="bentConnector3">
                <a:avLst>
                  <a:gd name="adj1" fmla="val 101372"/>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76" name="正方形/長方形 18">
              <a:extLst>
                <a:ext uri="{FF2B5EF4-FFF2-40B4-BE49-F238E27FC236}">
                  <a16:creationId xmlns:a16="http://schemas.microsoft.com/office/drawing/2014/main" id="{E5BFD38B-00FA-4229-9F94-EE231158C5FA}"/>
                </a:ext>
              </a:extLst>
            </p:cNvPr>
            <p:cNvSpPr>
              <a:spLocks noChangeArrowheads="1"/>
            </p:cNvSpPr>
            <p:nvPr/>
          </p:nvSpPr>
          <p:spPr bwMode="auto">
            <a:xfrm>
              <a:off x="2095383" y="5047923"/>
              <a:ext cx="866495" cy="269100"/>
            </a:xfrm>
            <a:prstGeom prst="rect">
              <a:avLst/>
            </a:prstGeom>
            <a:solidFill>
              <a:schemeClr val="bg1"/>
            </a:solidFill>
            <a:ln w="9525">
              <a:solidFill>
                <a:schemeClr val="tx1"/>
              </a:solidFill>
              <a:miter lim="800000"/>
              <a:headEnd/>
              <a:tailEnd/>
            </a:ln>
          </p:spPr>
          <p:txBody>
            <a:bodyPr wrap="none" lIns="22657" tIns="22657" rIns="22657"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800" dirty="0">
                  <a:latin typeface="ＭＳ ゴシック" panose="020B0609070205080204" pitchFamily="49" charset="-128"/>
                  <a:ea typeface="ＭＳ ゴシック" panose="020B0609070205080204" pitchFamily="49" charset="-128"/>
                </a:rPr>
                <a:t>水素ステーション</a:t>
              </a:r>
              <a:endParaRPr kumimoji="0" lang="en-US" altLang="ja-JP" sz="800" dirty="0">
                <a:latin typeface="ＭＳ ゴシック" panose="020B0609070205080204" pitchFamily="49" charset="-128"/>
                <a:ea typeface="ＭＳ ゴシック" panose="020B0609070205080204" pitchFamily="49" charset="-128"/>
              </a:endParaRPr>
            </a:p>
            <a:p>
              <a:pPr algn="ctr">
                <a:lnSpc>
                  <a:spcPct val="100000"/>
                </a:lnSpc>
                <a:spcBef>
                  <a:spcPct val="0"/>
                </a:spcBef>
                <a:buFontTx/>
                <a:buNone/>
              </a:pPr>
              <a:r>
                <a:rPr kumimoji="0" lang="ja-JP" altLang="en-US" sz="800" b="1" dirty="0">
                  <a:solidFill>
                    <a:srgbClr val="FF0000"/>
                  </a:solidFill>
                  <a:latin typeface="ＭＳ ゴシック" panose="020B0609070205080204" pitchFamily="49" charset="-128"/>
                  <a:ea typeface="ＭＳ ゴシック" panose="020B0609070205080204" pitchFamily="49" charset="-128"/>
                </a:rPr>
                <a:t>（水素貯蔵所）</a:t>
              </a:r>
              <a:endParaRPr kumimoji="0" lang="ja-JP" altLang="en-US" sz="800" b="1" dirty="0">
                <a:solidFill>
                  <a:srgbClr val="FF0000"/>
                </a:solidFill>
              </a:endParaRPr>
            </a:p>
          </p:txBody>
        </p:sp>
        <p:grpSp>
          <p:nvGrpSpPr>
            <p:cNvPr id="177" name="グループ化 2">
              <a:extLst>
                <a:ext uri="{FF2B5EF4-FFF2-40B4-BE49-F238E27FC236}">
                  <a16:creationId xmlns:a16="http://schemas.microsoft.com/office/drawing/2014/main" id="{FF8DC663-0DEB-43F3-9312-D2BAB63817F7}"/>
                </a:ext>
              </a:extLst>
            </p:cNvPr>
            <p:cNvGrpSpPr>
              <a:grpSpLocks/>
            </p:cNvGrpSpPr>
            <p:nvPr/>
          </p:nvGrpSpPr>
          <p:grpSpPr bwMode="auto">
            <a:xfrm>
              <a:off x="3100750" y="5253186"/>
              <a:ext cx="317846" cy="299167"/>
              <a:chOff x="6771703" y="4982908"/>
              <a:chExt cx="300598" cy="289263"/>
            </a:xfrm>
          </p:grpSpPr>
          <p:cxnSp>
            <p:nvCxnSpPr>
              <p:cNvPr id="216" name="直線矢印コネクタ 215">
                <a:extLst>
                  <a:ext uri="{FF2B5EF4-FFF2-40B4-BE49-F238E27FC236}">
                    <a16:creationId xmlns:a16="http://schemas.microsoft.com/office/drawing/2014/main" id="{0A0CFC8F-1CF8-4CEE-AB64-EAE3C0AFB7B3}"/>
                  </a:ext>
                </a:extLst>
              </p:cNvPr>
              <p:cNvCxnSpPr/>
              <p:nvPr/>
            </p:nvCxnSpPr>
            <p:spPr>
              <a:xfrm>
                <a:off x="7062808" y="4984489"/>
                <a:ext cx="9493" cy="287682"/>
              </a:xfrm>
              <a:prstGeom prst="straightConnector1">
                <a:avLst/>
              </a:prstGeom>
              <a:ln w="28575">
                <a:solidFill>
                  <a:srgbClr val="008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カギ線コネクタ 207">
                <a:extLst>
                  <a:ext uri="{FF2B5EF4-FFF2-40B4-BE49-F238E27FC236}">
                    <a16:creationId xmlns:a16="http://schemas.microsoft.com/office/drawing/2014/main" id="{89B68E0D-72AC-4FAC-82B9-AA92264A8E4F}"/>
                  </a:ext>
                </a:extLst>
              </p:cNvPr>
              <p:cNvCxnSpPr/>
              <p:nvPr/>
            </p:nvCxnSpPr>
            <p:spPr>
              <a:xfrm rot="5400000">
                <a:off x="6772624" y="4981987"/>
                <a:ext cx="287682" cy="289524"/>
              </a:xfrm>
              <a:prstGeom prst="bentConnector3">
                <a:avLst>
                  <a:gd name="adj1" fmla="val 43009"/>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sp>
          <p:nvSpPr>
            <p:cNvPr id="178" name="Text Box 30">
              <a:extLst>
                <a:ext uri="{FF2B5EF4-FFF2-40B4-BE49-F238E27FC236}">
                  <a16:creationId xmlns:a16="http://schemas.microsoft.com/office/drawing/2014/main" id="{CC7A94D1-5B64-480B-A74C-361855CF8BF7}"/>
                </a:ext>
              </a:extLst>
            </p:cNvPr>
            <p:cNvSpPr txBox="1">
              <a:spLocks noChangeArrowheads="1"/>
            </p:cNvSpPr>
            <p:nvPr/>
          </p:nvSpPr>
          <p:spPr bwMode="auto">
            <a:xfrm>
              <a:off x="3058929" y="5124049"/>
              <a:ext cx="540338" cy="215444"/>
            </a:xfrm>
            <a:prstGeom prst="rect">
              <a:avLst/>
            </a:prstGeom>
            <a:solidFill>
              <a:schemeClr val="bg1"/>
            </a:solidFill>
            <a:ln w="9525">
              <a:solidFill>
                <a:schemeClr val="tx1"/>
              </a:solidFill>
              <a:miter lim="800000"/>
              <a:headEnd/>
              <a:tailEnd/>
            </a:ln>
          </p:spPr>
          <p:txBody>
            <a:bodyPr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 typeface="Arial" panose="020B0604020202020204" pitchFamily="34" charset="0"/>
                <a:buNone/>
              </a:pPr>
              <a:r>
                <a:rPr lang="ja-JP" altLang="en-US" sz="800" dirty="0" smtClean="0">
                  <a:latin typeface="ＭＳ ゴシック" panose="020B0609070205080204" pitchFamily="49" charset="-128"/>
                  <a:ea typeface="ＭＳ ゴシック" panose="020B0609070205080204" pitchFamily="49" charset="-128"/>
                </a:rPr>
                <a:t>充電ｽﾀﾝﾄﾞ</a:t>
              </a:r>
              <a:endParaRPr lang="en-US" altLang="ja-JP" sz="800" dirty="0">
                <a:latin typeface="ＭＳ ゴシック" panose="020B0609070205080204" pitchFamily="49" charset="-128"/>
                <a:ea typeface="ＭＳ ゴシック" panose="020B0609070205080204" pitchFamily="49" charset="-128"/>
              </a:endParaRPr>
            </a:p>
          </p:txBody>
        </p:sp>
        <p:grpSp>
          <p:nvGrpSpPr>
            <p:cNvPr id="179" name="グループ化 32">
              <a:extLst>
                <a:ext uri="{FF2B5EF4-FFF2-40B4-BE49-F238E27FC236}">
                  <a16:creationId xmlns:a16="http://schemas.microsoft.com/office/drawing/2014/main" id="{77230A1B-A9D3-4E89-ABE3-712A083E58C4}"/>
                </a:ext>
              </a:extLst>
            </p:cNvPr>
            <p:cNvGrpSpPr>
              <a:grpSpLocks/>
            </p:cNvGrpSpPr>
            <p:nvPr/>
          </p:nvGrpSpPr>
          <p:grpSpPr bwMode="auto">
            <a:xfrm>
              <a:off x="2640711" y="4609078"/>
              <a:ext cx="555393" cy="413602"/>
              <a:chOff x="2988821" y="4550360"/>
              <a:chExt cx="527050" cy="401638"/>
            </a:xfrm>
          </p:grpSpPr>
          <p:pic>
            <p:nvPicPr>
              <p:cNvPr id="214" name="Picture 117" descr="「コベルコ 電解...」の画像検索結果">
                <a:extLst>
                  <a:ext uri="{FF2B5EF4-FFF2-40B4-BE49-F238E27FC236}">
                    <a16:creationId xmlns:a16="http://schemas.microsoft.com/office/drawing/2014/main" id="{9DE92253-91C6-4FCB-9B5B-4AF34177DA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8821" y="4550360"/>
                <a:ext cx="527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Text Box 30">
                <a:extLst>
                  <a:ext uri="{FF2B5EF4-FFF2-40B4-BE49-F238E27FC236}">
                    <a16:creationId xmlns:a16="http://schemas.microsoft.com/office/drawing/2014/main" id="{19793778-1DED-4DDE-9497-04D05526A3D3}"/>
                  </a:ext>
                </a:extLst>
              </p:cNvPr>
              <p:cNvSpPr txBox="1">
                <a:spLocks noChangeArrowheads="1"/>
              </p:cNvSpPr>
              <p:nvPr/>
            </p:nvSpPr>
            <p:spPr bwMode="auto">
              <a:xfrm>
                <a:off x="3022242" y="4598102"/>
                <a:ext cx="429861"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smtClean="0">
                    <a:latin typeface="ＭＳ ゴシック" panose="020B0609070205080204" pitchFamily="49" charset="-128"/>
                    <a:ea typeface="ＭＳ ゴシック" panose="020B0609070205080204" pitchFamily="49" charset="-128"/>
                  </a:rPr>
                  <a:t>水電解槽</a:t>
                </a:r>
                <a:endParaRPr lang="ja-JP" altLang="en-US" sz="800" dirty="0">
                  <a:latin typeface="ＭＳ ゴシック" panose="020B0609070205080204" pitchFamily="49" charset="-128"/>
                  <a:ea typeface="ＭＳ ゴシック" panose="020B0609070205080204" pitchFamily="49" charset="-128"/>
                </a:endParaRPr>
              </a:p>
            </p:txBody>
          </p:sp>
        </p:grpSp>
        <p:cxnSp>
          <p:nvCxnSpPr>
            <p:cNvPr id="180" name="図形 363">
              <a:extLst>
                <a:ext uri="{FF2B5EF4-FFF2-40B4-BE49-F238E27FC236}">
                  <a16:creationId xmlns:a16="http://schemas.microsoft.com/office/drawing/2014/main" id="{352AD3F3-BEAD-46F9-A6D2-D30923CF5A64}"/>
                </a:ext>
              </a:extLst>
            </p:cNvPr>
            <p:cNvCxnSpPr/>
            <p:nvPr/>
          </p:nvCxnSpPr>
          <p:spPr bwMode="auto">
            <a:xfrm rot="16200000" flipV="1">
              <a:off x="2456699" y="4389929"/>
              <a:ext cx="252000" cy="252000"/>
            </a:xfrm>
            <a:prstGeom prst="bentConnector3">
              <a:avLst>
                <a:gd name="adj1" fmla="val 96705"/>
              </a:avLst>
            </a:prstGeom>
            <a:ln w="31750">
              <a:solidFill>
                <a:srgbClr val="008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1" name="直線矢印コネクタ 180">
              <a:extLst>
                <a:ext uri="{FF2B5EF4-FFF2-40B4-BE49-F238E27FC236}">
                  <a16:creationId xmlns:a16="http://schemas.microsoft.com/office/drawing/2014/main" id="{1AB3AF80-C706-4BC7-911A-A108D2ADE195}"/>
                </a:ext>
              </a:extLst>
            </p:cNvPr>
            <p:cNvCxnSpPr/>
            <p:nvPr/>
          </p:nvCxnSpPr>
          <p:spPr bwMode="auto">
            <a:xfrm flipH="1" flipV="1">
              <a:off x="2414873" y="4309911"/>
              <a:ext cx="491826"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直線矢印コネクタ 181">
              <a:extLst>
                <a:ext uri="{FF2B5EF4-FFF2-40B4-BE49-F238E27FC236}">
                  <a16:creationId xmlns:a16="http://schemas.microsoft.com/office/drawing/2014/main" id="{41ACB2B5-7703-45D0-8C29-579A8A0EF020}"/>
                </a:ext>
              </a:extLst>
            </p:cNvPr>
            <p:cNvCxnSpPr/>
            <p:nvPr/>
          </p:nvCxnSpPr>
          <p:spPr bwMode="auto">
            <a:xfrm flipH="1">
              <a:off x="3102424" y="3651091"/>
              <a:ext cx="645729" cy="0"/>
            </a:xfrm>
            <a:prstGeom prst="straightConnector1">
              <a:avLst/>
            </a:prstGeom>
            <a:ln w="31750">
              <a:solidFill>
                <a:srgbClr val="008000"/>
              </a:solidFill>
              <a:headEnd type="none" w="sm"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3" name="直線矢印コネクタ 182">
              <a:extLst>
                <a:ext uri="{FF2B5EF4-FFF2-40B4-BE49-F238E27FC236}">
                  <a16:creationId xmlns:a16="http://schemas.microsoft.com/office/drawing/2014/main" id="{35A251B0-73DE-4044-BA8F-0FB25EB8BCA0}"/>
                </a:ext>
              </a:extLst>
            </p:cNvPr>
            <p:cNvCxnSpPr/>
            <p:nvPr/>
          </p:nvCxnSpPr>
          <p:spPr bwMode="auto">
            <a:xfrm flipH="1">
              <a:off x="3095733" y="3866883"/>
              <a:ext cx="418219" cy="0"/>
            </a:xfrm>
            <a:prstGeom prst="straightConnector1">
              <a:avLst/>
            </a:prstGeom>
            <a:ln w="31750">
              <a:solidFill>
                <a:srgbClr val="008000"/>
              </a:solidFill>
              <a:headEnd type="none" w="sm"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F562903C-80E3-426E-9849-FA4C73CD357E}"/>
                </a:ext>
              </a:extLst>
            </p:cNvPr>
            <p:cNvCxnSpPr/>
            <p:nvPr/>
          </p:nvCxnSpPr>
          <p:spPr bwMode="auto">
            <a:xfrm flipH="1" flipV="1">
              <a:off x="2414873" y="4017284"/>
              <a:ext cx="491826"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A023F3E4-7372-4AF7-ABC2-652C5E5899D8}"/>
                </a:ext>
              </a:extLst>
            </p:cNvPr>
            <p:cNvCxnSpPr/>
            <p:nvPr/>
          </p:nvCxnSpPr>
          <p:spPr bwMode="auto">
            <a:xfrm>
              <a:off x="2715990" y="4900071"/>
              <a:ext cx="0" cy="222331"/>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9A2F6ED4-E07C-47E7-9D44-64E7409B39D3}"/>
                </a:ext>
              </a:extLst>
            </p:cNvPr>
            <p:cNvCxnSpPr/>
            <p:nvPr/>
          </p:nvCxnSpPr>
          <p:spPr bwMode="auto">
            <a:xfrm flipH="1" flipV="1">
              <a:off x="2205765" y="4375303"/>
              <a:ext cx="0" cy="333497"/>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図形 363">
              <a:extLst>
                <a:ext uri="{FF2B5EF4-FFF2-40B4-BE49-F238E27FC236}">
                  <a16:creationId xmlns:a16="http://schemas.microsoft.com/office/drawing/2014/main" id="{60357862-9756-4D8C-8363-95E42C8225E3}"/>
                </a:ext>
              </a:extLst>
            </p:cNvPr>
            <p:cNvCxnSpPr/>
            <p:nvPr/>
          </p:nvCxnSpPr>
          <p:spPr bwMode="auto">
            <a:xfrm rot="16200000" flipV="1">
              <a:off x="2349575" y="4299971"/>
              <a:ext cx="1000492" cy="873240"/>
            </a:xfrm>
            <a:prstGeom prst="bentConnector3">
              <a:avLst>
                <a:gd name="adj1" fmla="val 100123"/>
              </a:avLst>
            </a:prstGeom>
            <a:ln w="31750">
              <a:solidFill>
                <a:srgbClr val="008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8" name="Text Box 56">
              <a:extLst>
                <a:ext uri="{FF2B5EF4-FFF2-40B4-BE49-F238E27FC236}">
                  <a16:creationId xmlns:a16="http://schemas.microsoft.com/office/drawing/2014/main" id="{DEBBB75A-798D-470E-ACDD-0A49D223854C}"/>
                </a:ext>
              </a:extLst>
            </p:cNvPr>
            <p:cNvSpPr txBox="1">
              <a:spLocks noChangeArrowheads="1"/>
            </p:cNvSpPr>
            <p:nvPr/>
          </p:nvSpPr>
          <p:spPr bwMode="auto">
            <a:xfrm>
              <a:off x="1362101" y="4485176"/>
              <a:ext cx="6943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7030A0"/>
                  </a:solidFill>
                  <a:latin typeface="ＭＳ ゴシック" panose="020B0609070205080204" pitchFamily="49" charset="-128"/>
                  <a:ea typeface="ＭＳ ゴシック" panose="020B0609070205080204" pitchFamily="49" charset="-128"/>
                </a:rPr>
                <a:t>メタノール水</a:t>
              </a:r>
            </a:p>
          </p:txBody>
        </p:sp>
        <p:sp>
          <p:nvSpPr>
            <p:cNvPr id="189" name="Text Box 30">
              <a:extLst>
                <a:ext uri="{FF2B5EF4-FFF2-40B4-BE49-F238E27FC236}">
                  <a16:creationId xmlns:a16="http://schemas.microsoft.com/office/drawing/2014/main" id="{6B5AB683-4AD1-427E-9205-33341DB5909E}"/>
                </a:ext>
              </a:extLst>
            </p:cNvPr>
            <p:cNvSpPr txBox="1">
              <a:spLocks noChangeArrowheads="1"/>
            </p:cNvSpPr>
            <p:nvPr/>
          </p:nvSpPr>
          <p:spPr bwMode="auto">
            <a:xfrm>
              <a:off x="3105771" y="5419934"/>
              <a:ext cx="3044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V2H</a:t>
              </a:r>
              <a:endParaRPr lang="ja-JP" altLang="en-US" sz="800" dirty="0">
                <a:latin typeface="ＭＳ ゴシック" panose="020B0609070205080204" pitchFamily="49" charset="-128"/>
                <a:ea typeface="ＭＳ ゴシック" panose="020B0609070205080204" pitchFamily="49" charset="-128"/>
              </a:endParaRPr>
            </a:p>
          </p:txBody>
        </p:sp>
        <p:cxnSp>
          <p:nvCxnSpPr>
            <p:cNvPr id="190" name="カギ線コネクタ 334">
              <a:extLst>
                <a:ext uri="{FF2B5EF4-FFF2-40B4-BE49-F238E27FC236}">
                  <a16:creationId xmlns:a16="http://schemas.microsoft.com/office/drawing/2014/main" id="{4B397063-DCEB-4D36-A3BD-069F1976D287}"/>
                </a:ext>
              </a:extLst>
            </p:cNvPr>
            <p:cNvCxnSpPr/>
            <p:nvPr/>
          </p:nvCxnSpPr>
          <p:spPr bwMode="auto">
            <a:xfrm rot="16200000" flipV="1">
              <a:off x="2782349" y="4663746"/>
              <a:ext cx="742195" cy="152232"/>
            </a:xfrm>
            <a:prstGeom prst="bentConnector3">
              <a:avLst>
                <a:gd name="adj1" fmla="val 99688"/>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45604D2A-686D-4049-8810-35AE35528D60}"/>
                </a:ext>
              </a:extLst>
            </p:cNvPr>
            <p:cNvCxnSpPr/>
            <p:nvPr/>
          </p:nvCxnSpPr>
          <p:spPr bwMode="auto">
            <a:xfrm flipH="1">
              <a:off x="3025472" y="4811792"/>
              <a:ext cx="455023" cy="0"/>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92" name="図 191">
              <a:extLst>
                <a:ext uri="{FF2B5EF4-FFF2-40B4-BE49-F238E27FC236}">
                  <a16:creationId xmlns:a16="http://schemas.microsoft.com/office/drawing/2014/main" id="{DB8F7D75-A98B-471F-BA41-145CBBD8E54A}"/>
                </a:ext>
              </a:extLst>
            </p:cNvPr>
            <p:cNvPicPr>
              <a:picLocks noChangeAspect="1"/>
            </p:cNvPicPr>
            <p:nvPr/>
          </p:nvPicPr>
          <p:blipFill>
            <a:blip r:embed="rId13"/>
            <a:stretch>
              <a:fillRect/>
            </a:stretch>
          </p:blipFill>
          <p:spPr>
            <a:xfrm>
              <a:off x="1997067" y="4650456"/>
              <a:ext cx="594593" cy="310778"/>
            </a:xfrm>
            <a:prstGeom prst="rect">
              <a:avLst/>
            </a:prstGeom>
          </p:spPr>
        </p:pic>
        <p:sp>
          <p:nvSpPr>
            <p:cNvPr id="193" name="正方形/長方形 192">
              <a:extLst>
                <a:ext uri="{FF2B5EF4-FFF2-40B4-BE49-F238E27FC236}">
                  <a16:creationId xmlns:a16="http://schemas.microsoft.com/office/drawing/2014/main" id="{166D2573-86F8-4D55-8978-0E80098D1F33}"/>
                </a:ext>
              </a:extLst>
            </p:cNvPr>
            <p:cNvSpPr/>
            <p:nvPr/>
          </p:nvSpPr>
          <p:spPr>
            <a:xfrm rot="10800000" flipV="1">
              <a:off x="2253679" y="4522541"/>
              <a:ext cx="363200" cy="17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tx1"/>
                  </a:solidFill>
                  <a:latin typeface="ＭＳ ゴシック" panose="020B0609070205080204" pitchFamily="49" charset="-128"/>
                  <a:ea typeface="ＭＳ ゴシック" panose="020B0609070205080204" pitchFamily="49" charset="-128"/>
                </a:rPr>
                <a:t>SOFC</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grpSp>
          <p:nvGrpSpPr>
            <p:cNvPr id="194" name="グループ化 6">
              <a:extLst>
                <a:ext uri="{FF2B5EF4-FFF2-40B4-BE49-F238E27FC236}">
                  <a16:creationId xmlns:a16="http://schemas.microsoft.com/office/drawing/2014/main" id="{13F9964B-209A-4AB6-B090-308CB58FFF9D}"/>
                </a:ext>
              </a:extLst>
            </p:cNvPr>
            <p:cNvGrpSpPr>
              <a:grpSpLocks/>
            </p:cNvGrpSpPr>
            <p:nvPr/>
          </p:nvGrpSpPr>
          <p:grpSpPr bwMode="auto">
            <a:xfrm>
              <a:off x="3393504" y="3718118"/>
              <a:ext cx="682532" cy="299166"/>
              <a:chOff x="5508231" y="3318204"/>
              <a:chExt cx="647700" cy="290512"/>
            </a:xfrm>
          </p:grpSpPr>
          <p:pic>
            <p:nvPicPr>
              <p:cNvPr id="212" name="Picture 58" descr="クリックすると新しいウィンドウで開きます">
                <a:extLst>
                  <a:ext uri="{FF2B5EF4-FFF2-40B4-BE49-F238E27FC236}">
                    <a16:creationId xmlns:a16="http://schemas.microsoft.com/office/drawing/2014/main" id="{6E0699BD-C0E3-4709-8DD8-1652B18346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231" y="3318204"/>
                <a:ext cx="647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Text Box 30">
                <a:extLst>
                  <a:ext uri="{FF2B5EF4-FFF2-40B4-BE49-F238E27FC236}">
                    <a16:creationId xmlns:a16="http://schemas.microsoft.com/office/drawing/2014/main" id="{762AB0AD-018F-482C-8B74-65A81B2799F2}"/>
                  </a:ext>
                </a:extLst>
              </p:cNvPr>
              <p:cNvSpPr txBox="1">
                <a:spLocks noChangeArrowheads="1"/>
              </p:cNvSpPr>
              <p:nvPr/>
            </p:nvSpPr>
            <p:spPr bwMode="auto">
              <a:xfrm>
                <a:off x="5683250" y="3451225"/>
                <a:ext cx="150813"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Arial" panose="020B0604020202020204" pitchFamily="34" charset="0"/>
                    <a:ea typeface="ＭＳ ゴシック" panose="020B0609070205080204" pitchFamily="49" charset="-128"/>
                    <a:cs typeface="Arial" panose="020B0604020202020204" pitchFamily="34" charset="0"/>
                  </a:rPr>
                  <a:t>PV</a:t>
                </a:r>
                <a:endParaRPr lang="ja-JP" altLang="en-US" sz="800" dirty="0">
                  <a:latin typeface="Arial" panose="020B0604020202020204" pitchFamily="34" charset="0"/>
                  <a:ea typeface="ＭＳ ゴシック" panose="020B0609070205080204" pitchFamily="49" charset="-128"/>
                  <a:cs typeface="Arial" panose="020B0604020202020204" pitchFamily="34" charset="0"/>
                </a:endParaRPr>
              </a:p>
            </p:txBody>
          </p:sp>
        </p:grpSp>
        <p:cxnSp>
          <p:nvCxnSpPr>
            <p:cNvPr id="195" name="直線矢印コネクタ 194">
              <a:extLst>
                <a:ext uri="{FF2B5EF4-FFF2-40B4-BE49-F238E27FC236}">
                  <a16:creationId xmlns:a16="http://schemas.microsoft.com/office/drawing/2014/main" id="{1F63713C-21C9-4B3A-A467-83B501339ECA}"/>
                </a:ext>
              </a:extLst>
            </p:cNvPr>
            <p:cNvCxnSpPr/>
            <p:nvPr/>
          </p:nvCxnSpPr>
          <p:spPr bwMode="auto">
            <a:xfrm flipH="1" flipV="1">
              <a:off x="2414873" y="4159511"/>
              <a:ext cx="1744808"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6" name="直線矢印コネクタ 195">
              <a:extLst>
                <a:ext uri="{FF2B5EF4-FFF2-40B4-BE49-F238E27FC236}">
                  <a16:creationId xmlns:a16="http://schemas.microsoft.com/office/drawing/2014/main" id="{2FFF1702-D0E9-4670-AF30-1226DFB4DF00}"/>
                </a:ext>
              </a:extLst>
            </p:cNvPr>
            <p:cNvCxnSpPr/>
            <p:nvPr/>
          </p:nvCxnSpPr>
          <p:spPr>
            <a:xfrm flipV="1">
              <a:off x="2928021" y="5120768"/>
              <a:ext cx="1152000" cy="0"/>
            </a:xfrm>
            <a:prstGeom prst="straightConnector1">
              <a:avLst/>
            </a:prstGeom>
            <a:ln w="38100" cmpd="dbl">
              <a:solidFill>
                <a:srgbClr val="0000FF"/>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7" name="図形 363">
              <a:extLst>
                <a:ext uri="{FF2B5EF4-FFF2-40B4-BE49-F238E27FC236}">
                  <a16:creationId xmlns:a16="http://schemas.microsoft.com/office/drawing/2014/main" id="{C46E3CFD-BDE0-42CF-8804-C2C72F151B69}"/>
                </a:ext>
              </a:extLst>
            </p:cNvPr>
            <p:cNvCxnSpPr/>
            <p:nvPr/>
          </p:nvCxnSpPr>
          <p:spPr bwMode="auto">
            <a:xfrm rot="16200000" flipV="1">
              <a:off x="664004" y="2815988"/>
              <a:ext cx="1647110" cy="968010"/>
            </a:xfrm>
            <a:prstGeom prst="bentConnector3">
              <a:avLst>
                <a:gd name="adj1" fmla="val -568"/>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80168A6E-848B-47D7-83D0-6E2602ED6045}"/>
                </a:ext>
              </a:extLst>
            </p:cNvPr>
            <p:cNvCxnSpPr/>
            <p:nvPr/>
          </p:nvCxnSpPr>
          <p:spPr bwMode="auto">
            <a:xfrm>
              <a:off x="3083767" y="4304714"/>
              <a:ext cx="1075914" cy="5197"/>
            </a:xfrm>
            <a:prstGeom prst="line">
              <a:avLst/>
            </a:prstGeom>
            <a:ln w="31750">
              <a:solidFill>
                <a:srgbClr val="FFC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99" name="グループ化 198"/>
            <p:cNvGrpSpPr/>
            <p:nvPr/>
          </p:nvGrpSpPr>
          <p:grpSpPr>
            <a:xfrm>
              <a:off x="1753312" y="2587850"/>
              <a:ext cx="1535699" cy="554644"/>
              <a:chOff x="5116272" y="3950499"/>
              <a:chExt cx="1535699" cy="554644"/>
            </a:xfrm>
          </p:grpSpPr>
          <p:cxnSp>
            <p:nvCxnSpPr>
              <p:cNvPr id="200" name="直線コネクタ 199">
                <a:extLst>
                  <a:ext uri="{FF2B5EF4-FFF2-40B4-BE49-F238E27FC236}">
                    <a16:creationId xmlns:a16="http://schemas.microsoft.com/office/drawing/2014/main" id="{193C2CC3-CF2C-40B2-A03E-A4D66CB6A1F6}"/>
                  </a:ext>
                </a:extLst>
              </p:cNvPr>
              <p:cNvCxnSpPr/>
              <p:nvPr/>
            </p:nvCxnSpPr>
            <p:spPr bwMode="auto">
              <a:xfrm>
                <a:off x="5170184" y="4255880"/>
                <a:ext cx="796288" cy="0"/>
              </a:xfrm>
              <a:prstGeom prst="line">
                <a:avLst/>
              </a:prstGeom>
              <a:ln w="38100">
                <a:solidFill>
                  <a:srgbClr val="008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E810C88D-46E1-4FC6-BF17-67235C4DE7BF}"/>
                  </a:ext>
                </a:extLst>
              </p:cNvPr>
              <p:cNvCxnSpPr/>
              <p:nvPr/>
            </p:nvCxnSpPr>
            <p:spPr bwMode="auto">
              <a:xfrm>
                <a:off x="5170184" y="4109073"/>
                <a:ext cx="796288" cy="0"/>
              </a:xfrm>
              <a:prstGeom prst="line">
                <a:avLst/>
              </a:prstGeom>
              <a:ln w="38100">
                <a:solidFill>
                  <a:srgbClr val="FF0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02" name="直線矢印コネクタ 201">
                <a:extLst>
                  <a:ext uri="{FF2B5EF4-FFF2-40B4-BE49-F238E27FC236}">
                    <a16:creationId xmlns:a16="http://schemas.microsoft.com/office/drawing/2014/main" id="{AC0CFBA4-5396-4461-A368-DCA04E75EB9E}"/>
                  </a:ext>
                </a:extLst>
              </p:cNvPr>
              <p:cNvCxnSpPr/>
              <p:nvPr/>
            </p:nvCxnSpPr>
            <p:spPr bwMode="auto">
              <a:xfrm flipH="1">
                <a:off x="6043425" y="4260783"/>
                <a:ext cx="568777" cy="0"/>
              </a:xfrm>
              <a:prstGeom prst="straightConnector1">
                <a:avLst/>
              </a:prstGeom>
              <a:ln w="38100">
                <a:solidFill>
                  <a:srgbClr val="00B0F0"/>
                </a:solidFill>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203" name="直線矢印コネクタ 202">
                <a:extLst>
                  <a:ext uri="{FF2B5EF4-FFF2-40B4-BE49-F238E27FC236}">
                    <a16:creationId xmlns:a16="http://schemas.microsoft.com/office/drawing/2014/main" id="{06FB402B-B99B-4CDE-A293-7DB53B78022E}"/>
                  </a:ext>
                </a:extLst>
              </p:cNvPr>
              <p:cNvCxnSpPr/>
              <p:nvPr/>
            </p:nvCxnSpPr>
            <p:spPr bwMode="auto">
              <a:xfrm>
                <a:off x="5170184" y="4415275"/>
                <a:ext cx="796288" cy="0"/>
              </a:xfrm>
              <a:prstGeom prst="straightConnector1">
                <a:avLst/>
              </a:prstGeom>
              <a:ln w="38100" cmpd="dbl">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直線矢印コネクタ 203">
                <a:extLst>
                  <a:ext uri="{FF2B5EF4-FFF2-40B4-BE49-F238E27FC236}">
                    <a16:creationId xmlns:a16="http://schemas.microsoft.com/office/drawing/2014/main" id="{9799F8EB-E15E-4C30-869E-2B7C42730DBC}"/>
                  </a:ext>
                </a:extLst>
              </p:cNvPr>
              <p:cNvCxnSpPr/>
              <p:nvPr/>
            </p:nvCxnSpPr>
            <p:spPr bwMode="auto">
              <a:xfrm>
                <a:off x="6043425" y="4418543"/>
                <a:ext cx="568777" cy="0"/>
              </a:xfrm>
              <a:prstGeom prst="straightConnector1">
                <a:avLst/>
              </a:prstGeom>
              <a:ln w="3810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5" name="テキスト ボックス 10">
                <a:extLst>
                  <a:ext uri="{FF2B5EF4-FFF2-40B4-BE49-F238E27FC236}">
                    <a16:creationId xmlns:a16="http://schemas.microsoft.com/office/drawing/2014/main" id="{E234ACA5-5F79-4384-A149-50E7DF421CFF}"/>
                  </a:ext>
                </a:extLst>
              </p:cNvPr>
              <p:cNvSpPr txBox="1">
                <a:spLocks noChangeArrowheads="1"/>
              </p:cNvSpPr>
              <p:nvPr/>
            </p:nvSpPr>
            <p:spPr bwMode="auto">
              <a:xfrm>
                <a:off x="5283938" y="4359151"/>
                <a:ext cx="639043" cy="123111"/>
              </a:xfrm>
              <a:prstGeom prst="rect">
                <a:avLst/>
              </a:prstGeom>
              <a:solidFill>
                <a:schemeClr val="bg1"/>
              </a:solidFill>
              <a:ln w="9525">
                <a:solidFill>
                  <a:srgbClr val="0000FF"/>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0000FF"/>
                    </a:solidFill>
                    <a:latin typeface="ＭＳ ゴシック" panose="020B0609070205080204" pitchFamily="49" charset="-128"/>
                    <a:ea typeface="ＭＳ ゴシック" panose="020B0609070205080204" pitchFamily="49" charset="-128"/>
                  </a:rPr>
                  <a:t>水素（低圧）</a:t>
                </a:r>
              </a:p>
            </p:txBody>
          </p:sp>
          <p:sp>
            <p:nvSpPr>
              <p:cNvPr id="206" name="テキスト ボックス 9">
                <a:extLst>
                  <a:ext uri="{FF2B5EF4-FFF2-40B4-BE49-F238E27FC236}">
                    <a16:creationId xmlns:a16="http://schemas.microsoft.com/office/drawing/2014/main" id="{FB1F8C45-7569-4846-9C30-CB3CE7AC866A}"/>
                  </a:ext>
                </a:extLst>
              </p:cNvPr>
              <p:cNvSpPr txBox="1">
                <a:spLocks noChangeArrowheads="1"/>
              </p:cNvSpPr>
              <p:nvPr/>
            </p:nvSpPr>
            <p:spPr bwMode="auto">
              <a:xfrm>
                <a:off x="5283938" y="4199835"/>
                <a:ext cx="625656" cy="123111"/>
              </a:xfrm>
              <a:prstGeom prst="rect">
                <a:avLst/>
              </a:prstGeom>
              <a:solidFill>
                <a:schemeClr val="bg1"/>
              </a:solidFill>
              <a:ln w="9525">
                <a:solidFill>
                  <a:srgbClr val="008000"/>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008000"/>
                    </a:solidFill>
                    <a:latin typeface="ＭＳ ゴシック" panose="020B0609070205080204" pitchFamily="49" charset="-128"/>
                    <a:ea typeface="ＭＳ ゴシック" panose="020B0609070205080204" pitchFamily="49" charset="-128"/>
                  </a:rPr>
                  <a:t>電気（直流）</a:t>
                </a:r>
              </a:p>
            </p:txBody>
          </p:sp>
          <p:sp>
            <p:nvSpPr>
              <p:cNvPr id="207" name="テキスト ボックス 8">
                <a:extLst>
                  <a:ext uri="{FF2B5EF4-FFF2-40B4-BE49-F238E27FC236}">
                    <a16:creationId xmlns:a16="http://schemas.microsoft.com/office/drawing/2014/main" id="{CA0D06C8-B18B-43C8-BCAB-9997FE83BF5B}"/>
                  </a:ext>
                </a:extLst>
              </p:cNvPr>
              <p:cNvSpPr txBox="1">
                <a:spLocks noChangeArrowheads="1"/>
              </p:cNvSpPr>
              <p:nvPr/>
            </p:nvSpPr>
            <p:spPr bwMode="auto">
              <a:xfrm>
                <a:off x="5283938" y="4044937"/>
                <a:ext cx="639043" cy="123111"/>
              </a:xfrm>
              <a:prstGeom prst="rect">
                <a:avLst/>
              </a:prstGeom>
              <a:solidFill>
                <a:schemeClr val="bg1"/>
              </a:solidFill>
              <a:ln w="9525">
                <a:solidFill>
                  <a:srgbClr val="FF0000"/>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FF0000"/>
                    </a:solidFill>
                    <a:latin typeface="ＭＳ ゴシック" panose="020B0609070205080204" pitchFamily="49" charset="-128"/>
                    <a:ea typeface="ＭＳ ゴシック" panose="020B0609070205080204" pitchFamily="49" charset="-128"/>
                  </a:rPr>
                  <a:t>電気（交流）</a:t>
                </a:r>
              </a:p>
            </p:txBody>
          </p:sp>
          <p:sp>
            <p:nvSpPr>
              <p:cNvPr id="208" name="テキスト ボックス 12">
                <a:extLst>
                  <a:ext uri="{FF2B5EF4-FFF2-40B4-BE49-F238E27FC236}">
                    <a16:creationId xmlns:a16="http://schemas.microsoft.com/office/drawing/2014/main" id="{1BAB384E-82A3-4A7C-9ACC-8E8E07F9A24F}"/>
                  </a:ext>
                </a:extLst>
              </p:cNvPr>
              <p:cNvSpPr txBox="1">
                <a:spLocks noChangeArrowheads="1"/>
              </p:cNvSpPr>
              <p:nvPr/>
            </p:nvSpPr>
            <p:spPr bwMode="auto">
              <a:xfrm>
                <a:off x="6200674" y="4365685"/>
                <a:ext cx="240894" cy="123111"/>
              </a:xfrm>
              <a:prstGeom prst="rect">
                <a:avLst/>
              </a:prstGeom>
              <a:solidFill>
                <a:schemeClr val="bg1"/>
              </a:solidFill>
              <a:ln w="9525">
                <a:solidFill>
                  <a:srgbClr val="FFC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a:solidFill>
                      <a:srgbClr val="FFC000"/>
                    </a:solidFill>
                    <a:latin typeface="ＭＳ ゴシック" panose="020B0609070205080204" pitchFamily="49" charset="-128"/>
                    <a:ea typeface="ＭＳ ゴシック" panose="020B0609070205080204" pitchFamily="49" charset="-128"/>
                  </a:rPr>
                  <a:t>給湯</a:t>
                </a:r>
              </a:p>
            </p:txBody>
          </p:sp>
          <p:sp>
            <p:nvSpPr>
              <p:cNvPr id="209" name="テキスト ボックス 11">
                <a:extLst>
                  <a:ext uri="{FF2B5EF4-FFF2-40B4-BE49-F238E27FC236}">
                    <a16:creationId xmlns:a16="http://schemas.microsoft.com/office/drawing/2014/main" id="{F7EF2963-3696-40BF-8FBC-39A32A0B36C2}"/>
                  </a:ext>
                </a:extLst>
              </p:cNvPr>
              <p:cNvSpPr txBox="1">
                <a:spLocks noChangeArrowheads="1"/>
              </p:cNvSpPr>
              <p:nvPr/>
            </p:nvSpPr>
            <p:spPr bwMode="auto">
              <a:xfrm>
                <a:off x="6200674" y="4203103"/>
                <a:ext cx="240894" cy="123111"/>
              </a:xfrm>
              <a:prstGeom prst="rect">
                <a:avLst/>
              </a:prstGeom>
              <a:solidFill>
                <a:schemeClr val="bg1"/>
              </a:solidFill>
              <a:ln w="9525">
                <a:solidFill>
                  <a:srgbClr val="00B0F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00B0F0"/>
                    </a:solidFill>
                    <a:latin typeface="ＭＳ ゴシック" panose="020B0609070205080204" pitchFamily="49" charset="-128"/>
                    <a:ea typeface="ＭＳ ゴシック" panose="020B0609070205080204" pitchFamily="49" charset="-128"/>
                  </a:rPr>
                  <a:t>上水</a:t>
                </a:r>
              </a:p>
            </p:txBody>
          </p:sp>
          <p:sp>
            <p:nvSpPr>
              <p:cNvPr id="210" name="正方形/長方形 209">
                <a:extLst>
                  <a:ext uri="{FF2B5EF4-FFF2-40B4-BE49-F238E27FC236}">
                    <a16:creationId xmlns:a16="http://schemas.microsoft.com/office/drawing/2014/main" id="{C5D6DD74-56BE-48A7-93D9-73850CC9E965}"/>
                  </a:ext>
                </a:extLst>
              </p:cNvPr>
              <p:cNvSpPr/>
              <p:nvPr/>
            </p:nvSpPr>
            <p:spPr bwMode="auto">
              <a:xfrm>
                <a:off x="5116272" y="4017284"/>
                <a:ext cx="1535699" cy="48785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800" dirty="0">
                  <a:latin typeface="ＭＳ ゴシック" panose="020B0609070205080204" pitchFamily="49" charset="-128"/>
                  <a:ea typeface="ＭＳ ゴシック" panose="020B0609070205080204" pitchFamily="49" charset="-128"/>
                </a:endParaRPr>
              </a:p>
            </p:txBody>
          </p:sp>
          <p:sp>
            <p:nvSpPr>
              <p:cNvPr id="211" name="テキスト ボックス 11">
                <a:extLst>
                  <a:ext uri="{FF2B5EF4-FFF2-40B4-BE49-F238E27FC236}">
                    <a16:creationId xmlns:a16="http://schemas.microsoft.com/office/drawing/2014/main" id="{CB36D3C6-1227-4B32-87BE-12CAE8A3E917}"/>
                  </a:ext>
                </a:extLst>
              </p:cNvPr>
              <p:cNvSpPr txBox="1">
                <a:spLocks noChangeArrowheads="1"/>
              </p:cNvSpPr>
              <p:nvPr/>
            </p:nvSpPr>
            <p:spPr bwMode="auto">
              <a:xfrm>
                <a:off x="6209037" y="3950499"/>
                <a:ext cx="311159" cy="138499"/>
              </a:xfrm>
              <a:prstGeom prst="rect">
                <a:avLst/>
              </a:prstGeom>
              <a:solidFill>
                <a:schemeClr val="bg1"/>
              </a:solidFill>
              <a:ln w="9525">
                <a:solidFill>
                  <a:schemeClr val="tx1"/>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900">
                    <a:latin typeface="ＭＳ ゴシック" panose="020B0609070205080204" pitchFamily="49" charset="-128"/>
                    <a:ea typeface="ＭＳ ゴシック" panose="020B0609070205080204" pitchFamily="49" charset="-128"/>
                  </a:rPr>
                  <a:t>凡例</a:t>
                </a:r>
              </a:p>
            </p:txBody>
          </p:sp>
        </p:grpSp>
      </p:grpSp>
    </p:spTree>
    <p:extLst>
      <p:ext uri="{BB962C8B-B14F-4D97-AF65-F5344CB8AC3E}">
        <p14:creationId xmlns:p14="http://schemas.microsoft.com/office/powerpoint/2010/main" val="186642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252663" y="892630"/>
            <a:ext cx="6833937" cy="161583"/>
            <a:chOff x="500513" y="1011336"/>
            <a:chExt cx="6833937" cy="161583"/>
          </a:xfrm>
        </p:grpSpPr>
        <p:cxnSp>
          <p:nvCxnSpPr>
            <p:cNvPr id="9" name="直線コネクタ 8"/>
            <p:cNvCxnSpPr/>
            <p:nvPr/>
          </p:nvCxnSpPr>
          <p:spPr>
            <a:xfrm>
              <a:off x="500513" y="1092128"/>
              <a:ext cx="683393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8"/>
            <p:cNvSpPr txBox="1">
              <a:spLocks noChangeArrowheads="1"/>
            </p:cNvSpPr>
            <p:nvPr/>
          </p:nvSpPr>
          <p:spPr bwMode="auto">
            <a:xfrm>
              <a:off x="746567" y="1011336"/>
              <a:ext cx="1438367" cy="161583"/>
            </a:xfrm>
            <a:prstGeom prst="rect">
              <a:avLst/>
            </a:prstGeom>
            <a:solidFill>
              <a:schemeClr val="bg1"/>
            </a:solidFill>
            <a:ln w="9525">
              <a:solidFill>
                <a:srgbClr val="FF0000"/>
              </a:solidFill>
              <a:miter lim="800000"/>
              <a:headEnd/>
              <a:tailEnd/>
            </a:ln>
          </p:spPr>
          <p:txBody>
            <a:bodyPr vert="horz" wrap="square" lIns="1800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50" dirty="0" smtClean="0">
                  <a:solidFill>
                    <a:srgbClr val="FF0000"/>
                  </a:solidFill>
                  <a:latin typeface="ＭＳ ゴシック" panose="020B0609070205080204" pitchFamily="49" charset="-128"/>
                  <a:ea typeface="ＭＳ ゴシック" panose="020B0609070205080204" pitchFamily="49" charset="-128"/>
                </a:rPr>
                <a:t>系統（交流送電網）</a:t>
              </a:r>
              <a:endParaRPr lang="ja-JP" altLang="en-US" sz="1050" dirty="0">
                <a:solidFill>
                  <a:srgbClr val="FF0000"/>
                </a:solidFill>
                <a:latin typeface="ＭＳ ゴシック" panose="020B0609070205080204" pitchFamily="49" charset="-128"/>
                <a:ea typeface="ＭＳ ゴシック" panose="020B0609070205080204" pitchFamily="49" charset="-128"/>
              </a:endParaRPr>
            </a:p>
          </p:txBody>
        </p:sp>
      </p:grpSp>
      <p:sp>
        <p:nvSpPr>
          <p:cNvPr id="10" name="テキスト ボックス 9"/>
          <p:cNvSpPr txBox="1"/>
          <p:nvPr/>
        </p:nvSpPr>
        <p:spPr>
          <a:xfrm>
            <a:off x="0" y="161898"/>
            <a:ext cx="8693904" cy="630942"/>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送電・制御網のイメージ</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1100" dirty="0" smtClean="0">
                <a:latin typeface="ＭＳ ゴシック" panose="020B0609070205080204" pitchFamily="49" charset="-128"/>
                <a:ea typeface="ＭＳ ゴシック" panose="020B0609070205080204" pitchFamily="49" charset="-128"/>
              </a:rPr>
              <a:t>（規制適正化に踏み込む段階で既設都市ガスパイプラインをベースとする水素パイプラインを追加）</a:t>
            </a:r>
            <a:endParaRPr kumimoji="1" lang="en-US" altLang="ja-JP" sz="11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3170563" y="1868874"/>
            <a:ext cx="1078030" cy="8277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ステーション</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a</a:t>
            </a:r>
          </a:p>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（水素スタンド等フルオプション）</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1000" dirty="0" smtClean="0">
                <a:solidFill>
                  <a:schemeClr val="tx1"/>
                </a:solidFill>
                <a:latin typeface="ＭＳ ゴシック" panose="020B0609070205080204" pitchFamily="49" charset="-128"/>
                <a:ea typeface="ＭＳ ゴシック" panose="020B0609070205080204" pitchFamily="49" charset="-128"/>
              </a:rPr>
              <a:t>DX</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000" dirty="0" err="1" smtClean="0">
                <a:solidFill>
                  <a:schemeClr val="tx1"/>
                </a:solidFill>
                <a:latin typeface="ＭＳ ゴシック" panose="020B0609070205080204" pitchFamily="49" charset="-128"/>
                <a:ea typeface="ＭＳ ゴシック" panose="020B0609070205080204" pitchFamily="49" charset="-128"/>
              </a:rPr>
              <a:t>G&amp;EX+AI</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5262837" y="3630182"/>
            <a:ext cx="978308" cy="61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ステーション</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c</a:t>
            </a:r>
          </a:p>
          <a:p>
            <a:pPr algn="ctr"/>
            <a:r>
              <a:rPr kumimoji="1" lang="ja-JP" altLang="en-US" sz="1000" dirty="0">
                <a:solidFill>
                  <a:schemeClr val="tx1"/>
                </a:solidFill>
                <a:latin typeface="ＭＳ ゴシック" panose="020B0609070205080204" pitchFamily="49" charset="-128"/>
                <a:ea typeface="ＭＳ ゴシック" panose="020B0609070205080204" pitchFamily="49" charset="-128"/>
              </a:rPr>
              <a:t>（</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ベーシックオプション）</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1000" dirty="0">
                <a:solidFill>
                  <a:schemeClr val="tx1"/>
                </a:solidFill>
                <a:latin typeface="ＭＳ ゴシック" panose="020B0609070205080204" pitchFamily="49" charset="-128"/>
                <a:ea typeface="ＭＳ ゴシック" panose="020B0609070205080204" pitchFamily="49" charset="-128"/>
              </a:rPr>
              <a:t>DX</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000" dirty="0" err="1" smtClean="0">
                <a:solidFill>
                  <a:schemeClr val="tx1"/>
                </a:solidFill>
                <a:latin typeface="ＭＳ ゴシック" panose="020B0609070205080204" pitchFamily="49" charset="-128"/>
                <a:ea typeface="ＭＳ ゴシック" panose="020B0609070205080204" pitchFamily="49" charset="-128"/>
              </a:rPr>
              <a:t>G&amp;EX+AI</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17" name="正方形/長方形 1"/>
          <p:cNvSpPr>
            <a:spLocks noChangeArrowheads="1"/>
          </p:cNvSpPr>
          <p:nvPr/>
        </p:nvSpPr>
        <p:spPr bwMode="auto">
          <a:xfrm>
            <a:off x="3329233" y="997623"/>
            <a:ext cx="1125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系統通信・制御</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・需要予測</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・供給計画</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kumimoji="0" lang="ja-JP" altLang="en-US" sz="1050" dirty="0">
                <a:latin typeface="ＭＳ ゴシック" panose="020B0609070205080204" pitchFamily="49" charset="-128"/>
                <a:ea typeface="ＭＳ ゴシック" panose="020B0609070205080204" pitchFamily="49" charset="-128"/>
              </a:rPr>
              <a:t>・託送計画</a:t>
            </a:r>
            <a:endParaRPr kumimoji="0" lang="en-US" altLang="ja-JP" sz="1050" dirty="0">
              <a:latin typeface="ＭＳ ゴシック" panose="020B0609070205080204" pitchFamily="49" charset="-128"/>
              <a:ea typeface="ＭＳ ゴシック" panose="020B0609070205080204" pitchFamily="49" charset="-128"/>
            </a:endParaRPr>
          </a:p>
        </p:txBody>
      </p:sp>
      <p:cxnSp>
        <p:nvCxnSpPr>
          <p:cNvPr id="21" name="直線矢印コネクタ 20"/>
          <p:cNvCxnSpPr>
            <a:endCxn id="107" idx="1"/>
          </p:cNvCxnSpPr>
          <p:nvPr/>
        </p:nvCxnSpPr>
        <p:spPr bwMode="auto">
          <a:xfrm>
            <a:off x="4248593" y="2282760"/>
            <a:ext cx="1214598"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bwMode="auto">
          <a:xfrm flipH="1">
            <a:off x="2011875" y="4216428"/>
            <a:ext cx="0" cy="658261"/>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1784068" y="3617588"/>
            <a:ext cx="984849" cy="61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ステーション</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b</a:t>
            </a:r>
          </a:p>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（ベーシックオプション）</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1000" dirty="0">
                <a:solidFill>
                  <a:schemeClr val="tx1"/>
                </a:solidFill>
                <a:latin typeface="ＭＳ ゴシック" panose="020B0609070205080204" pitchFamily="49" charset="-128"/>
                <a:ea typeface="ＭＳ ゴシック" panose="020B0609070205080204" pitchFamily="49" charset="-128"/>
              </a:rPr>
              <a:t>DX</a:t>
            </a: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a:t>
            </a:r>
            <a:r>
              <a:rPr kumimoji="1" lang="en-US" altLang="ja-JP" sz="1000" dirty="0" err="1" smtClean="0">
                <a:solidFill>
                  <a:schemeClr val="tx1"/>
                </a:solidFill>
                <a:latin typeface="ＭＳ ゴシック" panose="020B0609070205080204" pitchFamily="49" charset="-128"/>
                <a:ea typeface="ＭＳ ゴシック" panose="020B0609070205080204" pitchFamily="49" charset="-128"/>
              </a:rPr>
              <a:t>G&amp;EX+AI</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p>
            <a:pPr algn="ct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cxnSp>
        <p:nvCxnSpPr>
          <p:cNvPr id="68" name="直線矢印コネクタ 67"/>
          <p:cNvCxnSpPr/>
          <p:nvPr/>
        </p:nvCxnSpPr>
        <p:spPr bwMode="auto">
          <a:xfrm flipH="1">
            <a:off x="5449967" y="4234188"/>
            <a:ext cx="0" cy="593306"/>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6816503" y="3621413"/>
            <a:ext cx="1260475" cy="1225550"/>
            <a:chOff x="4254198" y="3480927"/>
            <a:chExt cx="1260475" cy="1225550"/>
          </a:xfrm>
        </p:grpSpPr>
        <p:pic>
          <p:nvPicPr>
            <p:cNvPr id="70" name="Picture 272" descr="「家 イラスト 無...」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48" y="3582527"/>
              <a:ext cx="890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グループ化 191"/>
            <p:cNvGrpSpPr>
              <a:grpSpLocks/>
            </p:cNvGrpSpPr>
            <p:nvPr/>
          </p:nvGrpSpPr>
          <p:grpSpPr bwMode="auto">
            <a:xfrm>
              <a:off x="4254198" y="3677777"/>
              <a:ext cx="360362" cy="411162"/>
              <a:chOff x="4355976" y="1988840"/>
              <a:chExt cx="360363" cy="411162"/>
            </a:xfrm>
          </p:grpSpPr>
          <p:pic>
            <p:nvPicPr>
              <p:cNvPr id="87"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 Box 30"/>
              <p:cNvSpPr txBox="1">
                <a:spLocks noChangeArrowheads="1"/>
              </p:cNvSpPr>
              <p:nvPr/>
            </p:nvSpPr>
            <p:spPr bwMode="auto">
              <a:xfrm>
                <a:off x="4463668" y="2056184"/>
                <a:ext cx="92333" cy="239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72"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198" y="4109577"/>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30"/>
            <p:cNvSpPr txBox="1">
              <a:spLocks noChangeArrowheads="1"/>
            </p:cNvSpPr>
            <p:nvPr/>
          </p:nvSpPr>
          <p:spPr bwMode="auto">
            <a:xfrm>
              <a:off x="4339923" y="4325477"/>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74" name="正方形/長方形 73"/>
            <p:cNvSpPr/>
            <p:nvPr/>
          </p:nvSpPr>
          <p:spPr>
            <a:xfrm>
              <a:off x="4254198" y="3531727"/>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cxnSp>
          <p:nvCxnSpPr>
            <p:cNvPr id="75" name="直線矢印コネクタ 74"/>
            <p:cNvCxnSpPr/>
            <p:nvPr/>
          </p:nvCxnSpPr>
          <p:spPr>
            <a:xfrm>
              <a:off x="4543123" y="4036552"/>
              <a:ext cx="134937" cy="1365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398660" y="4031789"/>
              <a:ext cx="0" cy="149225"/>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77" name="グループ化 301"/>
            <p:cNvGrpSpPr>
              <a:grpSpLocks/>
            </p:cNvGrpSpPr>
            <p:nvPr/>
          </p:nvGrpSpPr>
          <p:grpSpPr bwMode="auto">
            <a:xfrm>
              <a:off x="5097160" y="4446127"/>
              <a:ext cx="398463" cy="250825"/>
              <a:chOff x="3083417" y="5877272"/>
              <a:chExt cx="660789" cy="395350"/>
            </a:xfrm>
          </p:grpSpPr>
          <p:pic>
            <p:nvPicPr>
              <p:cNvPr id="85"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39"/>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BEV</a:t>
                </a:r>
                <a:r>
                  <a:rPr lang="ja-JP" altLang="en-US" sz="600" dirty="0">
                    <a:latin typeface="ＭＳ ゴシック" panose="020B0609070205080204" pitchFamily="49" charset="-128"/>
                    <a:ea typeface="ＭＳ ゴシック" panose="020B0609070205080204" pitchFamily="49" charset="-128"/>
                  </a:rPr>
                  <a:t>･</a:t>
                </a:r>
                <a:r>
                  <a:rPr lang="en-US" altLang="ja-JP" sz="600">
                    <a:latin typeface="ＭＳ ゴシック" panose="020B0609070205080204" pitchFamily="49" charset="-128"/>
                    <a:ea typeface="ＭＳ ゴシック" panose="020B0609070205080204" pitchFamily="49" charset="-128"/>
                  </a:rPr>
                  <a:t>PHV</a:t>
                </a:r>
                <a:endParaRPr lang="en-US" altLang="ja-JP" sz="600" dirty="0">
                  <a:latin typeface="ＭＳ ゴシック" panose="020B0609070205080204" pitchFamily="49" charset="-128"/>
                  <a:ea typeface="ＭＳ ゴシック" panose="020B0609070205080204" pitchFamily="49" charset="-128"/>
                </a:endParaRPr>
              </a:p>
            </p:txBody>
          </p:sp>
        </p:grpSp>
        <p:pic>
          <p:nvPicPr>
            <p:cNvPr id="78" name="Picture 66" descr="「EV 車載充電器 ...」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610" y="3725402"/>
              <a:ext cx="20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直線矢印コネクタ 78"/>
            <p:cNvCxnSpPr/>
            <p:nvPr/>
          </p:nvCxnSpPr>
          <p:spPr>
            <a:xfrm>
              <a:off x="5386085" y="4239752"/>
              <a:ext cx="0" cy="288925"/>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80" name="Text Box 30"/>
            <p:cNvSpPr txBox="1">
              <a:spLocks noChangeArrowheads="1"/>
            </p:cNvSpPr>
            <p:nvPr/>
          </p:nvSpPr>
          <p:spPr bwMode="auto">
            <a:xfrm>
              <a:off x="5143198" y="4320714"/>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V2H</a:t>
              </a:r>
              <a:endParaRPr lang="ja-JP" altLang="en-US" sz="600" dirty="0">
                <a:latin typeface="ＭＳ ゴシック" panose="020B0609070205080204" pitchFamily="49" charset="-128"/>
                <a:ea typeface="ＭＳ ゴシック" panose="020B0609070205080204" pitchFamily="49" charset="-128"/>
              </a:endParaRPr>
            </a:p>
          </p:txBody>
        </p:sp>
        <p:sp>
          <p:nvSpPr>
            <p:cNvPr id="81" name="Text Box 30"/>
            <p:cNvSpPr txBox="1">
              <a:spLocks noChangeArrowheads="1"/>
            </p:cNvSpPr>
            <p:nvPr/>
          </p:nvSpPr>
          <p:spPr bwMode="auto">
            <a:xfrm>
              <a:off x="5135260" y="3787314"/>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充電</a:t>
              </a: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ｽﾀﾝﾄﾞ</a:t>
              </a:r>
            </a:p>
          </p:txBody>
        </p:sp>
        <p:sp>
          <p:nvSpPr>
            <p:cNvPr id="82" name="テキスト ボックス 8"/>
            <p:cNvSpPr txBox="1">
              <a:spLocks noChangeArrowheads="1"/>
            </p:cNvSpPr>
            <p:nvPr/>
          </p:nvSpPr>
          <p:spPr bwMode="auto">
            <a:xfrm>
              <a:off x="4331985" y="3480927"/>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二次ｴﾈﾙｷﾞｰ複線化住宅</a:t>
              </a:r>
            </a:p>
          </p:txBody>
        </p:sp>
        <p:cxnSp>
          <p:nvCxnSpPr>
            <p:cNvPr id="83" name="直線矢印コネクタ 82"/>
            <p:cNvCxnSpPr/>
            <p:nvPr/>
          </p:nvCxnSpPr>
          <p:spPr>
            <a:xfrm flipH="1">
              <a:off x="4476448" y="3725402"/>
              <a:ext cx="287337" cy="144462"/>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84" name="Text Box 30"/>
            <p:cNvSpPr txBox="1">
              <a:spLocks noChangeArrowheads="1"/>
            </p:cNvSpPr>
            <p:nvPr/>
          </p:nvSpPr>
          <p:spPr bwMode="auto">
            <a:xfrm>
              <a:off x="4836810" y="3653964"/>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PV</a:t>
              </a:r>
              <a:endParaRPr lang="ja-JP" altLang="en-US" sz="600" dirty="0">
                <a:latin typeface="ＭＳ ゴシック" panose="020B0609070205080204" pitchFamily="49" charset="-128"/>
                <a:ea typeface="ＭＳ ゴシック" panose="020B0609070205080204" pitchFamily="49" charset="-128"/>
              </a:endParaRPr>
            </a:p>
          </p:txBody>
        </p:sp>
      </p:grpSp>
      <p:cxnSp>
        <p:nvCxnSpPr>
          <p:cNvPr id="89" name="直線矢印コネクタ 88"/>
          <p:cNvCxnSpPr/>
          <p:nvPr/>
        </p:nvCxnSpPr>
        <p:spPr bwMode="auto">
          <a:xfrm>
            <a:off x="6215721" y="3938119"/>
            <a:ext cx="629660"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05" name="グループ化 104"/>
          <p:cNvGrpSpPr/>
          <p:nvPr/>
        </p:nvGrpSpPr>
        <p:grpSpPr>
          <a:xfrm>
            <a:off x="5311552" y="4828652"/>
            <a:ext cx="1260475" cy="1231900"/>
            <a:chOff x="4895850" y="2955925"/>
            <a:chExt cx="1260475" cy="1231900"/>
          </a:xfrm>
        </p:grpSpPr>
        <p:pic>
          <p:nvPicPr>
            <p:cNvPr id="90" name="Picture 119" descr="「家 イラスト」の画像検索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213" y="3013075"/>
              <a:ext cx="8651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30"/>
            <p:cNvSpPr txBox="1">
              <a:spLocks noChangeArrowheads="1"/>
            </p:cNvSpPr>
            <p:nvPr/>
          </p:nvSpPr>
          <p:spPr bwMode="auto">
            <a:xfrm>
              <a:off x="5627688" y="3835400"/>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V2H</a:t>
              </a:r>
              <a:endParaRPr lang="ja-JP" altLang="en-US" sz="600" dirty="0">
                <a:latin typeface="ＭＳ ゴシック" panose="020B0609070205080204" pitchFamily="49" charset="-128"/>
                <a:ea typeface="ＭＳ ゴシック" panose="020B0609070205080204" pitchFamily="49" charset="-128"/>
              </a:endParaRPr>
            </a:p>
          </p:txBody>
        </p:sp>
        <p:grpSp>
          <p:nvGrpSpPr>
            <p:cNvPr id="92" name="グループ化 191"/>
            <p:cNvGrpSpPr>
              <a:grpSpLocks/>
            </p:cNvGrpSpPr>
            <p:nvPr/>
          </p:nvGrpSpPr>
          <p:grpSpPr bwMode="auto">
            <a:xfrm>
              <a:off x="4895850" y="3159125"/>
              <a:ext cx="360363" cy="411163"/>
              <a:chOff x="4355976" y="1988840"/>
              <a:chExt cx="360363" cy="411162"/>
            </a:xfrm>
          </p:grpSpPr>
          <p:pic>
            <p:nvPicPr>
              <p:cNvPr id="93"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30"/>
              <p:cNvSpPr txBox="1">
                <a:spLocks noChangeArrowheads="1"/>
              </p:cNvSpPr>
              <p:nvPr/>
            </p:nvSpPr>
            <p:spPr bwMode="auto">
              <a:xfrm>
                <a:off x="4487997" y="2038961"/>
                <a:ext cx="92333" cy="2654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95"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3590925"/>
              <a:ext cx="288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 Box 30"/>
            <p:cNvSpPr txBox="1">
              <a:spLocks noChangeArrowheads="1"/>
            </p:cNvSpPr>
            <p:nvPr/>
          </p:nvSpPr>
          <p:spPr bwMode="auto">
            <a:xfrm>
              <a:off x="4989513" y="3708400"/>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97" name="正方形/長方形 96"/>
            <p:cNvSpPr/>
            <p:nvPr/>
          </p:nvSpPr>
          <p:spPr>
            <a:xfrm>
              <a:off x="4895850" y="3013075"/>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grpSp>
          <p:nvGrpSpPr>
            <p:cNvPr id="98" name="グループ化 22"/>
            <p:cNvGrpSpPr>
              <a:grpSpLocks/>
            </p:cNvGrpSpPr>
            <p:nvPr/>
          </p:nvGrpSpPr>
          <p:grpSpPr bwMode="auto">
            <a:xfrm>
              <a:off x="5545138" y="3948113"/>
              <a:ext cx="412750" cy="238125"/>
              <a:chOff x="5580112" y="3573015"/>
              <a:chExt cx="847735" cy="467447"/>
            </a:xfrm>
          </p:grpSpPr>
          <p:pic>
            <p:nvPicPr>
              <p:cNvPr id="99" name="Picture 2" descr="「車 イラスト 無...」の画像検索結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573015"/>
                <a:ext cx="755329"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 Box 39"/>
              <p:cNvSpPr txBox="1">
                <a:spLocks noChangeArrowheads="1"/>
              </p:cNvSpPr>
              <p:nvPr/>
            </p:nvSpPr>
            <p:spPr bwMode="auto">
              <a:xfrm>
                <a:off x="5950472" y="3859631"/>
                <a:ext cx="477375" cy="1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FC-PHV</a:t>
                </a:r>
              </a:p>
            </p:txBody>
          </p:sp>
        </p:grpSp>
        <p:cxnSp>
          <p:nvCxnSpPr>
            <p:cNvPr id="101" name="直線矢印コネクタ 100"/>
            <p:cNvCxnSpPr/>
            <p:nvPr/>
          </p:nvCxnSpPr>
          <p:spPr>
            <a:xfrm>
              <a:off x="5884863" y="3773488"/>
              <a:ext cx="0" cy="215900"/>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5184775" y="3517900"/>
              <a:ext cx="134938" cy="1365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a:off x="5040313" y="3513138"/>
              <a:ext cx="0" cy="149225"/>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104" name="テキスト ボックス 8"/>
            <p:cNvSpPr txBox="1">
              <a:spLocks noChangeArrowheads="1"/>
            </p:cNvSpPr>
            <p:nvPr/>
          </p:nvSpPr>
          <p:spPr bwMode="auto">
            <a:xfrm>
              <a:off x="4968875" y="2955925"/>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二次ｴﾈﾙｷﾞｰ複線化住宅</a:t>
              </a:r>
            </a:p>
          </p:txBody>
        </p:sp>
      </p:grpSp>
      <p:grpSp>
        <p:nvGrpSpPr>
          <p:cNvPr id="106" name="グループ化 8"/>
          <p:cNvGrpSpPr>
            <a:grpSpLocks/>
          </p:cNvGrpSpPr>
          <p:nvPr/>
        </p:nvGrpSpPr>
        <p:grpSpPr bwMode="auto">
          <a:xfrm>
            <a:off x="4691745" y="1765955"/>
            <a:ext cx="2827338" cy="1393825"/>
            <a:chOff x="2322513" y="2840038"/>
            <a:chExt cx="2827627" cy="1393716"/>
          </a:xfrm>
        </p:grpSpPr>
        <p:pic>
          <p:nvPicPr>
            <p:cNvPr id="107" name="Picture 12" descr="「学校 イラスト ...」の画像検索結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4038" y="2840038"/>
              <a:ext cx="14097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 name="グループ化 1"/>
            <p:cNvGrpSpPr>
              <a:grpSpLocks/>
            </p:cNvGrpSpPr>
            <p:nvPr/>
          </p:nvGrpSpPr>
          <p:grpSpPr bwMode="auto">
            <a:xfrm>
              <a:off x="4062413" y="2849563"/>
              <a:ext cx="647700" cy="290512"/>
              <a:chOff x="4585402" y="2973099"/>
              <a:chExt cx="647700" cy="290512"/>
            </a:xfrm>
          </p:grpSpPr>
          <p:pic>
            <p:nvPicPr>
              <p:cNvPr id="145" name="Picture 58" descr="クリックすると新しいウィンドウで開きます"/>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5402" y="2973099"/>
                <a:ext cx="647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 Box 30"/>
              <p:cNvSpPr txBox="1">
                <a:spLocks noChangeArrowheads="1"/>
              </p:cNvSpPr>
              <p:nvPr/>
            </p:nvSpPr>
            <p:spPr bwMode="auto">
              <a:xfrm>
                <a:off x="4732975" y="3070790"/>
                <a:ext cx="179387"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700" dirty="0">
                    <a:latin typeface="ＭＳ ゴシック" panose="020B0609070205080204" pitchFamily="49" charset="-128"/>
                    <a:ea typeface="ＭＳ ゴシック" panose="020B0609070205080204" pitchFamily="49" charset="-128"/>
                  </a:rPr>
                  <a:t>PV</a:t>
                </a:r>
                <a:endParaRPr lang="ja-JP" altLang="en-US" sz="700" dirty="0">
                  <a:latin typeface="ＭＳ ゴシック" panose="020B0609070205080204" pitchFamily="49" charset="-128"/>
                  <a:ea typeface="ＭＳ ゴシック" panose="020B0609070205080204" pitchFamily="49" charset="-128"/>
                </a:endParaRPr>
              </a:p>
            </p:txBody>
          </p:sp>
        </p:grpSp>
        <p:grpSp>
          <p:nvGrpSpPr>
            <p:cNvPr id="109" name="グループ化 4"/>
            <p:cNvGrpSpPr>
              <a:grpSpLocks/>
            </p:cNvGrpSpPr>
            <p:nvPr/>
          </p:nvGrpSpPr>
          <p:grpSpPr bwMode="auto">
            <a:xfrm>
              <a:off x="4123876" y="3534092"/>
              <a:ext cx="288925" cy="384175"/>
              <a:chOff x="5475918" y="4275424"/>
              <a:chExt cx="288925" cy="384175"/>
            </a:xfrm>
          </p:grpSpPr>
          <p:pic>
            <p:nvPicPr>
              <p:cNvPr id="143"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918" y="4275424"/>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 Box 30"/>
              <p:cNvSpPr txBox="1">
                <a:spLocks noChangeArrowheads="1"/>
              </p:cNvSpPr>
              <p:nvPr/>
            </p:nvSpPr>
            <p:spPr bwMode="auto">
              <a:xfrm>
                <a:off x="5547356" y="4462064"/>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700">
                    <a:latin typeface="ＭＳ ゴシック" panose="020B0609070205080204" pitchFamily="49" charset="-128"/>
                    <a:ea typeface="ＭＳ ゴシック" panose="020B0609070205080204" pitchFamily="49" charset="-128"/>
                  </a:rPr>
                  <a:t>PEFC</a:t>
                </a:r>
                <a:endParaRPr lang="ja-JP" altLang="en-US" sz="700" dirty="0">
                  <a:latin typeface="ＭＳ ゴシック" panose="020B0609070205080204" pitchFamily="49" charset="-128"/>
                  <a:ea typeface="ＭＳ ゴシック" panose="020B0609070205080204" pitchFamily="49" charset="-128"/>
                </a:endParaRPr>
              </a:p>
            </p:txBody>
          </p:sp>
        </p:grpSp>
        <p:pic>
          <p:nvPicPr>
            <p:cNvPr id="110" name="Picture 62" descr="「急速充電器 イ...」の画像検索結果"/>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3375" y="3586163"/>
              <a:ext cx="3603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 Box 30"/>
            <p:cNvSpPr txBox="1">
              <a:spLocks noChangeArrowheads="1"/>
            </p:cNvSpPr>
            <p:nvPr/>
          </p:nvSpPr>
          <p:spPr bwMode="auto">
            <a:xfrm>
              <a:off x="2873375" y="3706813"/>
              <a:ext cx="288925" cy="21590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充電</a:t>
              </a:r>
              <a:endParaRPr lang="en-US" altLang="ja-JP" sz="7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ｽﾀﾝﾄﾞ</a:t>
              </a:r>
            </a:p>
          </p:txBody>
        </p:sp>
        <p:pic>
          <p:nvPicPr>
            <p:cNvPr id="112" name="Picture 16" descr="「パワコン イラ...」の画像検索結果"/>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7438" y="35766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グループ化 22"/>
            <p:cNvGrpSpPr>
              <a:grpSpLocks/>
            </p:cNvGrpSpPr>
            <p:nvPr/>
          </p:nvGrpSpPr>
          <p:grpSpPr bwMode="auto">
            <a:xfrm>
              <a:off x="2322513" y="3884613"/>
              <a:ext cx="485775" cy="250825"/>
              <a:chOff x="5670154" y="3811555"/>
              <a:chExt cx="1002101" cy="487860"/>
            </a:xfrm>
          </p:grpSpPr>
          <p:pic>
            <p:nvPicPr>
              <p:cNvPr id="141" name="Picture 2" descr="「車 イラスト 無...」の画像検索結果"/>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0154" y="381155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Text Box 39"/>
              <p:cNvSpPr txBox="1">
                <a:spLocks noChangeArrowheads="1"/>
              </p:cNvSpPr>
              <p:nvPr/>
            </p:nvSpPr>
            <p:spPr bwMode="auto">
              <a:xfrm>
                <a:off x="6114257" y="4089601"/>
                <a:ext cx="557998" cy="20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700" dirty="0">
                    <a:latin typeface="ＭＳ ゴシック" panose="020B0609070205080204" pitchFamily="49" charset="-128"/>
                    <a:ea typeface="ＭＳ ゴシック" panose="020B0609070205080204" pitchFamily="49" charset="-128"/>
                  </a:rPr>
                  <a:t>FC-PHV</a:t>
                </a:r>
              </a:p>
            </p:txBody>
          </p:sp>
        </p:grpSp>
        <p:grpSp>
          <p:nvGrpSpPr>
            <p:cNvPr id="114" name="グループ化 301"/>
            <p:cNvGrpSpPr>
              <a:grpSpLocks/>
            </p:cNvGrpSpPr>
            <p:nvPr/>
          </p:nvGrpSpPr>
          <p:grpSpPr bwMode="auto">
            <a:xfrm>
              <a:off x="2365375" y="3602038"/>
              <a:ext cx="400050" cy="266700"/>
              <a:chOff x="3083417" y="5877272"/>
              <a:chExt cx="660789" cy="419646"/>
            </a:xfrm>
          </p:grpSpPr>
          <p:pic>
            <p:nvPicPr>
              <p:cNvPr id="139"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2" y="5877272"/>
                <a:ext cx="543456" cy="2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700" dirty="0">
                    <a:latin typeface="ＭＳ ゴシック" panose="020B0609070205080204" pitchFamily="49" charset="-128"/>
                    <a:ea typeface="ＭＳ ゴシック" panose="020B0609070205080204" pitchFamily="49" charset="-128"/>
                  </a:rPr>
                  <a:t>BEV</a:t>
                </a:r>
                <a:r>
                  <a:rPr lang="ja-JP" altLang="en-US" sz="700" dirty="0">
                    <a:latin typeface="ＭＳ ゴシック" panose="020B0609070205080204" pitchFamily="49" charset="-128"/>
                    <a:ea typeface="ＭＳ ゴシック" panose="020B0609070205080204" pitchFamily="49" charset="-128"/>
                  </a:rPr>
                  <a:t>･</a:t>
                </a:r>
                <a:r>
                  <a:rPr lang="en-US" altLang="ja-JP" sz="700" dirty="0">
                    <a:latin typeface="ＭＳ ゴシック" panose="020B0609070205080204" pitchFamily="49" charset="-128"/>
                    <a:ea typeface="ＭＳ ゴシック" panose="020B0609070205080204" pitchFamily="49" charset="-128"/>
                  </a:rPr>
                  <a:t>PHV</a:t>
                </a:r>
              </a:p>
            </p:txBody>
          </p:sp>
        </p:grpSp>
        <p:cxnSp>
          <p:nvCxnSpPr>
            <p:cNvPr id="115" name="直線矢印コネクタ 114"/>
            <p:cNvCxnSpPr/>
            <p:nvPr/>
          </p:nvCxnSpPr>
          <p:spPr>
            <a:xfrm flipH="1">
              <a:off x="2663861" y="3760716"/>
              <a:ext cx="287366" cy="0"/>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16" name="Text Box 30"/>
            <p:cNvSpPr txBox="1">
              <a:spLocks noChangeArrowheads="1"/>
            </p:cNvSpPr>
            <p:nvPr/>
          </p:nvSpPr>
          <p:spPr bwMode="auto">
            <a:xfrm>
              <a:off x="2662238" y="3797300"/>
              <a:ext cx="2889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700">
                  <a:latin typeface="ＭＳ ゴシック" panose="020B0609070205080204" pitchFamily="49" charset="-128"/>
                  <a:ea typeface="ＭＳ ゴシック" panose="020B0609070205080204" pitchFamily="49" charset="-128"/>
                </a:rPr>
                <a:t>V2H</a:t>
              </a:r>
              <a:endParaRPr lang="ja-JP" altLang="en-US" sz="700" dirty="0">
                <a:latin typeface="ＭＳ ゴシック" panose="020B0609070205080204" pitchFamily="49" charset="-128"/>
                <a:ea typeface="ＭＳ ゴシック" panose="020B0609070205080204" pitchFamily="49" charset="-128"/>
              </a:endParaRPr>
            </a:p>
          </p:txBody>
        </p:sp>
        <p:grpSp>
          <p:nvGrpSpPr>
            <p:cNvPr id="117" name="グループ化 3"/>
            <p:cNvGrpSpPr>
              <a:grpSpLocks/>
            </p:cNvGrpSpPr>
            <p:nvPr/>
          </p:nvGrpSpPr>
          <p:grpSpPr bwMode="auto">
            <a:xfrm>
              <a:off x="4584918" y="3278689"/>
              <a:ext cx="525462" cy="403225"/>
              <a:chOff x="5872347" y="2925490"/>
              <a:chExt cx="525462" cy="403225"/>
            </a:xfrm>
          </p:grpSpPr>
          <p:pic>
            <p:nvPicPr>
              <p:cNvPr id="137" name="Picture 117" descr="「コベルコ 電解...」の画像検索結果"/>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72347" y="2925490"/>
                <a:ext cx="5254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Text Box 30"/>
              <p:cNvSpPr txBox="1">
                <a:spLocks noChangeArrowheads="1"/>
              </p:cNvSpPr>
              <p:nvPr/>
            </p:nvSpPr>
            <p:spPr bwMode="auto">
              <a:xfrm>
                <a:off x="5897190" y="2960579"/>
                <a:ext cx="492125" cy="125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800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水電解装置</a:t>
                </a:r>
              </a:p>
            </p:txBody>
          </p:sp>
        </p:grpSp>
        <p:sp>
          <p:nvSpPr>
            <p:cNvPr id="118" name="正方形/長方形 117"/>
            <p:cNvSpPr/>
            <p:nvPr/>
          </p:nvSpPr>
          <p:spPr>
            <a:xfrm>
              <a:off x="3233831" y="3640075"/>
              <a:ext cx="287367" cy="14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700" dirty="0">
                <a:latin typeface="ＭＳ ゴシック" panose="020B0609070205080204" pitchFamily="49" charset="-128"/>
                <a:ea typeface="ＭＳ ゴシック" panose="020B0609070205080204" pitchFamily="49" charset="-128"/>
              </a:endParaRPr>
            </a:p>
          </p:txBody>
        </p:sp>
        <p:grpSp>
          <p:nvGrpSpPr>
            <p:cNvPr id="119" name="グループ化 286"/>
            <p:cNvGrpSpPr>
              <a:grpSpLocks/>
            </p:cNvGrpSpPr>
            <p:nvPr/>
          </p:nvGrpSpPr>
          <p:grpSpPr bwMode="auto">
            <a:xfrm>
              <a:off x="3102056" y="3703559"/>
              <a:ext cx="593266" cy="20070"/>
              <a:chOff x="1259713" y="3068889"/>
              <a:chExt cx="594634" cy="20895"/>
            </a:xfrm>
          </p:grpSpPr>
          <p:cxnSp>
            <p:nvCxnSpPr>
              <p:cNvPr id="135" name="直線コネクタ 134"/>
              <p:cNvCxnSpPr/>
              <p:nvPr/>
            </p:nvCxnSpPr>
            <p:spPr>
              <a:xfrm>
                <a:off x="1259713" y="3068889"/>
                <a:ext cx="576059" cy="0"/>
              </a:xfrm>
              <a:prstGeom prst="line">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1278288" y="3089784"/>
                <a:ext cx="576059" cy="0"/>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0" name="グループ化 6"/>
            <p:cNvGrpSpPr>
              <a:grpSpLocks/>
            </p:cNvGrpSpPr>
            <p:nvPr/>
          </p:nvGrpSpPr>
          <p:grpSpPr bwMode="auto">
            <a:xfrm>
              <a:off x="3727006" y="2991643"/>
              <a:ext cx="361950" cy="411163"/>
              <a:chOff x="6352747" y="3722079"/>
              <a:chExt cx="361950" cy="411163"/>
            </a:xfrm>
          </p:grpSpPr>
          <p:pic>
            <p:nvPicPr>
              <p:cNvPr id="133" name="Picture 70" descr="「蓄電池 イラス...」の画像検索結果"/>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2747" y="3722079"/>
                <a:ext cx="361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 Box 30"/>
              <p:cNvSpPr txBox="1">
                <a:spLocks noChangeArrowheads="1"/>
              </p:cNvSpPr>
              <p:nvPr/>
            </p:nvSpPr>
            <p:spPr bwMode="auto">
              <a:xfrm>
                <a:off x="6445068" y="3761699"/>
                <a:ext cx="125898" cy="323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蓄電池</a:t>
                </a:r>
              </a:p>
            </p:txBody>
          </p:sp>
        </p:grpSp>
        <p:cxnSp>
          <p:nvCxnSpPr>
            <p:cNvPr id="121" name="直線矢印コネクタ 120"/>
            <p:cNvCxnSpPr/>
            <p:nvPr/>
          </p:nvCxnSpPr>
          <p:spPr>
            <a:xfrm flipH="1">
              <a:off x="2657510" y="3949614"/>
              <a:ext cx="288955" cy="0"/>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grpSp>
          <p:nvGrpSpPr>
            <p:cNvPr id="122" name="グループ化 2"/>
            <p:cNvGrpSpPr>
              <a:grpSpLocks/>
            </p:cNvGrpSpPr>
            <p:nvPr/>
          </p:nvGrpSpPr>
          <p:grpSpPr bwMode="auto">
            <a:xfrm>
              <a:off x="4572290" y="3801954"/>
              <a:ext cx="577850" cy="431800"/>
              <a:chOff x="4956449" y="5357813"/>
              <a:chExt cx="577850" cy="431800"/>
            </a:xfrm>
          </p:grpSpPr>
          <p:pic>
            <p:nvPicPr>
              <p:cNvPr id="131" name="Picture 54" descr="「貯水槽」の画像検索結果"/>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6449" y="5357813"/>
                <a:ext cx="577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 Box 30"/>
              <p:cNvSpPr txBox="1">
                <a:spLocks noChangeArrowheads="1"/>
              </p:cNvSpPr>
              <p:nvPr/>
            </p:nvSpPr>
            <p:spPr bwMode="auto">
              <a:xfrm>
                <a:off x="5031912" y="5443538"/>
                <a:ext cx="3175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貯水槽</a:t>
                </a:r>
              </a:p>
            </p:txBody>
          </p:sp>
        </p:grpSp>
        <p:cxnSp>
          <p:nvCxnSpPr>
            <p:cNvPr id="123" name="直線コネクタ 122"/>
            <p:cNvCxnSpPr/>
            <p:nvPr/>
          </p:nvCxnSpPr>
          <p:spPr bwMode="auto">
            <a:xfrm flipV="1">
              <a:off x="4835783" y="3574994"/>
              <a:ext cx="0" cy="323825"/>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bwMode="auto">
            <a:xfrm flipH="1" flipV="1">
              <a:off x="4340432" y="3643250"/>
              <a:ext cx="360399" cy="0"/>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bwMode="auto">
            <a:xfrm flipH="1" flipV="1">
              <a:off x="3872071" y="3870245"/>
              <a:ext cx="323883"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flipV="1">
              <a:off x="3694253" y="3409906"/>
              <a:ext cx="0" cy="277790"/>
            </a:xfrm>
            <a:prstGeom prst="straightConnector1">
              <a:avLst/>
            </a:prstGeom>
            <a:ln w="31750">
              <a:solidFill>
                <a:srgbClr val="FF0000"/>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27" name="Text Box 30"/>
            <p:cNvSpPr txBox="1">
              <a:spLocks noChangeArrowheads="1"/>
            </p:cNvSpPr>
            <p:nvPr/>
          </p:nvSpPr>
          <p:spPr bwMode="auto">
            <a:xfrm>
              <a:off x="3475934" y="3223084"/>
              <a:ext cx="290512" cy="106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消費地</a:t>
              </a:r>
            </a:p>
          </p:txBody>
        </p:sp>
        <p:cxnSp>
          <p:nvCxnSpPr>
            <p:cNvPr id="128" name="直線矢印コネクタ 127"/>
            <p:cNvCxnSpPr/>
            <p:nvPr/>
          </p:nvCxnSpPr>
          <p:spPr>
            <a:xfrm flipH="1" flipV="1">
              <a:off x="3992734" y="3017824"/>
              <a:ext cx="215922"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図形 363"/>
            <p:cNvCxnSpPr/>
            <p:nvPr/>
          </p:nvCxnSpPr>
          <p:spPr bwMode="auto">
            <a:xfrm rot="10800000" flipV="1">
              <a:off x="3907000" y="3482926"/>
              <a:ext cx="863688" cy="180961"/>
            </a:xfrm>
            <a:prstGeom prst="bentConnector3">
              <a:avLst>
                <a:gd name="adj1" fmla="val 100247"/>
              </a:avLst>
            </a:prstGeom>
            <a:ln w="31750">
              <a:solidFill>
                <a:srgbClr val="008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H="1">
              <a:off x="3819679" y="3357523"/>
              <a:ext cx="0" cy="3238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8" name="グループ化 167"/>
          <p:cNvGrpSpPr/>
          <p:nvPr/>
        </p:nvGrpSpPr>
        <p:grpSpPr>
          <a:xfrm>
            <a:off x="1411006" y="4840403"/>
            <a:ext cx="2192338" cy="1225550"/>
            <a:chOff x="5581650" y="5065713"/>
            <a:chExt cx="2192338" cy="1225550"/>
          </a:xfrm>
        </p:grpSpPr>
        <p:grpSp>
          <p:nvGrpSpPr>
            <p:cNvPr id="149" name="グループ化 191"/>
            <p:cNvGrpSpPr>
              <a:grpSpLocks/>
            </p:cNvGrpSpPr>
            <p:nvPr/>
          </p:nvGrpSpPr>
          <p:grpSpPr bwMode="auto">
            <a:xfrm>
              <a:off x="5581650" y="5262563"/>
              <a:ext cx="360363" cy="411162"/>
              <a:chOff x="4355976" y="1988840"/>
              <a:chExt cx="360363" cy="411162"/>
            </a:xfrm>
          </p:grpSpPr>
          <p:pic>
            <p:nvPicPr>
              <p:cNvPr id="150"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 Box 30"/>
              <p:cNvSpPr txBox="1">
                <a:spLocks noChangeArrowheads="1"/>
              </p:cNvSpPr>
              <p:nvPr/>
            </p:nvSpPr>
            <p:spPr bwMode="auto">
              <a:xfrm>
                <a:off x="4443370" y="2058268"/>
                <a:ext cx="92333" cy="2546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152"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5694363"/>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 Box 30"/>
            <p:cNvSpPr txBox="1">
              <a:spLocks noChangeArrowheads="1"/>
            </p:cNvSpPr>
            <p:nvPr/>
          </p:nvSpPr>
          <p:spPr bwMode="auto">
            <a:xfrm>
              <a:off x="5667375" y="5910263"/>
              <a:ext cx="153988"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154" name="正方形/長方形 153"/>
            <p:cNvSpPr/>
            <p:nvPr/>
          </p:nvSpPr>
          <p:spPr>
            <a:xfrm>
              <a:off x="5581650" y="5116513"/>
              <a:ext cx="2132013"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pic>
          <p:nvPicPr>
            <p:cNvPr id="155" name="Picture 66" descr="「EV 車載充電器 ...」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5295900"/>
              <a:ext cx="204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Text Box 30"/>
            <p:cNvSpPr txBox="1">
              <a:spLocks noChangeArrowheads="1"/>
            </p:cNvSpPr>
            <p:nvPr/>
          </p:nvSpPr>
          <p:spPr bwMode="auto">
            <a:xfrm>
              <a:off x="7346950" y="5357813"/>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充電</a:t>
              </a: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ｽﾀﾝﾄﾞ</a:t>
              </a:r>
            </a:p>
          </p:txBody>
        </p:sp>
        <p:sp>
          <p:nvSpPr>
            <p:cNvPr id="157" name="テキスト ボックス 8"/>
            <p:cNvSpPr txBox="1">
              <a:spLocks noChangeArrowheads="1"/>
            </p:cNvSpPr>
            <p:nvPr/>
          </p:nvSpPr>
          <p:spPr bwMode="auto">
            <a:xfrm>
              <a:off x="5659438" y="5065713"/>
              <a:ext cx="1046162"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二次ｴﾈﾙｷﾞｰ複線化店舗</a:t>
              </a:r>
            </a:p>
          </p:txBody>
        </p:sp>
        <p:pic>
          <p:nvPicPr>
            <p:cNvPr id="158" name="図 12"/>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15013" y="5213350"/>
              <a:ext cx="17795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 name="グループ化 301"/>
            <p:cNvGrpSpPr>
              <a:grpSpLocks/>
            </p:cNvGrpSpPr>
            <p:nvPr/>
          </p:nvGrpSpPr>
          <p:grpSpPr bwMode="auto">
            <a:xfrm>
              <a:off x="7375525" y="5994400"/>
              <a:ext cx="398463" cy="252413"/>
              <a:chOff x="3083417" y="5877272"/>
              <a:chExt cx="660789" cy="395350"/>
            </a:xfrm>
          </p:grpSpPr>
          <p:pic>
            <p:nvPicPr>
              <p:cNvPr id="160"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Text Box 39"/>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BEV</a:t>
                </a:r>
                <a:r>
                  <a:rPr lang="ja-JP" altLang="en-US" sz="600" dirty="0">
                    <a:latin typeface="ＭＳ ゴシック" panose="020B0609070205080204" pitchFamily="49" charset="-128"/>
                    <a:ea typeface="ＭＳ ゴシック" panose="020B0609070205080204" pitchFamily="49" charset="-128"/>
                  </a:rPr>
                  <a:t>･</a:t>
                </a:r>
                <a:r>
                  <a:rPr lang="en-US" altLang="ja-JP" sz="600" dirty="0">
                    <a:latin typeface="ＭＳ ゴシック" panose="020B0609070205080204" pitchFamily="49" charset="-128"/>
                    <a:ea typeface="ＭＳ ゴシック" panose="020B0609070205080204" pitchFamily="49" charset="-128"/>
                  </a:rPr>
                  <a:t>PHV</a:t>
                </a:r>
              </a:p>
            </p:txBody>
          </p:sp>
        </p:grpSp>
        <p:cxnSp>
          <p:nvCxnSpPr>
            <p:cNvPr id="162" name="直線矢印コネクタ 161"/>
            <p:cNvCxnSpPr/>
            <p:nvPr/>
          </p:nvCxnSpPr>
          <p:spPr>
            <a:xfrm>
              <a:off x="7632700" y="5757863"/>
              <a:ext cx="0" cy="2889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直線矢印コネクタ 162"/>
            <p:cNvCxnSpPr/>
            <p:nvPr/>
          </p:nvCxnSpPr>
          <p:spPr>
            <a:xfrm flipV="1">
              <a:off x="5802313" y="5562600"/>
              <a:ext cx="0" cy="24130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flipH="1" flipV="1">
              <a:off x="5840413" y="5553075"/>
              <a:ext cx="431800" cy="0"/>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flipH="1" flipV="1">
              <a:off x="5821363" y="5432425"/>
              <a:ext cx="503237"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66" name="Picture 58" descr="クリックすると新しいウィンドウで開きます"/>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37288" y="5283200"/>
              <a:ext cx="5540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Text Box 30"/>
            <p:cNvSpPr txBox="1">
              <a:spLocks noChangeArrowheads="1"/>
            </p:cNvSpPr>
            <p:nvPr/>
          </p:nvSpPr>
          <p:spPr bwMode="auto">
            <a:xfrm>
              <a:off x="6397625" y="5348288"/>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PV</a:t>
              </a:r>
              <a:endParaRPr lang="ja-JP" altLang="en-US" sz="600" dirty="0">
                <a:latin typeface="ＭＳ ゴシック" panose="020B0609070205080204" pitchFamily="49" charset="-128"/>
                <a:ea typeface="ＭＳ ゴシック" panose="020B0609070205080204" pitchFamily="49" charset="-128"/>
              </a:endParaRPr>
            </a:p>
          </p:txBody>
        </p:sp>
      </p:grpSp>
      <p:grpSp>
        <p:nvGrpSpPr>
          <p:cNvPr id="170" name="グループ化 169"/>
          <p:cNvGrpSpPr/>
          <p:nvPr/>
        </p:nvGrpSpPr>
        <p:grpSpPr>
          <a:xfrm>
            <a:off x="1274481" y="1770587"/>
            <a:ext cx="1260475" cy="1225550"/>
            <a:chOff x="4254198" y="3480927"/>
            <a:chExt cx="1260475" cy="1225550"/>
          </a:xfrm>
        </p:grpSpPr>
        <p:pic>
          <p:nvPicPr>
            <p:cNvPr id="171" name="Picture 272" descr="「家 イラスト 無...」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48" y="3582527"/>
              <a:ext cx="890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 name="グループ化 191"/>
            <p:cNvGrpSpPr>
              <a:grpSpLocks/>
            </p:cNvGrpSpPr>
            <p:nvPr/>
          </p:nvGrpSpPr>
          <p:grpSpPr bwMode="auto">
            <a:xfrm>
              <a:off x="4254198" y="3677777"/>
              <a:ext cx="360362" cy="411162"/>
              <a:chOff x="4355976" y="1988840"/>
              <a:chExt cx="360363" cy="411162"/>
            </a:xfrm>
          </p:grpSpPr>
          <p:pic>
            <p:nvPicPr>
              <p:cNvPr id="188" name="Picture 70" descr="「蓄電池 イラス...」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Text Box 30"/>
              <p:cNvSpPr txBox="1">
                <a:spLocks noChangeArrowheads="1"/>
              </p:cNvSpPr>
              <p:nvPr/>
            </p:nvSpPr>
            <p:spPr bwMode="auto">
              <a:xfrm>
                <a:off x="4463668" y="2056184"/>
                <a:ext cx="92333" cy="239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蓄電池</a:t>
                </a:r>
              </a:p>
            </p:txBody>
          </p:sp>
        </p:grpSp>
        <p:pic>
          <p:nvPicPr>
            <p:cNvPr id="173" name="Picture 32" descr="荏原バラード株式会社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198" y="4109577"/>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Text Box 30"/>
            <p:cNvSpPr txBox="1">
              <a:spLocks noChangeArrowheads="1"/>
            </p:cNvSpPr>
            <p:nvPr/>
          </p:nvSpPr>
          <p:spPr bwMode="auto">
            <a:xfrm>
              <a:off x="4339923" y="4325477"/>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PEFC</a:t>
              </a:r>
              <a:endParaRPr lang="ja-JP" altLang="en-US" sz="600" dirty="0">
                <a:latin typeface="ＭＳ ゴシック" panose="020B0609070205080204" pitchFamily="49" charset="-128"/>
                <a:ea typeface="ＭＳ ゴシック" panose="020B0609070205080204" pitchFamily="49" charset="-128"/>
              </a:endParaRPr>
            </a:p>
          </p:txBody>
        </p:sp>
        <p:sp>
          <p:nvSpPr>
            <p:cNvPr id="175" name="正方形/長方形 174"/>
            <p:cNvSpPr/>
            <p:nvPr/>
          </p:nvSpPr>
          <p:spPr>
            <a:xfrm>
              <a:off x="4254198" y="3531727"/>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cxnSp>
          <p:nvCxnSpPr>
            <p:cNvPr id="176" name="直線矢印コネクタ 175"/>
            <p:cNvCxnSpPr/>
            <p:nvPr/>
          </p:nvCxnSpPr>
          <p:spPr>
            <a:xfrm>
              <a:off x="4543123" y="4036552"/>
              <a:ext cx="134937" cy="1365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flipH="1">
              <a:off x="4398660" y="4031789"/>
              <a:ext cx="0" cy="149225"/>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178" name="グループ化 301"/>
            <p:cNvGrpSpPr>
              <a:grpSpLocks/>
            </p:cNvGrpSpPr>
            <p:nvPr/>
          </p:nvGrpSpPr>
          <p:grpSpPr bwMode="auto">
            <a:xfrm>
              <a:off x="5097160" y="4446127"/>
              <a:ext cx="398463" cy="250825"/>
              <a:chOff x="3083417" y="5877272"/>
              <a:chExt cx="660789" cy="395350"/>
            </a:xfrm>
          </p:grpSpPr>
          <p:pic>
            <p:nvPicPr>
              <p:cNvPr id="186" name="Picture 7" descr="「自動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Text Box 39"/>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600" dirty="0">
                    <a:latin typeface="ＭＳ ゴシック" panose="020B0609070205080204" pitchFamily="49" charset="-128"/>
                    <a:ea typeface="ＭＳ ゴシック" panose="020B0609070205080204" pitchFamily="49" charset="-128"/>
                  </a:rPr>
                  <a:t>BEV</a:t>
                </a:r>
                <a:r>
                  <a:rPr lang="ja-JP" altLang="en-US" sz="600" dirty="0">
                    <a:latin typeface="ＭＳ ゴシック" panose="020B0609070205080204" pitchFamily="49" charset="-128"/>
                    <a:ea typeface="ＭＳ ゴシック" panose="020B0609070205080204" pitchFamily="49" charset="-128"/>
                  </a:rPr>
                  <a:t>･</a:t>
                </a:r>
                <a:r>
                  <a:rPr lang="en-US" altLang="ja-JP" sz="600" dirty="0">
                    <a:latin typeface="ＭＳ ゴシック" panose="020B0609070205080204" pitchFamily="49" charset="-128"/>
                    <a:ea typeface="ＭＳ ゴシック" panose="020B0609070205080204" pitchFamily="49" charset="-128"/>
                  </a:rPr>
                  <a:t>PHV</a:t>
                </a:r>
              </a:p>
            </p:txBody>
          </p:sp>
        </p:grpSp>
        <p:pic>
          <p:nvPicPr>
            <p:cNvPr id="179" name="Picture 66" descr="「EV 車載充電器 ...」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610" y="3725402"/>
              <a:ext cx="20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0" name="直線矢印コネクタ 179"/>
            <p:cNvCxnSpPr/>
            <p:nvPr/>
          </p:nvCxnSpPr>
          <p:spPr>
            <a:xfrm>
              <a:off x="5386085" y="4239752"/>
              <a:ext cx="0" cy="288925"/>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81" name="Text Box 30"/>
            <p:cNvSpPr txBox="1">
              <a:spLocks noChangeArrowheads="1"/>
            </p:cNvSpPr>
            <p:nvPr/>
          </p:nvSpPr>
          <p:spPr bwMode="auto">
            <a:xfrm>
              <a:off x="5143198" y="4320714"/>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V2H</a:t>
              </a:r>
              <a:endParaRPr lang="ja-JP" altLang="en-US" sz="600" dirty="0">
                <a:latin typeface="ＭＳ ゴシック" panose="020B0609070205080204" pitchFamily="49" charset="-128"/>
                <a:ea typeface="ＭＳ ゴシック" panose="020B0609070205080204" pitchFamily="49" charset="-128"/>
              </a:endParaRPr>
            </a:p>
          </p:txBody>
        </p:sp>
        <p:sp>
          <p:nvSpPr>
            <p:cNvPr id="182" name="Text Box 30"/>
            <p:cNvSpPr txBox="1">
              <a:spLocks noChangeArrowheads="1"/>
            </p:cNvSpPr>
            <p:nvPr/>
          </p:nvSpPr>
          <p:spPr bwMode="auto">
            <a:xfrm>
              <a:off x="5135260" y="3787314"/>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充電</a:t>
              </a: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ｽﾀﾝﾄﾞ</a:t>
              </a:r>
            </a:p>
          </p:txBody>
        </p:sp>
        <p:sp>
          <p:nvSpPr>
            <p:cNvPr id="183" name="テキスト ボックス 8"/>
            <p:cNvSpPr txBox="1">
              <a:spLocks noChangeArrowheads="1"/>
            </p:cNvSpPr>
            <p:nvPr/>
          </p:nvSpPr>
          <p:spPr bwMode="auto">
            <a:xfrm>
              <a:off x="4331985" y="3480927"/>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latin typeface="ＭＳ ゴシック" panose="020B0609070205080204" pitchFamily="49" charset="-128"/>
                  <a:ea typeface="ＭＳ ゴシック" panose="020B0609070205080204" pitchFamily="49" charset="-128"/>
                </a:rPr>
                <a:t>二次ｴﾈﾙｷﾞｰ複線化住宅</a:t>
              </a:r>
            </a:p>
          </p:txBody>
        </p:sp>
        <p:cxnSp>
          <p:nvCxnSpPr>
            <p:cNvPr id="184" name="直線矢印コネクタ 183"/>
            <p:cNvCxnSpPr/>
            <p:nvPr/>
          </p:nvCxnSpPr>
          <p:spPr>
            <a:xfrm flipH="1">
              <a:off x="4476448" y="3725402"/>
              <a:ext cx="287337" cy="144462"/>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85" name="Text Box 30"/>
            <p:cNvSpPr txBox="1">
              <a:spLocks noChangeArrowheads="1"/>
            </p:cNvSpPr>
            <p:nvPr/>
          </p:nvSpPr>
          <p:spPr bwMode="auto">
            <a:xfrm>
              <a:off x="4836810" y="3653964"/>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600" dirty="0">
                  <a:latin typeface="ＭＳ ゴシック" panose="020B0609070205080204" pitchFamily="49" charset="-128"/>
                  <a:ea typeface="ＭＳ ゴシック" panose="020B0609070205080204" pitchFamily="49" charset="-128"/>
                </a:rPr>
                <a:t>PV</a:t>
              </a:r>
              <a:endParaRPr lang="ja-JP" altLang="en-US" sz="600" dirty="0">
                <a:latin typeface="ＭＳ ゴシック" panose="020B0609070205080204" pitchFamily="49" charset="-128"/>
                <a:ea typeface="ＭＳ ゴシック" panose="020B0609070205080204" pitchFamily="49" charset="-128"/>
              </a:endParaRPr>
            </a:p>
          </p:txBody>
        </p:sp>
      </p:grpSp>
      <p:cxnSp>
        <p:nvCxnSpPr>
          <p:cNvPr id="190" name="直線矢印コネクタ 189"/>
          <p:cNvCxnSpPr>
            <a:endCxn id="12" idx="1"/>
          </p:cNvCxnSpPr>
          <p:nvPr/>
        </p:nvCxnSpPr>
        <p:spPr bwMode="auto">
          <a:xfrm flipV="1">
            <a:off x="2515906" y="2282761"/>
            <a:ext cx="654657"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92" name="角丸四角形 191"/>
          <p:cNvSpPr/>
          <p:nvPr/>
        </p:nvSpPr>
        <p:spPr>
          <a:xfrm>
            <a:off x="1111317" y="1701123"/>
            <a:ext cx="7228573" cy="1754522"/>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角丸四角形 194"/>
          <p:cNvSpPr/>
          <p:nvPr/>
        </p:nvSpPr>
        <p:spPr>
          <a:xfrm>
            <a:off x="4941617" y="3548021"/>
            <a:ext cx="3366464" cy="2596704"/>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6" name="角丸四角形 195"/>
          <p:cNvSpPr/>
          <p:nvPr/>
        </p:nvSpPr>
        <p:spPr>
          <a:xfrm>
            <a:off x="1116596" y="3548021"/>
            <a:ext cx="2901446" cy="2604204"/>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4" name="グループ化 203"/>
          <p:cNvGrpSpPr/>
          <p:nvPr/>
        </p:nvGrpSpPr>
        <p:grpSpPr>
          <a:xfrm>
            <a:off x="1190782" y="6193498"/>
            <a:ext cx="2343646" cy="168412"/>
            <a:chOff x="1325418" y="6589726"/>
            <a:chExt cx="2343646" cy="168412"/>
          </a:xfrm>
        </p:grpSpPr>
        <p:sp>
          <p:nvSpPr>
            <p:cNvPr id="201" name="角丸四角形 200"/>
            <p:cNvSpPr/>
            <p:nvPr/>
          </p:nvSpPr>
          <p:spPr>
            <a:xfrm flipH="1">
              <a:off x="1325418" y="6589726"/>
              <a:ext cx="157278" cy="168412"/>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2" name="正方形/長方形 1"/>
            <p:cNvSpPr>
              <a:spLocks noChangeArrowheads="1"/>
            </p:cNvSpPr>
            <p:nvPr/>
          </p:nvSpPr>
          <p:spPr bwMode="auto">
            <a:xfrm>
              <a:off x="1538915" y="6589726"/>
              <a:ext cx="21301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50" dirty="0" smtClean="0">
                  <a:latin typeface="ＭＳ ゴシック" panose="020B0609070205080204" pitchFamily="49" charset="-128"/>
                  <a:ea typeface="ＭＳ ゴシック" panose="020B0609070205080204" pitchFamily="49" charset="-128"/>
                </a:rPr>
                <a:t>は、各小規模タウン（地産地消）</a:t>
              </a:r>
              <a:endParaRPr kumimoji="0" lang="en-US" altLang="ja-JP" sz="1050" dirty="0">
                <a:latin typeface="ＭＳ ゴシック" panose="020B0609070205080204" pitchFamily="49" charset="-128"/>
                <a:ea typeface="ＭＳ ゴシック" panose="020B0609070205080204" pitchFamily="49" charset="-128"/>
              </a:endParaRPr>
            </a:p>
          </p:txBody>
        </p:sp>
      </p:grpSp>
      <p:sp>
        <p:nvSpPr>
          <p:cNvPr id="2" name="円弧 1"/>
          <p:cNvSpPr/>
          <p:nvPr/>
        </p:nvSpPr>
        <p:spPr>
          <a:xfrm rot="16443931">
            <a:off x="4135490" y="1058539"/>
            <a:ext cx="1327601" cy="1367930"/>
          </a:xfrm>
          <a:prstGeom prst="arc">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47" name="正方形/長方形 1"/>
          <p:cNvSpPr>
            <a:spLocks noChangeArrowheads="1"/>
          </p:cNvSpPr>
          <p:nvPr/>
        </p:nvSpPr>
        <p:spPr bwMode="auto">
          <a:xfrm>
            <a:off x="4838611" y="983117"/>
            <a:ext cx="12871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50" dirty="0" smtClean="0">
                <a:latin typeface="ＭＳ ゴシック" panose="020B0609070205080204" pitchFamily="49" charset="-128"/>
                <a:ea typeface="ＭＳ ゴシック" panose="020B0609070205080204" pitchFamily="49" charset="-128"/>
              </a:rPr>
              <a:t>他のステーション</a:t>
            </a:r>
            <a:r>
              <a:rPr kumimoji="0" lang="en-US" altLang="ja-JP" sz="1050" dirty="0" smtClean="0">
                <a:latin typeface="ＭＳ ゴシック" panose="020B0609070205080204" pitchFamily="49" charset="-128"/>
                <a:ea typeface="ＭＳ ゴシック" panose="020B0609070205080204" pitchFamily="49" charset="-128"/>
              </a:rPr>
              <a:t>a</a:t>
            </a:r>
          </a:p>
          <a:p>
            <a:pPr eaLnBrk="1" hangingPunct="1">
              <a:lnSpc>
                <a:spcPct val="100000"/>
              </a:lnSpc>
              <a:spcBef>
                <a:spcPct val="0"/>
              </a:spcBef>
              <a:buFontTx/>
              <a:buNone/>
            </a:pPr>
            <a:r>
              <a:rPr kumimoji="0" lang="ja-JP" altLang="en-US" sz="1050" dirty="0" smtClean="0">
                <a:latin typeface="ＭＳ ゴシック" panose="020B0609070205080204" pitchFamily="49" charset="-128"/>
                <a:ea typeface="ＭＳ ゴシック" panose="020B0609070205080204" pitchFamily="49" charset="-128"/>
              </a:rPr>
              <a:t>との協調・連携</a:t>
            </a:r>
            <a:endParaRPr kumimoji="0" lang="en-US" altLang="ja-JP" sz="1050" dirty="0">
              <a:latin typeface="ＭＳ ゴシック" panose="020B0609070205080204" pitchFamily="49" charset="-128"/>
              <a:ea typeface="ＭＳ ゴシック" panose="020B0609070205080204" pitchFamily="49" charset="-128"/>
            </a:endParaRPr>
          </a:p>
        </p:txBody>
      </p:sp>
      <p:cxnSp>
        <p:nvCxnSpPr>
          <p:cNvPr id="148" name="直線矢印コネクタ 147"/>
          <p:cNvCxnSpPr/>
          <p:nvPr/>
        </p:nvCxnSpPr>
        <p:spPr bwMode="auto">
          <a:xfrm>
            <a:off x="4256610" y="2149031"/>
            <a:ext cx="1214598" cy="0"/>
          </a:xfrm>
          <a:prstGeom prst="straightConnector1">
            <a:avLst/>
          </a:prstGeom>
          <a:ln w="31750">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bwMode="auto">
          <a:xfrm flipH="1" flipV="1">
            <a:off x="4153764" y="2696647"/>
            <a:ext cx="1251452" cy="933537"/>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bwMode="auto">
          <a:xfrm flipV="1">
            <a:off x="2235617" y="2686705"/>
            <a:ext cx="1116180" cy="943478"/>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309656" y="998672"/>
            <a:ext cx="0" cy="89432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4" name="テキスト ボックス 8"/>
          <p:cNvSpPr txBox="1">
            <a:spLocks noChangeArrowheads="1"/>
          </p:cNvSpPr>
          <p:nvPr/>
        </p:nvSpPr>
        <p:spPr bwMode="auto">
          <a:xfrm>
            <a:off x="2501567" y="1573019"/>
            <a:ext cx="683333" cy="161583"/>
          </a:xfrm>
          <a:prstGeom prst="rect">
            <a:avLst/>
          </a:prstGeom>
          <a:solidFill>
            <a:schemeClr val="bg1"/>
          </a:solidFill>
          <a:ln w="9525">
            <a:solidFill>
              <a:schemeClr val="tx1"/>
            </a:solidFill>
            <a:miter lim="800000"/>
            <a:headEnd/>
            <a:tailEnd/>
          </a:ln>
        </p:spPr>
        <p:txBody>
          <a:bodyPr vert="horz" wrap="square" lIns="1800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50" dirty="0" smtClean="0">
                <a:latin typeface="ＭＳ ゴシック" panose="020B0609070205080204" pitchFamily="49" charset="-128"/>
                <a:ea typeface="ＭＳ ゴシック" panose="020B0609070205080204" pitchFamily="49" charset="-128"/>
              </a:rPr>
              <a:t>Ａ地区</a:t>
            </a:r>
            <a:endParaRPr lang="ja-JP" altLang="en-US" sz="1050" dirty="0">
              <a:latin typeface="ＭＳ ゴシック" panose="020B0609070205080204" pitchFamily="49" charset="-128"/>
              <a:ea typeface="ＭＳ ゴシック" panose="020B0609070205080204" pitchFamily="49" charset="-128"/>
            </a:endParaRPr>
          </a:p>
        </p:txBody>
      </p:sp>
      <p:sp>
        <p:nvSpPr>
          <p:cNvPr id="197" name="テキスト ボックス 8"/>
          <p:cNvSpPr txBox="1">
            <a:spLocks noChangeArrowheads="1"/>
          </p:cNvSpPr>
          <p:nvPr/>
        </p:nvSpPr>
        <p:spPr bwMode="auto">
          <a:xfrm>
            <a:off x="2920011" y="3502859"/>
            <a:ext cx="683333" cy="161583"/>
          </a:xfrm>
          <a:prstGeom prst="rect">
            <a:avLst/>
          </a:prstGeom>
          <a:solidFill>
            <a:schemeClr val="bg1"/>
          </a:solidFill>
          <a:ln w="9525">
            <a:solidFill>
              <a:schemeClr val="tx1"/>
            </a:solidFill>
            <a:miter lim="800000"/>
            <a:headEnd/>
            <a:tailEnd/>
          </a:ln>
        </p:spPr>
        <p:txBody>
          <a:bodyPr vert="horz" wrap="square" lIns="1800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50" dirty="0" smtClean="0">
                <a:latin typeface="ＭＳ ゴシック" panose="020B0609070205080204" pitchFamily="49" charset="-128"/>
                <a:ea typeface="ＭＳ ゴシック" panose="020B0609070205080204" pitchFamily="49" charset="-128"/>
              </a:rPr>
              <a:t>Ｂ地区</a:t>
            </a:r>
            <a:endParaRPr lang="ja-JP" altLang="en-US" sz="105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4294967295"/>
          </p:nvPr>
        </p:nvSpPr>
        <p:spPr>
          <a:xfrm>
            <a:off x="3521473" y="6444115"/>
            <a:ext cx="2057400" cy="365125"/>
          </a:xfrm>
        </p:spPr>
        <p:txBody>
          <a:bodyPr/>
          <a:lstStyle/>
          <a:p>
            <a:pPr algn="ctr"/>
            <a:fld id="{AACE23D9-B390-4378-A99B-DAB5785E4F84}" type="slidenum">
              <a:rPr kumimoji="1" lang="ja-JP" altLang="en-US" smtClean="0"/>
              <a:pPr algn="ctr"/>
              <a:t>4</a:t>
            </a:fld>
            <a:endParaRPr kumimoji="1" lang="ja-JP" altLang="en-US" dirty="0"/>
          </a:p>
        </p:txBody>
      </p:sp>
      <p:sp>
        <p:nvSpPr>
          <p:cNvPr id="198" name="テキスト ボックス 8"/>
          <p:cNvSpPr txBox="1">
            <a:spLocks noChangeArrowheads="1"/>
          </p:cNvSpPr>
          <p:nvPr/>
        </p:nvSpPr>
        <p:spPr bwMode="auto">
          <a:xfrm>
            <a:off x="6206306" y="3464768"/>
            <a:ext cx="683333" cy="161583"/>
          </a:xfrm>
          <a:prstGeom prst="rect">
            <a:avLst/>
          </a:prstGeom>
          <a:solidFill>
            <a:schemeClr val="bg1"/>
          </a:solidFill>
          <a:ln w="9525">
            <a:solidFill>
              <a:schemeClr val="tx1"/>
            </a:solidFill>
            <a:miter lim="800000"/>
            <a:headEnd/>
            <a:tailEnd/>
          </a:ln>
        </p:spPr>
        <p:txBody>
          <a:bodyPr vert="horz" wrap="square" lIns="1800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50" dirty="0" smtClean="0">
                <a:latin typeface="ＭＳ ゴシック" panose="020B0609070205080204" pitchFamily="49" charset="-128"/>
                <a:ea typeface="ＭＳ ゴシック" panose="020B0609070205080204" pitchFamily="49" charset="-128"/>
              </a:rPr>
              <a:t>Ｃ地区</a:t>
            </a:r>
            <a:endParaRPr lang="ja-JP" altLang="en-US" sz="1050" dirty="0">
              <a:latin typeface="ＭＳ ゴシック" panose="020B0609070205080204" pitchFamily="49" charset="-128"/>
              <a:ea typeface="ＭＳ ゴシック" panose="020B0609070205080204" pitchFamily="49" charset="-128"/>
            </a:endParaRPr>
          </a:p>
        </p:txBody>
      </p:sp>
      <p:cxnSp>
        <p:nvCxnSpPr>
          <p:cNvPr id="199" name="直線矢印コネクタ 198"/>
          <p:cNvCxnSpPr/>
          <p:nvPr/>
        </p:nvCxnSpPr>
        <p:spPr bwMode="auto">
          <a:xfrm>
            <a:off x="4256610" y="2420893"/>
            <a:ext cx="1214598" cy="0"/>
          </a:xfrm>
          <a:prstGeom prst="straightConnector1">
            <a:avLst/>
          </a:prstGeom>
          <a:ln w="31750" cmpd="dbl">
            <a:solidFill>
              <a:srgbClr val="0000FF"/>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5" name="直線矢印コネクタ 204"/>
          <p:cNvCxnSpPr/>
          <p:nvPr/>
        </p:nvCxnSpPr>
        <p:spPr bwMode="auto">
          <a:xfrm>
            <a:off x="3946358" y="2723292"/>
            <a:ext cx="1316479" cy="990196"/>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p:nvPr/>
        </p:nvCxnSpPr>
        <p:spPr bwMode="auto">
          <a:xfrm flipV="1">
            <a:off x="2487028" y="2686574"/>
            <a:ext cx="1047400" cy="904483"/>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9" name="直線矢印コネクタ 208"/>
          <p:cNvCxnSpPr/>
          <p:nvPr/>
        </p:nvCxnSpPr>
        <p:spPr bwMode="auto">
          <a:xfrm flipV="1">
            <a:off x="2515906" y="2420893"/>
            <a:ext cx="654657" cy="7973"/>
          </a:xfrm>
          <a:prstGeom prst="straightConnector1">
            <a:avLst/>
          </a:prstGeom>
          <a:ln w="31750" cmpd="dbl">
            <a:solidFill>
              <a:srgbClr val="0000FF"/>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p:nvPr/>
        </p:nvCxnSpPr>
        <p:spPr bwMode="auto">
          <a:xfrm flipV="1">
            <a:off x="6190724" y="4046682"/>
            <a:ext cx="654657" cy="7973"/>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bwMode="auto">
          <a:xfrm flipH="1">
            <a:off x="2145226" y="4229425"/>
            <a:ext cx="8730" cy="625248"/>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bwMode="auto">
          <a:xfrm flipH="1">
            <a:off x="5554532" y="4221715"/>
            <a:ext cx="8730" cy="625248"/>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7018668" y="998672"/>
            <a:ext cx="916591" cy="544444"/>
            <a:chOff x="7018668" y="998672"/>
            <a:chExt cx="916591" cy="544444"/>
          </a:xfrm>
        </p:grpSpPr>
        <p:cxnSp>
          <p:nvCxnSpPr>
            <p:cNvPr id="191" name="直線コネクタ 190"/>
            <p:cNvCxnSpPr/>
            <p:nvPr/>
          </p:nvCxnSpPr>
          <p:spPr bwMode="auto">
            <a:xfrm>
              <a:off x="7055181" y="1340318"/>
              <a:ext cx="755650" cy="0"/>
            </a:xfrm>
            <a:prstGeom prst="line">
              <a:avLst/>
            </a:prstGeom>
            <a:ln w="38100">
              <a:solidFill>
                <a:srgbClr val="008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93" name="直線コネクタ 192"/>
            <p:cNvCxnSpPr/>
            <p:nvPr/>
          </p:nvCxnSpPr>
          <p:spPr bwMode="auto">
            <a:xfrm>
              <a:off x="7055181" y="1227605"/>
              <a:ext cx="755650" cy="0"/>
            </a:xfrm>
            <a:prstGeom prst="line">
              <a:avLst/>
            </a:prstGeom>
            <a:ln w="38100">
              <a:solidFill>
                <a:srgbClr val="FF0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200" name="テキスト ボックス 9"/>
            <p:cNvSpPr txBox="1">
              <a:spLocks noChangeArrowheads="1"/>
            </p:cNvSpPr>
            <p:nvPr/>
          </p:nvSpPr>
          <p:spPr bwMode="auto">
            <a:xfrm>
              <a:off x="7163130" y="1285895"/>
              <a:ext cx="539750" cy="92273"/>
            </a:xfrm>
            <a:prstGeom prst="rect">
              <a:avLst/>
            </a:prstGeom>
            <a:solidFill>
              <a:schemeClr val="bg1"/>
            </a:solidFill>
            <a:ln w="9525">
              <a:solidFill>
                <a:srgbClr val="008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solidFill>
                    <a:srgbClr val="008000"/>
                  </a:solidFill>
                  <a:latin typeface="ＭＳ ゴシック" panose="020B0609070205080204" pitchFamily="49" charset="-128"/>
                  <a:ea typeface="ＭＳ ゴシック" panose="020B0609070205080204" pitchFamily="49" charset="-128"/>
                </a:rPr>
                <a:t>電気（直流）</a:t>
              </a:r>
            </a:p>
          </p:txBody>
        </p:sp>
        <p:sp>
          <p:nvSpPr>
            <p:cNvPr id="203" name="テキスト ボックス 8"/>
            <p:cNvSpPr txBox="1">
              <a:spLocks noChangeArrowheads="1"/>
            </p:cNvSpPr>
            <p:nvPr/>
          </p:nvSpPr>
          <p:spPr bwMode="auto">
            <a:xfrm>
              <a:off x="7163130" y="1165324"/>
              <a:ext cx="539750" cy="92273"/>
            </a:xfrm>
            <a:prstGeom prst="rect">
              <a:avLst/>
            </a:prstGeom>
            <a:solidFill>
              <a:schemeClr val="bg1"/>
            </a:solidFill>
            <a:ln w="9525">
              <a:solidFill>
                <a:srgbClr val="FF0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solidFill>
                    <a:srgbClr val="FF0000"/>
                  </a:solidFill>
                  <a:latin typeface="ＭＳ ゴシック" panose="020B0609070205080204" pitchFamily="49" charset="-128"/>
                  <a:ea typeface="ＭＳ ゴシック" panose="020B0609070205080204" pitchFamily="49" charset="-128"/>
                </a:rPr>
                <a:t>電気（交流）</a:t>
              </a:r>
            </a:p>
          </p:txBody>
        </p:sp>
        <p:sp>
          <p:nvSpPr>
            <p:cNvPr id="207" name="正方形/長方形 206"/>
            <p:cNvSpPr/>
            <p:nvPr/>
          </p:nvSpPr>
          <p:spPr bwMode="auto">
            <a:xfrm>
              <a:off x="7018668" y="1054752"/>
              <a:ext cx="916591" cy="48836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700" dirty="0">
                <a:latin typeface="ＭＳ ゴシック" panose="020B0609070205080204" pitchFamily="49" charset="-128"/>
                <a:ea typeface="ＭＳ ゴシック" panose="020B0609070205080204" pitchFamily="49" charset="-128"/>
              </a:endParaRPr>
            </a:p>
          </p:txBody>
        </p:sp>
        <p:sp>
          <p:nvSpPr>
            <p:cNvPr id="208" name="テキスト ボックス 11"/>
            <p:cNvSpPr txBox="1">
              <a:spLocks noChangeArrowheads="1"/>
            </p:cNvSpPr>
            <p:nvPr/>
          </p:nvSpPr>
          <p:spPr bwMode="auto">
            <a:xfrm>
              <a:off x="7095618" y="998672"/>
              <a:ext cx="228600" cy="107879"/>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700" dirty="0">
                  <a:latin typeface="ＭＳ ゴシック" panose="020B0609070205080204" pitchFamily="49" charset="-128"/>
                  <a:ea typeface="ＭＳ ゴシック" panose="020B0609070205080204" pitchFamily="49" charset="-128"/>
                </a:rPr>
                <a:t>凡例</a:t>
              </a:r>
            </a:p>
          </p:txBody>
        </p:sp>
        <p:cxnSp>
          <p:nvCxnSpPr>
            <p:cNvPr id="213" name="直線矢印コネクタ 212">
              <a:extLst>
                <a:ext uri="{FF2B5EF4-FFF2-40B4-BE49-F238E27FC236}">
                  <a16:creationId xmlns:a16="http://schemas.microsoft.com/office/drawing/2014/main" id="{06FB402B-B99B-4CDE-A293-7DB53B78022E}"/>
                </a:ext>
              </a:extLst>
            </p:cNvPr>
            <p:cNvCxnSpPr/>
            <p:nvPr/>
          </p:nvCxnSpPr>
          <p:spPr bwMode="auto">
            <a:xfrm>
              <a:off x="7062273" y="1454589"/>
              <a:ext cx="756000" cy="0"/>
            </a:xfrm>
            <a:prstGeom prst="straightConnector1">
              <a:avLst/>
            </a:prstGeom>
            <a:ln w="38100" cmpd="dbl">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テキスト ボックス 10">
              <a:extLst>
                <a:ext uri="{FF2B5EF4-FFF2-40B4-BE49-F238E27FC236}">
                  <a16:creationId xmlns:a16="http://schemas.microsoft.com/office/drawing/2014/main" id="{E234ACA5-5F79-4384-A149-50E7DF421CFF}"/>
                </a:ext>
              </a:extLst>
            </p:cNvPr>
            <p:cNvSpPr txBox="1">
              <a:spLocks noChangeArrowheads="1"/>
            </p:cNvSpPr>
            <p:nvPr/>
          </p:nvSpPr>
          <p:spPr bwMode="auto">
            <a:xfrm>
              <a:off x="7172088" y="1409521"/>
              <a:ext cx="525477" cy="92333"/>
            </a:xfrm>
            <a:prstGeom prst="rect">
              <a:avLst/>
            </a:prstGeom>
            <a:solidFill>
              <a:schemeClr val="bg1"/>
            </a:solidFill>
            <a:ln w="9525">
              <a:solidFill>
                <a:srgbClr val="0000FF"/>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600" dirty="0">
                  <a:solidFill>
                    <a:srgbClr val="0000FF"/>
                  </a:solidFill>
                  <a:latin typeface="ＭＳ ゴシック" panose="020B0609070205080204" pitchFamily="49" charset="-128"/>
                  <a:ea typeface="ＭＳ ゴシック" panose="020B0609070205080204" pitchFamily="49" charset="-128"/>
                </a:rPr>
                <a:t>水素（低圧）</a:t>
              </a:r>
            </a:p>
          </p:txBody>
        </p:sp>
      </p:grpSp>
      <p:sp>
        <p:nvSpPr>
          <p:cNvPr id="169" name="テキスト ボックス 168"/>
          <p:cNvSpPr txBox="1"/>
          <p:nvPr/>
        </p:nvSpPr>
        <p:spPr bwMode="auto">
          <a:xfrm>
            <a:off x="6048102" y="6193497"/>
            <a:ext cx="2337042" cy="161583"/>
          </a:xfrm>
          <a:prstGeom prst="rect">
            <a:avLst/>
          </a:prstGeom>
          <a:solidFill>
            <a:schemeClr val="bg1"/>
          </a:solidFill>
          <a:ln w="9525">
            <a:solidFill>
              <a:srgbClr val="FF0000"/>
            </a:solidFill>
            <a:miter lim="800000"/>
            <a:headEnd/>
            <a:tailEnd/>
          </a:ln>
        </p:spPr>
        <p:txBody>
          <a:bodyPr wrap="square" lIns="0" tIns="0" rIns="0" bIns="0" rtlCol="0">
            <a:spAutoFit/>
          </a:bodyPr>
          <a:lstStyle/>
          <a:p>
            <a:pPr algn="ctr"/>
            <a:r>
              <a:rPr kumimoji="1" lang="ja-JP" altLang="en-US" sz="1050" dirty="0" smtClean="0">
                <a:solidFill>
                  <a:srgbClr val="FF0000"/>
                </a:solidFill>
                <a:latin typeface="ＭＳ ゴシック" panose="020B0609070205080204" pitchFamily="49" charset="-128"/>
                <a:ea typeface="ＭＳ ゴシック" panose="020B0609070205080204" pitchFamily="49" charset="-128"/>
              </a:rPr>
              <a:t>複数地区のエネルギー連携状態</a:t>
            </a:r>
            <a:endParaRPr kumimoji="1" lang="en-US" altLang="ja-JP" sz="1050"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25450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30CAC645-681F-4A98-9A1F-FAD7F88F02EB}" type="slidenum">
              <a:rPr lang="en-US" altLang="ja-JP" smtClean="0"/>
              <a:pPr>
                <a:defRPr/>
              </a:pPr>
              <a:t>5</a:t>
            </a:fld>
            <a:endParaRPr lang="en-US" altLang="ja-JP"/>
          </a:p>
        </p:txBody>
      </p:sp>
      <p:sp>
        <p:nvSpPr>
          <p:cNvPr id="3" name="正方形/長方形 2"/>
          <p:cNvSpPr/>
          <p:nvPr/>
        </p:nvSpPr>
        <p:spPr>
          <a:xfrm>
            <a:off x="0" y="335741"/>
            <a:ext cx="9144000" cy="461665"/>
          </a:xfrm>
          <a:prstGeom prst="rect">
            <a:avLst/>
          </a:prstGeom>
        </p:spPr>
        <p:txBody>
          <a:bodyPr wrap="square">
            <a:spAutoFit/>
          </a:bodyPr>
          <a:lstStyle/>
          <a:p>
            <a:pPr algn="ctr">
              <a:defRPr/>
            </a:pPr>
            <a:r>
              <a:rPr lang="ja-JP" altLang="en-US" sz="2400" kern="0" dirty="0">
                <a:latin typeface="ＭＳ ゴシック" pitchFamily="49" charset="-128"/>
                <a:ea typeface="ＭＳ ゴシック" pitchFamily="49" charset="-128"/>
              </a:rPr>
              <a:t>グリーンホロニズム</a:t>
            </a:r>
            <a:r>
              <a:rPr lang="ja-JP" altLang="en-US" sz="2400" kern="0" dirty="0" smtClean="0">
                <a:latin typeface="ＭＳ ゴシック" pitchFamily="49" charset="-128"/>
                <a:ea typeface="ＭＳ ゴシック" pitchFamily="49" charset="-128"/>
              </a:rPr>
              <a:t>構想に</a:t>
            </a:r>
            <a:r>
              <a:rPr lang="ja-JP" altLang="en-US" sz="2400" kern="0" dirty="0">
                <a:latin typeface="ＭＳ ゴシック" pitchFamily="49" charset="-128"/>
                <a:ea typeface="ＭＳ ゴシック" pitchFamily="49" charset="-128"/>
              </a:rPr>
              <a:t>よる産業再生、国内・海外普及</a:t>
            </a:r>
            <a:endParaRPr lang="en-US" altLang="ja-JP" sz="2400" kern="0" dirty="0">
              <a:latin typeface="ＭＳ ゴシック" pitchFamily="49" charset="-128"/>
              <a:ea typeface="ＭＳ ゴシック" pitchFamily="49" charset="-128"/>
            </a:endParaRPr>
          </a:p>
        </p:txBody>
      </p:sp>
      <p:sp>
        <p:nvSpPr>
          <p:cNvPr id="4" name="テキスト ボックス 3"/>
          <p:cNvSpPr txBox="1"/>
          <p:nvPr/>
        </p:nvSpPr>
        <p:spPr bwMode="auto">
          <a:xfrm>
            <a:off x="359047" y="4828706"/>
            <a:ext cx="4393134" cy="430887"/>
          </a:xfrm>
          <a:prstGeom prst="rect">
            <a:avLst/>
          </a:prstGeom>
          <a:solidFill>
            <a:schemeClr val="bg1"/>
          </a:solidFill>
          <a:ln w="9525">
            <a:solidFill>
              <a:schemeClr val="tx1"/>
            </a:solidFill>
            <a:miter lim="800000"/>
            <a:headEnd/>
            <a:tailEnd/>
          </a:ln>
        </p:spPr>
        <p:txBody>
          <a:bodyPr wrap="square" lIns="0" tIns="0" rIns="0" bIns="0">
            <a:spAutoFit/>
          </a:bodyPr>
          <a:lstStyle/>
          <a:p>
            <a:pPr algn="ctr">
              <a:defRPr/>
            </a:pPr>
            <a:r>
              <a:rPr lang="ja-JP" altLang="en-US" sz="1400" kern="0" dirty="0">
                <a:latin typeface="ＭＳ ゴシック" pitchFamily="49" charset="-128"/>
                <a:ea typeface="ＭＳ ゴシック" pitchFamily="49" charset="-128"/>
              </a:rPr>
              <a:t>ホロニズム</a:t>
            </a:r>
            <a:r>
              <a:rPr lang="ja-JP" altLang="en-US" sz="1400" kern="0" dirty="0" smtClean="0">
                <a:latin typeface="ＭＳ ゴシック" pitchFamily="49" charset="-128"/>
                <a:ea typeface="ＭＳ ゴシック" pitchFamily="49" charset="-128"/>
              </a:rPr>
              <a:t>エネルギーステーションを核にする次世代エネルギーシステムのフルスケールモデルを構築</a:t>
            </a:r>
            <a:endParaRPr lang="en-US" altLang="ja-JP" sz="1400" kern="0" dirty="0">
              <a:latin typeface="ＭＳ ゴシック" pitchFamily="49" charset="-128"/>
              <a:ea typeface="ＭＳ ゴシック" pitchFamily="49" charset="-128"/>
            </a:endParaRPr>
          </a:p>
        </p:txBody>
      </p:sp>
      <p:pic>
        <p:nvPicPr>
          <p:cNvPr id="247" name="図 246"/>
          <p:cNvPicPr>
            <a:picLocks noChangeAspect="1"/>
          </p:cNvPicPr>
          <p:nvPr/>
        </p:nvPicPr>
        <p:blipFill>
          <a:blip r:embed="rId2"/>
          <a:stretch>
            <a:fillRect/>
          </a:stretch>
        </p:blipFill>
        <p:spPr>
          <a:xfrm>
            <a:off x="62325" y="1080715"/>
            <a:ext cx="4655166" cy="3653207"/>
          </a:xfrm>
          <a:prstGeom prst="rect">
            <a:avLst/>
          </a:prstGeom>
        </p:spPr>
      </p:pic>
      <p:sp>
        <p:nvSpPr>
          <p:cNvPr id="248" name="右矢印 247"/>
          <p:cNvSpPr/>
          <p:nvPr/>
        </p:nvSpPr>
        <p:spPr>
          <a:xfrm>
            <a:off x="4823899" y="2733492"/>
            <a:ext cx="609600" cy="788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テキスト ボックス 248"/>
          <p:cNvSpPr txBox="1"/>
          <p:nvPr/>
        </p:nvSpPr>
        <p:spPr bwMode="auto">
          <a:xfrm>
            <a:off x="5539907" y="2279028"/>
            <a:ext cx="3328390" cy="1661993"/>
          </a:xfrm>
          <a:prstGeom prst="rect">
            <a:avLst/>
          </a:prstGeom>
          <a:noFill/>
          <a:ln w="9525">
            <a:solidFill>
              <a:schemeClr val="tx1"/>
            </a:solidFill>
            <a:miter lim="800000"/>
            <a:headEnd/>
            <a:tailEnd/>
          </a:ln>
        </p:spPr>
        <p:txBody>
          <a:bodyPr wrap="square" lIns="36000" tIns="0" rIns="0" bIns="0">
            <a:spAutoFit/>
          </a:bodyPr>
          <a:lstStyle/>
          <a:p>
            <a:pPr>
              <a:defRPr/>
            </a:pPr>
            <a:r>
              <a:rPr lang="ja-JP" altLang="en-US" sz="2000" kern="0" dirty="0" smtClean="0">
                <a:latin typeface="ＭＳ ゴシック" pitchFamily="49" charset="-128"/>
                <a:ea typeface="ＭＳ ゴシック" pitchFamily="49" charset="-128"/>
              </a:rPr>
              <a:t>国内</a:t>
            </a:r>
            <a:endParaRPr lang="en-US" altLang="ja-JP" sz="2000" kern="0" dirty="0" smtClean="0">
              <a:latin typeface="ＭＳ ゴシック" pitchFamily="49" charset="-128"/>
              <a:ea typeface="ＭＳ ゴシック" pitchFamily="49" charset="-128"/>
            </a:endParaRPr>
          </a:p>
          <a:p>
            <a:pPr>
              <a:defRPr/>
            </a:pPr>
            <a:r>
              <a:rPr lang="ja-JP" altLang="en-US" sz="1400" kern="0" dirty="0" smtClean="0">
                <a:latin typeface="ＭＳ ゴシック" pitchFamily="49" charset="-128"/>
                <a:ea typeface="ＭＳ ゴシック" pitchFamily="49" charset="-128"/>
              </a:rPr>
              <a:t>約</a:t>
            </a:r>
            <a:r>
              <a:rPr lang="en-US" altLang="ja-JP" sz="1400" kern="0" dirty="0" smtClean="0">
                <a:latin typeface="ＭＳ ゴシック" pitchFamily="49" charset="-128"/>
                <a:ea typeface="ＭＳ ゴシック" pitchFamily="49" charset="-128"/>
              </a:rPr>
              <a:t>1700</a:t>
            </a:r>
            <a:r>
              <a:rPr lang="ja-JP" altLang="en-US" sz="1400" kern="0" dirty="0" smtClean="0">
                <a:latin typeface="ＭＳ ゴシック" pitchFamily="49" charset="-128"/>
                <a:ea typeface="ＭＳ ゴシック" pitchFamily="49" charset="-128"/>
              </a:rPr>
              <a:t>自治体への展開による日本のカーボンニュートラルへの貢献</a:t>
            </a:r>
            <a:r>
              <a:rPr lang="ja-JP" altLang="en-US" sz="1200" kern="0" dirty="0" smtClean="0">
                <a:latin typeface="ＭＳ ゴシック" pitchFamily="49" charset="-128"/>
                <a:ea typeface="ＭＳ ゴシック" pitchFamily="49" charset="-128"/>
              </a:rPr>
              <a:t>（教育・販売）</a:t>
            </a:r>
            <a:endParaRPr lang="en-US" altLang="ja-JP" sz="1200" kern="0" dirty="0" smtClean="0">
              <a:latin typeface="ＭＳ ゴシック" pitchFamily="49" charset="-128"/>
              <a:ea typeface="ＭＳ ゴシック" pitchFamily="49" charset="-128"/>
            </a:endParaRPr>
          </a:p>
          <a:p>
            <a:pPr>
              <a:defRPr/>
            </a:pPr>
            <a:endParaRPr lang="en-US" altLang="ja-JP" sz="1400" kern="0" dirty="0">
              <a:latin typeface="ＭＳ ゴシック" pitchFamily="49" charset="-128"/>
              <a:ea typeface="ＭＳ ゴシック" pitchFamily="49" charset="-128"/>
            </a:endParaRPr>
          </a:p>
          <a:p>
            <a:pPr>
              <a:defRPr/>
            </a:pPr>
            <a:r>
              <a:rPr lang="ja-JP" altLang="en-US" kern="0" dirty="0" smtClean="0">
                <a:latin typeface="ＭＳ ゴシック" pitchFamily="49" charset="-128"/>
                <a:ea typeface="ＭＳ ゴシック" pitchFamily="49" charset="-128"/>
              </a:rPr>
              <a:t>海外</a:t>
            </a:r>
            <a:endParaRPr lang="en-US" altLang="ja-JP" kern="0" dirty="0" smtClean="0">
              <a:latin typeface="ＭＳ ゴシック" pitchFamily="49" charset="-128"/>
              <a:ea typeface="ＭＳ ゴシック" pitchFamily="49" charset="-128"/>
            </a:endParaRPr>
          </a:p>
          <a:p>
            <a:pPr>
              <a:defRPr/>
            </a:pPr>
            <a:r>
              <a:rPr lang="ja-JP" altLang="en-US" sz="1400" kern="0" dirty="0" smtClean="0">
                <a:latin typeface="ＭＳ ゴシック" pitchFamily="49" charset="-128"/>
                <a:ea typeface="ＭＳ ゴシック" pitchFamily="49" charset="-128"/>
              </a:rPr>
              <a:t>次世代エネルギーシステムの海外輸出、世界展開</a:t>
            </a:r>
            <a:r>
              <a:rPr lang="ja-JP" altLang="en-US" sz="1200" kern="0" dirty="0" smtClean="0">
                <a:latin typeface="ＭＳ ゴシック" pitchFamily="49" charset="-128"/>
                <a:ea typeface="ＭＳ ゴシック" pitchFamily="49" charset="-128"/>
              </a:rPr>
              <a:t>（教育・販売）</a:t>
            </a:r>
            <a:endParaRPr lang="en-US" altLang="ja-JP" sz="1200" kern="0" dirty="0">
              <a:latin typeface="ＭＳ ゴシック" pitchFamily="49" charset="-128"/>
              <a:ea typeface="ＭＳ ゴシック" pitchFamily="49" charset="-128"/>
            </a:endParaRPr>
          </a:p>
        </p:txBody>
      </p:sp>
      <p:sp>
        <p:nvSpPr>
          <p:cNvPr id="250" name="テキスト ボックス 249"/>
          <p:cNvSpPr txBox="1"/>
          <p:nvPr/>
        </p:nvSpPr>
        <p:spPr bwMode="auto">
          <a:xfrm>
            <a:off x="5539907" y="4633156"/>
            <a:ext cx="3328390" cy="1231106"/>
          </a:xfrm>
          <a:prstGeom prst="rect">
            <a:avLst/>
          </a:prstGeom>
          <a:noFill/>
          <a:ln w="9525">
            <a:solidFill>
              <a:schemeClr val="tx1"/>
            </a:solidFill>
            <a:miter lim="800000"/>
            <a:headEnd/>
            <a:tailEnd/>
          </a:ln>
        </p:spPr>
        <p:txBody>
          <a:bodyPr wrap="square" lIns="36000" tIns="0" rIns="0" bIns="0">
            <a:spAutoFit/>
          </a:bodyPr>
          <a:lstStyle/>
          <a:p>
            <a:pPr>
              <a:defRPr/>
            </a:pPr>
            <a:r>
              <a:rPr lang="ja-JP" altLang="en-US" sz="2000" kern="0" dirty="0" smtClean="0">
                <a:latin typeface="ＭＳ ゴシック" pitchFamily="49" charset="-128"/>
                <a:ea typeface="ＭＳ ゴシック" pitchFamily="49" charset="-128"/>
              </a:rPr>
              <a:t>関係企業・技術の再生、国際競争力は、関係する全分野におよび、日本が元気を取り戻す</a:t>
            </a:r>
            <a:endParaRPr lang="en-US" altLang="ja-JP" sz="1400" kern="0" dirty="0">
              <a:latin typeface="ＭＳ ゴシック" pitchFamily="49" charset="-128"/>
              <a:ea typeface="ＭＳ ゴシック" pitchFamily="49" charset="-128"/>
            </a:endParaRPr>
          </a:p>
        </p:txBody>
      </p:sp>
      <p:sp>
        <p:nvSpPr>
          <p:cNvPr id="251" name="右矢印 250"/>
          <p:cNvSpPr/>
          <p:nvPr/>
        </p:nvSpPr>
        <p:spPr>
          <a:xfrm rot="5400000">
            <a:off x="6899302" y="3892641"/>
            <a:ext cx="609600" cy="788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auto">
          <a:xfrm>
            <a:off x="359047" y="5354377"/>
            <a:ext cx="4393134" cy="646331"/>
          </a:xfrm>
          <a:prstGeom prst="rect">
            <a:avLst/>
          </a:prstGeom>
          <a:solidFill>
            <a:schemeClr val="bg1"/>
          </a:solidFill>
          <a:ln w="9525">
            <a:solidFill>
              <a:schemeClr val="tx1"/>
            </a:solidFill>
            <a:miter lim="800000"/>
            <a:headEnd/>
            <a:tailEnd/>
          </a:ln>
        </p:spPr>
        <p:txBody>
          <a:bodyPr wrap="square" lIns="0" tIns="0" rIns="0" bIns="0">
            <a:spAutoFit/>
          </a:bodyPr>
          <a:lstStyle/>
          <a:p>
            <a:pPr>
              <a:defRPr/>
            </a:pPr>
            <a:r>
              <a:rPr lang="ja-JP" altLang="en-US" sz="1400" kern="0" dirty="0" smtClean="0">
                <a:latin typeface="ＭＳ ゴシック" pitchFamily="49" charset="-128"/>
                <a:ea typeface="ＭＳ ゴシック" pitchFamily="49" charset="-128"/>
              </a:rPr>
              <a:t>フルオプション、ベーシックオプションのホロニズムエネルギーステーションを中心に“まち”のシステムを丸ごと販売</a:t>
            </a:r>
            <a:endParaRPr lang="en-US" altLang="ja-JP" sz="1400" kern="0" dirty="0">
              <a:latin typeface="ＭＳ ゴシック" pitchFamily="49" charset="-128"/>
              <a:ea typeface="ＭＳ ゴシック" pitchFamily="49" charset="-128"/>
            </a:endParaRPr>
          </a:p>
        </p:txBody>
      </p:sp>
      <p:sp>
        <p:nvSpPr>
          <p:cNvPr id="11" name="テキスト ボックス 10"/>
          <p:cNvSpPr txBox="1"/>
          <p:nvPr/>
        </p:nvSpPr>
        <p:spPr bwMode="auto">
          <a:xfrm>
            <a:off x="359047" y="6083507"/>
            <a:ext cx="4393134" cy="215444"/>
          </a:xfrm>
          <a:prstGeom prst="rect">
            <a:avLst/>
          </a:prstGeom>
          <a:solidFill>
            <a:schemeClr val="bg1"/>
          </a:solidFill>
          <a:ln w="9525">
            <a:solidFill>
              <a:schemeClr val="tx1"/>
            </a:solidFill>
            <a:miter lim="800000"/>
            <a:headEnd/>
            <a:tailEnd/>
          </a:ln>
        </p:spPr>
        <p:txBody>
          <a:bodyPr wrap="square" lIns="0" tIns="0" rIns="0" bIns="0">
            <a:spAutoFit/>
          </a:bodyPr>
          <a:lstStyle/>
          <a:p>
            <a:pPr>
              <a:defRPr/>
            </a:pPr>
            <a:r>
              <a:rPr lang="ja-JP" altLang="en-US" sz="1400" kern="0" dirty="0" smtClean="0">
                <a:latin typeface="ＭＳ ゴシック" pitchFamily="49" charset="-128"/>
                <a:ea typeface="ＭＳ ゴシック" pitchFamily="49" charset="-128"/>
              </a:rPr>
              <a:t>世界中のカーボンニュートラルとレジリエンスに貢献</a:t>
            </a:r>
            <a:endParaRPr lang="en-US" altLang="ja-JP" sz="1400" kern="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58172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30CAC645-681F-4A98-9A1F-FAD7F88F02EB}" type="slidenum">
              <a:rPr lang="en-US" altLang="ja-JP" smtClean="0"/>
              <a:pPr>
                <a:defRPr/>
              </a:pPr>
              <a:t>6</a:t>
            </a:fld>
            <a:endParaRPr lang="en-US" altLang="ja-JP"/>
          </a:p>
        </p:txBody>
      </p:sp>
      <p:sp>
        <p:nvSpPr>
          <p:cNvPr id="3" name="テキスト ボックス 2"/>
          <p:cNvSpPr txBox="1"/>
          <p:nvPr/>
        </p:nvSpPr>
        <p:spPr bwMode="auto">
          <a:xfrm>
            <a:off x="97654" y="2756767"/>
            <a:ext cx="8895426" cy="553998"/>
          </a:xfrm>
          <a:prstGeom prst="rect">
            <a:avLst/>
          </a:prstGeom>
          <a:noFill/>
          <a:ln w="9525">
            <a:noFill/>
            <a:miter lim="800000"/>
            <a:headEnd/>
            <a:tailEnd/>
          </a:ln>
        </p:spPr>
        <p:txBody>
          <a:bodyPr wrap="square" lIns="0" tIns="0" rIns="0" bIns="0">
            <a:spAutoFit/>
          </a:bodyPr>
          <a:lstStyle/>
          <a:p>
            <a:pPr algn="ctr">
              <a:defRPr/>
            </a:pPr>
            <a:r>
              <a:rPr lang="ja-JP" altLang="en-US" sz="3600" kern="0" dirty="0" smtClean="0">
                <a:latin typeface="ＭＳ ゴシック" pitchFamily="49" charset="-128"/>
                <a:ea typeface="ＭＳ ゴシック" pitchFamily="49" charset="-128"/>
              </a:rPr>
              <a:t>参考資料</a:t>
            </a:r>
            <a:endParaRPr lang="en-US" altLang="ja-JP" sz="3600" kern="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62345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30CAC645-681F-4A98-9A1F-FAD7F88F02EB}" type="slidenum">
              <a:rPr lang="en-US" altLang="ja-JP" smtClean="0"/>
              <a:pPr>
                <a:defRPr/>
              </a:pPr>
              <a:t>7</a:t>
            </a:fld>
            <a:endParaRPr lang="en-US" altLang="ja-JP"/>
          </a:p>
        </p:txBody>
      </p:sp>
      <p:sp>
        <p:nvSpPr>
          <p:cNvPr id="3" name="テキスト ボックス 2"/>
          <p:cNvSpPr txBox="1"/>
          <p:nvPr/>
        </p:nvSpPr>
        <p:spPr bwMode="auto">
          <a:xfrm>
            <a:off x="190574" y="265623"/>
            <a:ext cx="8333434" cy="553998"/>
          </a:xfrm>
          <a:prstGeom prst="rect">
            <a:avLst/>
          </a:prstGeom>
          <a:noFill/>
          <a:ln w="9525">
            <a:noFill/>
            <a:miter lim="800000"/>
            <a:headEnd/>
            <a:tailEnd/>
          </a:ln>
        </p:spPr>
        <p:txBody>
          <a:bodyPr wrap="square" lIns="0" tIns="0" rIns="0" bIns="0">
            <a:spAutoFit/>
          </a:bodyPr>
          <a:lstStyle/>
          <a:p>
            <a:pPr algn="ctr">
              <a:defRPr/>
            </a:pPr>
            <a:r>
              <a:rPr lang="ja-JP" altLang="en-US" sz="3600" kern="0" dirty="0" smtClean="0">
                <a:latin typeface="ＭＳ ゴシック" pitchFamily="49" charset="-128"/>
                <a:ea typeface="ＭＳ ゴシック" pitchFamily="49" charset="-128"/>
              </a:rPr>
              <a:t>水素ステーションビジネス試算</a:t>
            </a:r>
            <a:endParaRPr lang="en-US" altLang="ja-JP" sz="3600" kern="0" dirty="0">
              <a:latin typeface="ＭＳ ゴシック" pitchFamily="49" charset="-128"/>
              <a:ea typeface="ＭＳ ゴシック" pitchFamily="49"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797" y="935364"/>
            <a:ext cx="4339558" cy="2616230"/>
          </a:xfrm>
          <a:prstGeom prst="rect">
            <a:avLst/>
          </a:prstGeom>
        </p:spPr>
      </p:pic>
      <p:sp>
        <p:nvSpPr>
          <p:cNvPr id="4" name="正方形/長方形 3"/>
          <p:cNvSpPr/>
          <p:nvPr/>
        </p:nvSpPr>
        <p:spPr>
          <a:xfrm>
            <a:off x="190575" y="3551594"/>
            <a:ext cx="4250780" cy="230832"/>
          </a:xfrm>
          <a:prstGeom prst="rect">
            <a:avLst/>
          </a:prstGeom>
          <a:ln>
            <a:noFill/>
          </a:ln>
        </p:spPr>
        <p:txBody>
          <a:bodyPr wrap="square">
            <a:spAutoFit/>
          </a:bodyPr>
          <a:lstStyle/>
          <a:p>
            <a:r>
              <a:rPr lang="ja-JP" altLang="en-US" sz="900" dirty="0" smtClean="0">
                <a:solidFill>
                  <a:srgbClr val="000000"/>
                </a:solidFill>
                <a:latin typeface="ＭＳ ゴシック" panose="020B0609070205080204" pitchFamily="49" charset="-128"/>
                <a:ea typeface="ＭＳ ゴシック" panose="020B0609070205080204" pitchFamily="49" charset="-128"/>
              </a:rPr>
              <a:t>出典：水素</a:t>
            </a:r>
            <a:r>
              <a:rPr lang="ja-JP" altLang="en-US" sz="900" dirty="0">
                <a:solidFill>
                  <a:srgbClr val="000000"/>
                </a:solidFill>
                <a:latin typeface="ＭＳ ゴシック" panose="020B0609070205080204" pitchFamily="49" charset="-128"/>
                <a:ea typeface="ＭＳ ゴシック" panose="020B0609070205080204" pitchFamily="49" charset="-128"/>
              </a:rPr>
              <a:t>サプライチェーン事業化</a:t>
            </a:r>
            <a:r>
              <a:rPr lang="ja-JP" altLang="en-US" sz="900" dirty="0" smtClean="0">
                <a:solidFill>
                  <a:srgbClr val="000000"/>
                </a:solidFill>
                <a:latin typeface="ＭＳ ゴシック" panose="020B0609070205080204" pitchFamily="49" charset="-128"/>
                <a:ea typeface="ＭＳ ゴシック" panose="020B0609070205080204" pitchFamily="49" charset="-128"/>
              </a:rPr>
              <a:t>に関する</a:t>
            </a:r>
            <a:r>
              <a:rPr lang="ja-JP" altLang="en-US" sz="900" dirty="0">
                <a:solidFill>
                  <a:srgbClr val="000000"/>
                </a:solidFill>
                <a:latin typeface="ＭＳ ゴシック" panose="020B0609070205080204" pitchFamily="49" charset="-128"/>
                <a:ea typeface="ＭＳ ゴシック" panose="020B0609070205080204" pitchFamily="49" charset="-128"/>
              </a:rPr>
              <a:t>調査・報告書（</a:t>
            </a:r>
            <a:r>
              <a:rPr lang="en-US" altLang="ja-JP" sz="900" dirty="0">
                <a:solidFill>
                  <a:srgbClr val="000000"/>
                </a:solidFill>
                <a:latin typeface="ＭＳ ゴシック" panose="020B0609070205080204" pitchFamily="49" charset="-128"/>
                <a:ea typeface="ＭＳ ゴシック" panose="020B0609070205080204" pitchFamily="49" charset="-128"/>
              </a:rPr>
              <a:t>2023</a:t>
            </a:r>
            <a:r>
              <a:rPr lang="ja-JP" altLang="en-US" sz="900" dirty="0" smtClean="0">
                <a:solidFill>
                  <a:srgbClr val="000000"/>
                </a:solidFill>
                <a:latin typeface="ＭＳ ゴシック" panose="020B0609070205080204" pitchFamily="49" charset="-128"/>
                <a:ea typeface="ＭＳ ゴシック" panose="020B0609070205080204" pitchFamily="49" charset="-128"/>
              </a:rPr>
              <a:t>年版</a:t>
            </a:r>
            <a:r>
              <a:rPr lang="en-US" altLang="ja-JP" sz="900" dirty="0" smtClean="0">
                <a:solidFill>
                  <a:srgbClr val="000000"/>
                </a:solidFill>
                <a:latin typeface="ＭＳ ゴシック" panose="020B0609070205080204" pitchFamily="49" charset="-128"/>
                <a:ea typeface="ＭＳ ゴシック" panose="020B0609070205080204" pitchFamily="49" charset="-128"/>
              </a:rPr>
              <a:t>)</a:t>
            </a:r>
            <a:r>
              <a:rPr lang="ja-JP" altLang="en-US" sz="900" dirty="0" smtClean="0">
                <a:solidFill>
                  <a:srgbClr val="000000"/>
                </a:solidFill>
                <a:latin typeface="ＭＳ ゴシック" panose="020B0609070205080204" pitchFamily="49" charset="-128"/>
                <a:ea typeface="ＭＳ ゴシック" panose="020B0609070205080204" pitchFamily="49" charset="-128"/>
              </a:rPr>
              <a:t>環境省</a:t>
            </a:r>
            <a:endParaRPr lang="en-US" altLang="ja-JP" sz="900" dirty="0" smtClean="0">
              <a:solidFill>
                <a:srgbClr val="000000"/>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bwMode="auto">
          <a:xfrm>
            <a:off x="190574" y="3866511"/>
            <a:ext cx="4250781" cy="430887"/>
          </a:xfrm>
          <a:prstGeom prst="rect">
            <a:avLst/>
          </a:prstGeom>
          <a:solidFill>
            <a:schemeClr val="bg1"/>
          </a:solidFill>
          <a:ln w="9525">
            <a:solidFill>
              <a:schemeClr val="tx1"/>
            </a:solidFill>
            <a:miter lim="800000"/>
            <a:headEnd/>
            <a:tailEnd/>
          </a:ln>
        </p:spPr>
        <p:txBody>
          <a:bodyPr wrap="square" lIns="0" tIns="0" rIns="0" bIns="0">
            <a:spAutoFit/>
          </a:bodyPr>
          <a:lstStyle/>
          <a:p>
            <a:pPr algn="ctr">
              <a:defRPr/>
            </a:pPr>
            <a:r>
              <a:rPr lang="ja-JP" altLang="en-US" sz="1400" kern="0" dirty="0" smtClean="0">
                <a:latin typeface="ＭＳ ゴシック" pitchFamily="49" charset="-128"/>
                <a:ea typeface="ＭＳ ゴシック" pitchFamily="49" charset="-128"/>
              </a:rPr>
              <a:t>肝心のコストが非公開のため水素ステーションの</a:t>
            </a:r>
            <a:endParaRPr lang="en-US" altLang="ja-JP" sz="1400" kern="0" dirty="0" smtClean="0">
              <a:latin typeface="ＭＳ ゴシック" pitchFamily="49" charset="-128"/>
              <a:ea typeface="ＭＳ ゴシック" pitchFamily="49" charset="-128"/>
            </a:endParaRPr>
          </a:p>
          <a:p>
            <a:pPr algn="ctr">
              <a:defRPr/>
            </a:pPr>
            <a:r>
              <a:rPr lang="ja-JP" altLang="en-US" sz="1400" kern="0" dirty="0" smtClean="0">
                <a:latin typeface="ＭＳ ゴシック" pitchFamily="49" charset="-128"/>
                <a:ea typeface="ＭＳ ゴシック" pitchFamily="49" charset="-128"/>
              </a:rPr>
              <a:t>採算性は算出不能</a:t>
            </a:r>
            <a:endParaRPr lang="en-US" altLang="ja-JP" sz="1400" kern="0" dirty="0">
              <a:latin typeface="ＭＳ ゴシック" pitchFamily="49" charset="-128"/>
              <a:ea typeface="ＭＳ ゴシック" pitchFamily="49" charset="-128"/>
            </a:endParaRPr>
          </a:p>
        </p:txBody>
      </p:sp>
      <p:sp>
        <p:nvSpPr>
          <p:cNvPr id="7" name="正方形/長方形 6"/>
          <p:cNvSpPr/>
          <p:nvPr/>
        </p:nvSpPr>
        <p:spPr>
          <a:xfrm>
            <a:off x="4680371" y="958712"/>
            <a:ext cx="4284114" cy="461665"/>
          </a:xfrm>
          <a:prstGeom prst="rect">
            <a:avLst/>
          </a:prstGeom>
          <a:ln>
            <a:noFill/>
          </a:ln>
        </p:spPr>
        <p:txBody>
          <a:bodyPr wrap="square">
            <a:spAutoFit/>
          </a:bodyPr>
          <a:lstStyle/>
          <a:p>
            <a:r>
              <a:rPr lang="ja-JP" altLang="en-US" sz="1200" dirty="0" smtClean="0">
                <a:solidFill>
                  <a:srgbClr val="000000"/>
                </a:solidFill>
                <a:latin typeface="ＭＳ ゴシック" panose="020B0609070205080204" pitchFamily="49" charset="-128"/>
                <a:ea typeface="ＭＳ ゴシック" panose="020B0609070205080204" pitchFamily="49" charset="-128"/>
              </a:rPr>
              <a:t>水素ステーションビジネスに</a:t>
            </a:r>
            <a:r>
              <a:rPr lang="en-US" altLang="ja-JP" sz="1200" dirty="0" smtClean="0">
                <a:solidFill>
                  <a:srgbClr val="000000"/>
                </a:solidFill>
                <a:latin typeface="ＭＳ ゴシック" panose="020B0609070205080204" pitchFamily="49" charset="-128"/>
                <a:ea typeface="ＭＳ ゴシック" panose="020B0609070205080204" pitchFamily="49" charset="-128"/>
              </a:rPr>
              <a:t>HFCV</a:t>
            </a:r>
            <a:r>
              <a:rPr lang="ja-JP" altLang="en-US" sz="1200" dirty="0" smtClean="0">
                <a:solidFill>
                  <a:srgbClr val="000000"/>
                </a:solidFill>
                <a:latin typeface="ＭＳ ゴシック" panose="020B0609070205080204" pitchFamily="49" charset="-128"/>
                <a:ea typeface="ＭＳ ゴシック" panose="020B0609070205080204" pitchFamily="49" charset="-128"/>
              </a:rPr>
              <a:t>固定客</a:t>
            </a:r>
            <a:r>
              <a:rPr lang="en-US" altLang="ja-JP" sz="1200" dirty="0" smtClean="0">
                <a:solidFill>
                  <a:srgbClr val="000000"/>
                </a:solidFill>
                <a:latin typeface="ＭＳ ゴシック" panose="020B0609070205080204" pitchFamily="49" charset="-128"/>
                <a:ea typeface="ＭＳ ゴシック" panose="020B0609070205080204" pitchFamily="49" charset="-128"/>
              </a:rPr>
              <a:t>2000</a:t>
            </a:r>
            <a:r>
              <a:rPr lang="ja-JP" altLang="en-US" sz="1200" dirty="0" smtClean="0">
                <a:solidFill>
                  <a:srgbClr val="000000"/>
                </a:solidFill>
                <a:latin typeface="ＭＳ ゴシック" panose="020B0609070205080204" pitchFamily="49" charset="-128"/>
                <a:ea typeface="ＭＳ ゴシック" panose="020B0609070205080204" pitchFamily="49" charset="-128"/>
              </a:rPr>
              <a:t>台が必要という通説で試算</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3"/>
          <a:stretch>
            <a:fillRect/>
          </a:stretch>
        </p:blipFill>
        <p:spPr>
          <a:xfrm>
            <a:off x="4680372" y="1528991"/>
            <a:ext cx="4284113" cy="1520028"/>
          </a:xfrm>
          <a:prstGeom prst="rect">
            <a:avLst/>
          </a:prstGeom>
        </p:spPr>
      </p:pic>
      <p:sp>
        <p:nvSpPr>
          <p:cNvPr id="9" name="テキスト ボックス 8"/>
          <p:cNvSpPr txBox="1"/>
          <p:nvPr/>
        </p:nvSpPr>
        <p:spPr bwMode="auto">
          <a:xfrm>
            <a:off x="4713704" y="3366928"/>
            <a:ext cx="4250781" cy="184666"/>
          </a:xfrm>
          <a:prstGeom prst="rect">
            <a:avLst/>
          </a:prstGeom>
          <a:solidFill>
            <a:schemeClr val="bg1"/>
          </a:solidFill>
          <a:ln w="9525">
            <a:solidFill>
              <a:schemeClr val="tx1"/>
            </a:solidFill>
            <a:miter lim="800000"/>
            <a:headEnd/>
            <a:tailEnd/>
          </a:ln>
        </p:spPr>
        <p:txBody>
          <a:bodyPr wrap="square" lIns="0" tIns="0" rIns="0" bIns="0">
            <a:spAutoFit/>
          </a:bodyPr>
          <a:lstStyle/>
          <a:p>
            <a:pPr algn="ctr">
              <a:defRPr/>
            </a:pPr>
            <a:r>
              <a:rPr lang="ja-JP" altLang="en-US" sz="1200" kern="0" dirty="0" smtClean="0">
                <a:latin typeface="ＭＳ ゴシック" pitchFamily="49" charset="-128"/>
                <a:ea typeface="ＭＳ ゴシック" pitchFamily="49" charset="-128"/>
              </a:rPr>
              <a:t>水素ステーションの固定客が</a:t>
            </a:r>
            <a:r>
              <a:rPr lang="en-US" altLang="ja-JP" sz="1200" kern="0" dirty="0" smtClean="0">
                <a:latin typeface="ＭＳ ゴシック" pitchFamily="49" charset="-128"/>
                <a:ea typeface="ＭＳ ゴシック" pitchFamily="49" charset="-128"/>
              </a:rPr>
              <a:t>2000</a:t>
            </a:r>
            <a:r>
              <a:rPr lang="ja-JP" altLang="en-US" sz="1200" kern="0" dirty="0" smtClean="0">
                <a:latin typeface="ＭＳ ゴシック" pitchFamily="49" charset="-128"/>
                <a:ea typeface="ＭＳ ゴシック" pitchFamily="49" charset="-128"/>
              </a:rPr>
              <a:t>台あれば自立</a:t>
            </a:r>
            <a:r>
              <a:rPr lang="ja-JP" altLang="en-US" sz="1200" kern="0" dirty="0">
                <a:latin typeface="ＭＳ ゴシック" pitchFamily="49" charset="-128"/>
                <a:ea typeface="ＭＳ ゴシック" pitchFamily="49" charset="-128"/>
              </a:rPr>
              <a:t>経営</a:t>
            </a:r>
            <a:r>
              <a:rPr lang="ja-JP" altLang="en-US" sz="1200" kern="0" dirty="0" smtClean="0">
                <a:latin typeface="ＭＳ ゴシック" pitchFamily="49" charset="-128"/>
                <a:ea typeface="ＭＳ ゴシック" pitchFamily="49" charset="-128"/>
              </a:rPr>
              <a:t>できる</a:t>
            </a:r>
            <a:endParaRPr lang="en-US" altLang="ja-JP" sz="1200" kern="0" dirty="0">
              <a:latin typeface="ＭＳ ゴシック" pitchFamily="49" charset="-128"/>
              <a:ea typeface="ＭＳ ゴシック" pitchFamily="49" charset="-128"/>
            </a:endParaRPr>
          </a:p>
        </p:txBody>
      </p:sp>
      <p:sp>
        <p:nvSpPr>
          <p:cNvPr id="10" name="下矢印 9"/>
          <p:cNvSpPr/>
          <p:nvPr/>
        </p:nvSpPr>
        <p:spPr>
          <a:xfrm>
            <a:off x="6538342" y="3086743"/>
            <a:ext cx="142043" cy="2172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713704" y="3649777"/>
            <a:ext cx="3371676" cy="1015663"/>
          </a:xfrm>
          <a:prstGeom prst="rect">
            <a:avLst/>
          </a:prstGeom>
          <a:ln>
            <a:solidFill>
              <a:schemeClr val="tx1"/>
            </a:solidFill>
          </a:ln>
        </p:spPr>
        <p:txBody>
          <a:bodyPr wrap="square">
            <a:spAutoFit/>
          </a:bodyPr>
          <a:lstStyle/>
          <a:p>
            <a:r>
              <a:rPr lang="en-US" altLang="ja-JP" sz="1200" dirty="0" smtClean="0">
                <a:solidFill>
                  <a:srgbClr val="FF0000"/>
                </a:solidFill>
                <a:latin typeface="ＭＳ ゴシック" panose="020B0609070205080204" pitchFamily="49" charset="-128"/>
                <a:ea typeface="ＭＳ ゴシック" panose="020B0609070205080204" pitchFamily="49" charset="-128"/>
              </a:rPr>
              <a:t>2022</a:t>
            </a:r>
            <a:r>
              <a:rPr lang="ja-JP" altLang="en-US" sz="1200" dirty="0" smtClean="0">
                <a:solidFill>
                  <a:srgbClr val="FF0000"/>
                </a:solidFill>
                <a:latin typeface="ＭＳ ゴシック" panose="020B0609070205080204" pitchFamily="49" charset="-128"/>
                <a:ea typeface="ＭＳ ゴシック" panose="020B0609070205080204" pitchFamily="49" charset="-128"/>
              </a:rPr>
              <a:t>年</a:t>
            </a:r>
            <a:r>
              <a:rPr lang="ja-JP" altLang="en-US" sz="1200" dirty="0" smtClean="0">
                <a:solidFill>
                  <a:srgbClr val="000000"/>
                </a:solidFill>
                <a:latin typeface="ＭＳ ゴシック" panose="020B0609070205080204" pitchFamily="49" charset="-128"/>
                <a:ea typeface="ＭＳ ゴシック" panose="020B0609070205080204" pitchFamily="49" charset="-128"/>
              </a:rPr>
              <a:t>の</a:t>
            </a:r>
            <a:r>
              <a:rPr lang="en-US" altLang="ja-JP" sz="1200" dirty="0" smtClean="0">
                <a:solidFill>
                  <a:srgbClr val="000000"/>
                </a:solidFill>
                <a:latin typeface="ＭＳ ゴシック" panose="020B0609070205080204" pitchFamily="49" charset="-128"/>
                <a:ea typeface="ＭＳ ゴシック" panose="020B0609070205080204" pitchFamily="49" charset="-128"/>
              </a:rPr>
              <a:t>FCV</a:t>
            </a:r>
            <a:r>
              <a:rPr lang="ja-JP" altLang="en-US" sz="1200" dirty="0" smtClean="0">
                <a:solidFill>
                  <a:srgbClr val="000000"/>
                </a:solidFill>
                <a:latin typeface="ＭＳ ゴシック" panose="020B0609070205080204" pitchFamily="49" charset="-128"/>
                <a:ea typeface="ＭＳ ゴシック" panose="020B0609070205080204" pitchFamily="49" charset="-128"/>
              </a:rPr>
              <a:t>と水素ステーション</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en-US" altLang="ja-JP" sz="1200" dirty="0" smtClean="0">
                <a:solidFill>
                  <a:srgbClr val="000000"/>
                </a:solidFill>
                <a:latin typeface="ＭＳ ゴシック" panose="020B0609070205080204" pitchFamily="49" charset="-128"/>
                <a:ea typeface="ＭＳ ゴシック" panose="020B0609070205080204" pitchFamily="49" charset="-128"/>
              </a:rPr>
              <a:t>FCV</a:t>
            </a:r>
            <a:r>
              <a:rPr lang="en-US" altLang="ja-JP" sz="1200" dirty="0">
                <a:solidFill>
                  <a:srgbClr val="000000"/>
                </a:solidFill>
                <a:latin typeface="ＭＳ ゴシック" panose="020B0609070205080204" pitchFamily="49" charset="-128"/>
                <a:ea typeface="ＭＳ ゴシック" panose="020B0609070205080204" pitchFamily="49" charset="-128"/>
              </a:rPr>
              <a:t> </a:t>
            </a:r>
            <a:r>
              <a:rPr lang="en-US" altLang="ja-JP" sz="1200" dirty="0" smtClean="0">
                <a:solidFill>
                  <a:srgbClr val="000000"/>
                </a:solidFill>
                <a:latin typeface="ＭＳ ゴシック" panose="020B0609070205080204" pitchFamily="49" charset="-128"/>
                <a:ea typeface="ＭＳ ゴシック" panose="020B0609070205080204" pitchFamily="49" charset="-128"/>
              </a:rPr>
              <a:t>            :7,417</a:t>
            </a:r>
            <a:r>
              <a:rPr lang="ja-JP" altLang="en-US" sz="1200" dirty="0" smtClean="0">
                <a:solidFill>
                  <a:srgbClr val="000000"/>
                </a:solidFill>
                <a:latin typeface="ＭＳ ゴシック" panose="020B0609070205080204" pitchFamily="49" charset="-128"/>
                <a:ea typeface="ＭＳ ゴシック" panose="020B0609070205080204" pitchFamily="49" charset="-128"/>
              </a:rPr>
              <a:t>台</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rPr>
              <a:t>水素ステーション：</a:t>
            </a:r>
            <a:r>
              <a:rPr lang="en-US" altLang="ja-JP" sz="1200" dirty="0" smtClean="0">
                <a:solidFill>
                  <a:srgbClr val="000000"/>
                </a:solidFill>
                <a:latin typeface="ＭＳ ゴシック" panose="020B0609070205080204" pitchFamily="49" charset="-128"/>
                <a:ea typeface="ＭＳ ゴシック" panose="020B0609070205080204" pitchFamily="49" charset="-128"/>
              </a:rPr>
              <a:t>178</a:t>
            </a:r>
            <a:r>
              <a:rPr lang="ja-JP" altLang="en-US" sz="1200" dirty="0" smtClean="0">
                <a:solidFill>
                  <a:srgbClr val="000000"/>
                </a:solidFill>
                <a:latin typeface="ＭＳ ゴシック" panose="020B0609070205080204" pitchFamily="49" charset="-128"/>
                <a:ea typeface="ＭＳ ゴシック" panose="020B0609070205080204" pitchFamily="49" charset="-128"/>
              </a:rPr>
              <a:t>基</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en-US" altLang="ja-JP" sz="1200" dirty="0" smtClean="0">
                <a:solidFill>
                  <a:srgbClr val="000000"/>
                </a:solidFill>
                <a:latin typeface="ＭＳ ゴシック" panose="020B0609070205080204" pitchFamily="49" charset="-128"/>
                <a:ea typeface="ＭＳ ゴシック" panose="020B0609070205080204" pitchFamily="49" charset="-128"/>
              </a:rPr>
              <a:t>FCV2000</a:t>
            </a:r>
            <a:r>
              <a:rPr lang="ja-JP" altLang="en-US" sz="1200" dirty="0" smtClean="0">
                <a:solidFill>
                  <a:srgbClr val="000000"/>
                </a:solidFill>
                <a:latin typeface="ＭＳ ゴシック" panose="020B0609070205080204" pitchFamily="49" charset="-128"/>
                <a:ea typeface="ＭＳ ゴシック" panose="020B0609070205080204" pitchFamily="49" charset="-128"/>
              </a:rPr>
              <a:t>台</a:t>
            </a:r>
            <a:r>
              <a:rPr lang="en-US" altLang="ja-JP" sz="1200" dirty="0" smtClean="0">
                <a:solidFill>
                  <a:srgbClr val="000000"/>
                </a:solidFill>
                <a:latin typeface="ＭＳ ゴシック" panose="020B0609070205080204" pitchFamily="49" charset="-128"/>
                <a:ea typeface="ＭＳ ゴシック" panose="020B0609070205080204" pitchFamily="49"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rPr>
              <a:t>基の不足台数：</a:t>
            </a:r>
            <a:r>
              <a:rPr lang="en-US" altLang="ja-JP" sz="1200" dirty="0" smtClean="0">
                <a:solidFill>
                  <a:srgbClr val="000000"/>
                </a:solidFill>
                <a:latin typeface="ＭＳ ゴシック" panose="020B0609070205080204" pitchFamily="49" charset="-128"/>
                <a:ea typeface="ＭＳ ゴシック" panose="020B0609070205080204" pitchFamily="49" charset="-128"/>
              </a:rPr>
              <a:t>348,582</a:t>
            </a:r>
            <a:r>
              <a:rPr lang="ja-JP" altLang="en-US" sz="1200" dirty="0" smtClean="0">
                <a:solidFill>
                  <a:srgbClr val="000000"/>
                </a:solidFill>
                <a:latin typeface="ＭＳ ゴシック" panose="020B0609070205080204" pitchFamily="49" charset="-128"/>
                <a:ea typeface="ＭＳ ゴシック" panose="020B0609070205080204" pitchFamily="49" charset="-128"/>
              </a:rPr>
              <a:t>台</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smtClean="0">
                <a:solidFill>
                  <a:srgbClr val="000000"/>
                </a:solidFill>
                <a:latin typeface="ＭＳ ゴシック" panose="020B0609070205080204" pitchFamily="49" charset="-128"/>
                <a:ea typeface="ＭＳ ゴシック" panose="020B0609070205080204" pitchFamily="49" charset="-128"/>
              </a:rPr>
              <a:t>⇒固定客が全く足りず、</a:t>
            </a:r>
            <a:r>
              <a:rPr lang="ja-JP" altLang="en-US" sz="1200" dirty="0" smtClean="0">
                <a:solidFill>
                  <a:srgbClr val="FF0000"/>
                </a:solidFill>
                <a:latin typeface="ＭＳ ゴシック" panose="020B0609070205080204" pitchFamily="49" charset="-128"/>
                <a:ea typeface="ＭＳ ゴシック" panose="020B0609070205080204" pitchFamily="49" charset="-128"/>
              </a:rPr>
              <a:t>自立</a:t>
            </a:r>
            <a:r>
              <a:rPr lang="ja-JP" altLang="en-US" sz="1200" dirty="0">
                <a:solidFill>
                  <a:srgbClr val="FF0000"/>
                </a:solidFill>
                <a:latin typeface="ＭＳ ゴシック" panose="020B0609070205080204" pitchFamily="49" charset="-128"/>
                <a:ea typeface="ＭＳ ゴシック" panose="020B0609070205080204" pitchFamily="49" charset="-128"/>
              </a:rPr>
              <a:t>経営</a:t>
            </a:r>
            <a:r>
              <a:rPr lang="ja-JP" altLang="en-US" sz="1200" dirty="0" smtClean="0">
                <a:solidFill>
                  <a:srgbClr val="FF0000"/>
                </a:solidFill>
                <a:latin typeface="ＭＳ ゴシック" panose="020B0609070205080204" pitchFamily="49" charset="-128"/>
                <a:ea typeface="ＭＳ ゴシック" panose="020B0609070205080204" pitchFamily="49" charset="-128"/>
              </a:rPr>
              <a:t>不可</a:t>
            </a:r>
            <a:endParaRPr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4713704" y="4753108"/>
            <a:ext cx="3371676" cy="1015663"/>
          </a:xfrm>
          <a:prstGeom prst="rect">
            <a:avLst/>
          </a:prstGeom>
          <a:ln>
            <a:solidFill>
              <a:schemeClr val="tx1"/>
            </a:solidFill>
          </a:ln>
        </p:spPr>
        <p:txBody>
          <a:bodyPr wrap="square">
            <a:spAutoFit/>
          </a:bodyPr>
          <a:lstStyle/>
          <a:p>
            <a:r>
              <a:rPr lang="en-US" altLang="ja-JP" sz="1200" dirty="0" smtClean="0">
                <a:solidFill>
                  <a:srgbClr val="FF0000"/>
                </a:solidFill>
                <a:latin typeface="ＭＳ ゴシック" panose="020B0609070205080204" pitchFamily="49" charset="-128"/>
                <a:ea typeface="ＭＳ ゴシック" panose="020B0609070205080204" pitchFamily="49" charset="-128"/>
              </a:rPr>
              <a:t>2030</a:t>
            </a:r>
            <a:r>
              <a:rPr lang="ja-JP" altLang="en-US" sz="1200" dirty="0" smtClean="0">
                <a:solidFill>
                  <a:srgbClr val="FF0000"/>
                </a:solidFill>
                <a:latin typeface="ＭＳ ゴシック" panose="020B0609070205080204" pitchFamily="49" charset="-128"/>
                <a:ea typeface="ＭＳ ゴシック" panose="020B0609070205080204" pitchFamily="49" charset="-128"/>
              </a:rPr>
              <a:t>年</a:t>
            </a:r>
            <a:r>
              <a:rPr lang="ja-JP" altLang="en-US" sz="1200" dirty="0" smtClean="0">
                <a:solidFill>
                  <a:srgbClr val="000000"/>
                </a:solidFill>
                <a:latin typeface="ＭＳ ゴシック" panose="020B0609070205080204" pitchFamily="49" charset="-128"/>
                <a:ea typeface="ＭＳ ゴシック" panose="020B0609070205080204" pitchFamily="49" charset="-128"/>
              </a:rPr>
              <a:t>の</a:t>
            </a:r>
            <a:r>
              <a:rPr lang="en-US" altLang="ja-JP" sz="1200" dirty="0" smtClean="0">
                <a:solidFill>
                  <a:srgbClr val="000000"/>
                </a:solidFill>
                <a:latin typeface="ＭＳ ゴシック" panose="020B0609070205080204" pitchFamily="49" charset="-128"/>
                <a:ea typeface="ＭＳ ゴシック" panose="020B0609070205080204" pitchFamily="49" charset="-128"/>
              </a:rPr>
              <a:t>FCV</a:t>
            </a:r>
            <a:r>
              <a:rPr lang="ja-JP" altLang="en-US" sz="1200" dirty="0" smtClean="0">
                <a:solidFill>
                  <a:srgbClr val="000000"/>
                </a:solidFill>
                <a:latin typeface="ＭＳ ゴシック" panose="020B0609070205080204" pitchFamily="49" charset="-128"/>
                <a:ea typeface="ＭＳ ゴシック" panose="020B0609070205080204" pitchFamily="49" charset="-128"/>
              </a:rPr>
              <a:t>と水素ステーション（目標）</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en-US" altLang="ja-JP" sz="1200" dirty="0" smtClean="0">
                <a:solidFill>
                  <a:srgbClr val="000000"/>
                </a:solidFill>
                <a:latin typeface="ＭＳ ゴシック" panose="020B0609070205080204" pitchFamily="49" charset="-128"/>
                <a:ea typeface="ＭＳ ゴシック" panose="020B0609070205080204" pitchFamily="49" charset="-128"/>
              </a:rPr>
              <a:t>FCV</a:t>
            </a:r>
            <a:r>
              <a:rPr lang="ja-JP" altLang="en-US" sz="1200" dirty="0" smtClean="0">
                <a:solidFill>
                  <a:srgbClr val="000000"/>
                </a:solidFill>
                <a:latin typeface="ＭＳ ゴシック" panose="020B0609070205080204" pitchFamily="49" charset="-128"/>
                <a:ea typeface="ＭＳ ゴシック" panose="020B0609070205080204" pitchFamily="49" charset="-128"/>
              </a:rPr>
              <a:t>乗用車換算</a:t>
            </a:r>
            <a:r>
              <a:rPr lang="en-US" altLang="ja-JP" sz="1200" dirty="0" smtClean="0">
                <a:solidFill>
                  <a:srgbClr val="000000"/>
                </a:solidFill>
                <a:latin typeface="ＭＳ ゴシック" panose="020B0609070205080204" pitchFamily="49" charset="-128"/>
                <a:ea typeface="ＭＳ ゴシック" panose="020B0609070205080204" pitchFamily="49" charset="-128"/>
              </a:rPr>
              <a:t>   :800,000</a:t>
            </a:r>
            <a:r>
              <a:rPr lang="ja-JP" altLang="en-US" sz="1200" dirty="0" smtClean="0">
                <a:solidFill>
                  <a:srgbClr val="000000"/>
                </a:solidFill>
                <a:latin typeface="ＭＳ ゴシック" panose="020B0609070205080204" pitchFamily="49" charset="-128"/>
                <a:ea typeface="ＭＳ ゴシック" panose="020B0609070205080204" pitchFamily="49" charset="-128"/>
              </a:rPr>
              <a:t>台</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rPr>
              <a:t>水素ステーション：</a:t>
            </a:r>
            <a:r>
              <a:rPr lang="en-US" altLang="ja-JP" sz="1200" dirty="0" smtClean="0">
                <a:solidFill>
                  <a:srgbClr val="000000"/>
                </a:solidFill>
                <a:latin typeface="ＭＳ ゴシック" panose="020B0609070205080204" pitchFamily="49" charset="-128"/>
                <a:ea typeface="ＭＳ ゴシック" panose="020B0609070205080204" pitchFamily="49" charset="-128"/>
              </a:rPr>
              <a:t>1,000</a:t>
            </a:r>
            <a:r>
              <a:rPr lang="ja-JP" altLang="en-US" sz="1200" dirty="0" smtClean="0">
                <a:solidFill>
                  <a:srgbClr val="000000"/>
                </a:solidFill>
                <a:latin typeface="ＭＳ ゴシック" panose="020B0609070205080204" pitchFamily="49" charset="-128"/>
                <a:ea typeface="ＭＳ ゴシック" panose="020B0609070205080204" pitchFamily="49" charset="-128"/>
              </a:rPr>
              <a:t>基</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en-US" altLang="ja-JP" sz="1200" dirty="0" smtClean="0">
                <a:solidFill>
                  <a:srgbClr val="000000"/>
                </a:solidFill>
                <a:latin typeface="ＭＳ ゴシック" panose="020B0609070205080204" pitchFamily="49" charset="-128"/>
                <a:ea typeface="ＭＳ ゴシック" panose="020B0609070205080204" pitchFamily="49" charset="-128"/>
              </a:rPr>
              <a:t>FCV2000</a:t>
            </a:r>
            <a:r>
              <a:rPr lang="ja-JP" altLang="en-US" sz="1200" dirty="0" smtClean="0">
                <a:solidFill>
                  <a:srgbClr val="000000"/>
                </a:solidFill>
                <a:latin typeface="ＭＳ ゴシック" panose="020B0609070205080204" pitchFamily="49" charset="-128"/>
                <a:ea typeface="ＭＳ ゴシック" panose="020B0609070205080204" pitchFamily="49" charset="-128"/>
              </a:rPr>
              <a:t>台</a:t>
            </a:r>
            <a:r>
              <a:rPr lang="en-US" altLang="ja-JP" sz="1200" dirty="0" smtClean="0">
                <a:solidFill>
                  <a:srgbClr val="000000"/>
                </a:solidFill>
                <a:latin typeface="ＭＳ ゴシック" panose="020B0609070205080204" pitchFamily="49" charset="-128"/>
                <a:ea typeface="ＭＳ ゴシック" panose="020B0609070205080204" pitchFamily="49"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rPr>
              <a:t>基の不足台数：</a:t>
            </a:r>
            <a:r>
              <a:rPr lang="en-US" altLang="ja-JP" sz="1200" dirty="0" smtClean="0">
                <a:solidFill>
                  <a:srgbClr val="000000"/>
                </a:solidFill>
                <a:latin typeface="ＭＳ ゴシック" panose="020B0609070205080204" pitchFamily="49" charset="-128"/>
                <a:ea typeface="ＭＳ ゴシック" panose="020B0609070205080204" pitchFamily="49" charset="-128"/>
              </a:rPr>
              <a:t>1,200,000</a:t>
            </a:r>
            <a:r>
              <a:rPr lang="ja-JP" altLang="en-US" sz="1200" dirty="0" smtClean="0">
                <a:solidFill>
                  <a:srgbClr val="000000"/>
                </a:solidFill>
                <a:latin typeface="ＭＳ ゴシック" panose="020B0609070205080204" pitchFamily="49" charset="-128"/>
                <a:ea typeface="ＭＳ ゴシック" panose="020B0609070205080204" pitchFamily="49" charset="-128"/>
              </a:rPr>
              <a:t>台</a:t>
            </a: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1200" dirty="0" smtClean="0">
                <a:solidFill>
                  <a:srgbClr val="000000"/>
                </a:solidFill>
                <a:latin typeface="ＭＳ ゴシック" panose="020B0609070205080204" pitchFamily="49" charset="-128"/>
                <a:ea typeface="ＭＳ ゴシック" panose="020B0609070205080204" pitchFamily="49" charset="-128"/>
              </a:rPr>
              <a:t>⇒固定客が全く足りず、</a:t>
            </a:r>
            <a:r>
              <a:rPr lang="ja-JP" altLang="en-US" sz="1200" dirty="0" smtClean="0">
                <a:solidFill>
                  <a:srgbClr val="FF0000"/>
                </a:solidFill>
                <a:latin typeface="ＭＳ ゴシック" panose="020B0609070205080204" pitchFamily="49" charset="-128"/>
                <a:ea typeface="ＭＳ ゴシック" panose="020B0609070205080204" pitchFamily="49" charset="-128"/>
              </a:rPr>
              <a:t>自立経営不可</a:t>
            </a:r>
            <a:endParaRPr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bwMode="auto">
          <a:xfrm>
            <a:off x="4550618" y="6134125"/>
            <a:ext cx="4067781" cy="215444"/>
          </a:xfrm>
          <a:prstGeom prst="rect">
            <a:avLst/>
          </a:prstGeom>
          <a:solidFill>
            <a:schemeClr val="bg1"/>
          </a:solidFill>
          <a:ln w="9525">
            <a:solidFill>
              <a:schemeClr val="tx1"/>
            </a:solidFill>
            <a:miter lim="800000"/>
            <a:headEnd/>
            <a:tailEnd/>
          </a:ln>
        </p:spPr>
        <p:txBody>
          <a:bodyPr wrap="square" lIns="0" tIns="0" rIns="0" bIns="0">
            <a:spAutoFit/>
          </a:bodyPr>
          <a:lstStyle/>
          <a:p>
            <a:pPr algn="ctr">
              <a:defRPr/>
            </a:pPr>
            <a:r>
              <a:rPr lang="ja-JP" altLang="en-US" sz="1400" kern="0" dirty="0" smtClean="0">
                <a:latin typeface="ＭＳ ゴシック" pitchFamily="49" charset="-128"/>
                <a:ea typeface="ＭＳ ゴシック" pitchFamily="49" charset="-128"/>
              </a:rPr>
              <a:t>水素ステーション単独のビジネスは成立しない</a:t>
            </a:r>
            <a:endParaRPr lang="en-US" altLang="ja-JP" sz="1400" kern="0" dirty="0">
              <a:latin typeface="ＭＳ ゴシック" pitchFamily="49" charset="-128"/>
              <a:ea typeface="ＭＳ ゴシック" pitchFamily="49" charset="-128"/>
            </a:endParaRPr>
          </a:p>
        </p:txBody>
      </p:sp>
      <p:sp>
        <p:nvSpPr>
          <p:cNvPr id="14" name="下矢印 13"/>
          <p:cNvSpPr/>
          <p:nvPr/>
        </p:nvSpPr>
        <p:spPr>
          <a:xfrm>
            <a:off x="6516086" y="5856439"/>
            <a:ext cx="142043" cy="2172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rot="5400000">
            <a:off x="4276497" y="6119028"/>
            <a:ext cx="161586" cy="245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auto">
          <a:xfrm>
            <a:off x="466116" y="5934772"/>
            <a:ext cx="3697846" cy="430887"/>
          </a:xfrm>
          <a:prstGeom prst="rect">
            <a:avLst/>
          </a:prstGeom>
          <a:solidFill>
            <a:schemeClr val="bg1"/>
          </a:solidFill>
          <a:ln w="9525">
            <a:solidFill>
              <a:schemeClr val="tx1"/>
            </a:solidFill>
            <a:miter lim="800000"/>
            <a:headEnd/>
            <a:tailEnd/>
          </a:ln>
        </p:spPr>
        <p:txBody>
          <a:bodyPr wrap="square" lIns="0" tIns="0" rIns="0" bIns="0">
            <a:spAutoFit/>
          </a:bodyPr>
          <a:lstStyle/>
          <a:p>
            <a:pPr algn="ctr">
              <a:defRPr/>
            </a:pPr>
            <a:r>
              <a:rPr lang="ja-JP" altLang="en-US" sz="1400" kern="0" dirty="0" smtClean="0">
                <a:latin typeface="ＭＳ ゴシック" pitchFamily="49" charset="-128"/>
                <a:ea typeface="ＭＳ ゴシック" pitchFamily="49" charset="-128"/>
              </a:rPr>
              <a:t>水素ステーションの多機能化による“まち”の脱炭素エネルギー管理ビジネス</a:t>
            </a:r>
            <a:endParaRPr lang="en-US" altLang="ja-JP" sz="1400" kern="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50700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p:cNvSpPr/>
          <p:nvPr/>
        </p:nvSpPr>
        <p:spPr>
          <a:xfrm>
            <a:off x="1187450" y="1355725"/>
            <a:ext cx="1655763" cy="1511300"/>
          </a:xfrm>
          <a:prstGeom prst="ellipse">
            <a:avLst/>
          </a:prstGeom>
          <a:solidFill>
            <a:srgbClr val="FFFF00"/>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p:cNvSpPr/>
          <p:nvPr/>
        </p:nvSpPr>
        <p:spPr>
          <a:xfrm>
            <a:off x="7266781" y="822454"/>
            <a:ext cx="1655763" cy="1556351"/>
          </a:xfrm>
          <a:prstGeom prst="ellipse">
            <a:avLst/>
          </a:prstGeom>
          <a:solidFill>
            <a:srgbClr val="FFFF00"/>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30" name="スライド番号プレースホルダ 11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7EF07B-DE25-456C-907E-5768B5A6E3D0}" type="slidenum">
              <a:rPr lang="en-US" altLang="ja-JP" sz="1400"/>
              <a:pPr>
                <a:spcBef>
                  <a:spcPct val="0"/>
                </a:spcBef>
                <a:buFontTx/>
                <a:buNone/>
              </a:pPr>
              <a:t>8</a:t>
            </a:fld>
            <a:endParaRPr lang="en-US" altLang="ja-JP" sz="1400"/>
          </a:p>
        </p:txBody>
      </p:sp>
      <p:pic>
        <p:nvPicPr>
          <p:cNvPr id="22531" name="Picture 109" descr="http://www.printout.jp/clipart/clipart_d/12_norimono/01_car_bicycle/gif/norimono_00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940300"/>
            <a:ext cx="6492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http://bsoza.com/ill_topic/cenergy_a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957763"/>
            <a:ext cx="5016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3"/>
          <p:cNvSpPr>
            <a:spLocks noChangeArrowheads="1"/>
          </p:cNvSpPr>
          <p:nvPr/>
        </p:nvSpPr>
        <p:spPr bwMode="auto">
          <a:xfrm>
            <a:off x="141288" y="955675"/>
            <a:ext cx="1584325" cy="790575"/>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b="1">
              <a:solidFill>
                <a:srgbClr val="FF0000"/>
              </a:solidFill>
              <a:latin typeface="Calibri" panose="020F0502020204030204" pitchFamily="34" charset="0"/>
            </a:endParaRPr>
          </a:p>
        </p:txBody>
      </p:sp>
      <p:grpSp>
        <p:nvGrpSpPr>
          <p:cNvPr id="22534" name="グループ化 86"/>
          <p:cNvGrpSpPr>
            <a:grpSpLocks/>
          </p:cNvGrpSpPr>
          <p:nvPr/>
        </p:nvGrpSpPr>
        <p:grpSpPr bwMode="auto">
          <a:xfrm>
            <a:off x="7524750" y="1141413"/>
            <a:ext cx="1223963" cy="790575"/>
            <a:chOff x="2062466" y="4552192"/>
            <a:chExt cx="1381464" cy="894794"/>
          </a:xfrm>
        </p:grpSpPr>
        <p:sp>
          <p:nvSpPr>
            <p:cNvPr id="22640" name="Text Box 35"/>
            <p:cNvSpPr txBox="1">
              <a:spLocks noChangeArrowheads="1"/>
            </p:cNvSpPr>
            <p:nvPr/>
          </p:nvSpPr>
          <p:spPr bwMode="auto">
            <a:xfrm>
              <a:off x="2143728" y="5146120"/>
              <a:ext cx="1136984" cy="27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a:latin typeface="Calibri" panose="020F0502020204030204" pitchFamily="34" charset="0"/>
                </a:rPr>
                <a:t>水素ｽﾃｰｼｮﾝ</a:t>
              </a:r>
              <a:endParaRPr lang="en-US" altLang="ja-JP" sz="800" b="1">
                <a:latin typeface="Calibri" panose="020F0502020204030204" pitchFamily="34" charset="0"/>
              </a:endParaRPr>
            </a:p>
            <a:p>
              <a:pPr algn="ctr" eaLnBrk="1" hangingPunct="1">
                <a:spcBef>
                  <a:spcPct val="0"/>
                </a:spcBef>
                <a:buFontTx/>
                <a:buNone/>
              </a:pPr>
              <a:r>
                <a:rPr lang="ja-JP" altLang="en-US" sz="800" b="1">
                  <a:latin typeface="Calibri" panose="020F0502020204030204" pitchFamily="34" charset="0"/>
                </a:rPr>
                <a:t>（ｵﾝｻｲﾄ・ｵﾌｻｲﾄ）</a:t>
              </a:r>
              <a:endParaRPr lang="en-US" altLang="ja-JP" sz="800" b="1">
                <a:latin typeface="Calibri" panose="020F0502020204030204" pitchFamily="34" charset="0"/>
              </a:endParaRPr>
            </a:p>
          </p:txBody>
        </p:sp>
        <p:pic>
          <p:nvPicPr>
            <p:cNvPr id="22641" name="Picture 34" descr="keikan_0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466" y="4633540"/>
              <a:ext cx="1366527" cy="51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42" name="Rectangle 53"/>
            <p:cNvSpPr>
              <a:spLocks noChangeArrowheads="1"/>
            </p:cNvSpPr>
            <p:nvPr/>
          </p:nvSpPr>
          <p:spPr bwMode="auto">
            <a:xfrm>
              <a:off x="2062466" y="4552192"/>
              <a:ext cx="1381464" cy="894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b="1">
                <a:latin typeface="Calibri" panose="020F0502020204030204" pitchFamily="34" charset="0"/>
              </a:endParaRPr>
            </a:p>
          </p:txBody>
        </p:sp>
      </p:grpSp>
      <p:grpSp>
        <p:nvGrpSpPr>
          <p:cNvPr id="22535" name="Group 57"/>
          <p:cNvGrpSpPr>
            <a:grpSpLocks/>
          </p:cNvGrpSpPr>
          <p:nvPr/>
        </p:nvGrpSpPr>
        <p:grpSpPr bwMode="auto">
          <a:xfrm>
            <a:off x="1795463" y="5810250"/>
            <a:ext cx="576262" cy="387350"/>
            <a:chOff x="1249" y="2160"/>
            <a:chExt cx="622" cy="412"/>
          </a:xfrm>
        </p:grpSpPr>
        <p:graphicFrame>
          <p:nvGraphicFramePr>
            <p:cNvPr id="22638" name="Object 2"/>
            <p:cNvGraphicFramePr>
              <a:graphicFrameLocks noChangeAspect="1"/>
            </p:cNvGraphicFramePr>
            <p:nvPr/>
          </p:nvGraphicFramePr>
          <p:xfrm>
            <a:off x="1383" y="2160"/>
            <a:ext cx="363" cy="227"/>
          </p:xfrm>
          <a:graphic>
            <a:graphicData uri="http://schemas.openxmlformats.org/presentationml/2006/ole">
              <mc:AlternateContent xmlns:mc="http://schemas.openxmlformats.org/markup-compatibility/2006">
                <mc:Choice xmlns:v="urn:schemas-microsoft-com:vml" Requires="v">
                  <p:oleObj spid="_x0000_s1092" name="Image" r:id="rId6" imgW="507578" imgH="317125" progId="PhotoshopElements.Image.2">
                    <p:embed/>
                  </p:oleObj>
                </mc:Choice>
                <mc:Fallback>
                  <p:oleObj name="Image" r:id="rId6" imgW="507578" imgH="317125" progId="PhotoshopElements.Image.2">
                    <p:embed/>
                    <p:pic>
                      <p:nvPicPr>
                        <p:cNvPr id="22638"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 y="2160"/>
                          <a:ext cx="36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39" name="Text Box 56"/>
            <p:cNvSpPr txBox="1">
              <a:spLocks noChangeArrowheads="1"/>
            </p:cNvSpPr>
            <p:nvPr/>
          </p:nvSpPr>
          <p:spPr bwMode="auto">
            <a:xfrm>
              <a:off x="1249" y="2441"/>
              <a:ext cx="62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0000FF"/>
                  </a:solidFill>
                  <a:latin typeface="Calibri" panose="020F0502020204030204" pitchFamily="34" charset="0"/>
                </a:rPr>
                <a:t>水素ﾄﾚｰﾗ</a:t>
              </a:r>
            </a:p>
          </p:txBody>
        </p:sp>
      </p:grpSp>
      <p:grpSp>
        <p:nvGrpSpPr>
          <p:cNvPr id="22536" name="グループ化 42"/>
          <p:cNvGrpSpPr>
            <a:grpSpLocks/>
          </p:cNvGrpSpPr>
          <p:nvPr/>
        </p:nvGrpSpPr>
        <p:grpSpPr bwMode="auto">
          <a:xfrm>
            <a:off x="323850" y="5532438"/>
            <a:ext cx="876300" cy="712787"/>
            <a:chOff x="523224" y="2157348"/>
            <a:chExt cx="876924" cy="712793"/>
          </a:xfrm>
        </p:grpSpPr>
        <p:sp>
          <p:nvSpPr>
            <p:cNvPr id="125" name="正方形/長方形 124"/>
            <p:cNvSpPr/>
            <p:nvPr/>
          </p:nvSpPr>
          <p:spPr>
            <a:xfrm>
              <a:off x="580415" y="2157348"/>
              <a:ext cx="792727" cy="647705"/>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5" name="Group 55"/>
            <p:cNvGrpSpPr>
              <a:grpSpLocks/>
            </p:cNvGrpSpPr>
            <p:nvPr/>
          </p:nvGrpSpPr>
          <p:grpSpPr bwMode="auto">
            <a:xfrm>
              <a:off x="523224" y="2176790"/>
              <a:ext cx="876924" cy="693351"/>
              <a:chOff x="340" y="2237"/>
              <a:chExt cx="623" cy="505"/>
            </a:xfrm>
            <a:solidFill>
              <a:srgbClr val="0000FF"/>
            </a:solidFill>
          </p:grpSpPr>
          <p:pic>
            <p:nvPicPr>
              <p:cNvPr id="127" name="Picture 29" descr="keikan_0003"/>
              <p:cNvPicPr>
                <a:picLocks noChangeAspect="1" noChangeArrowheads="1"/>
              </p:cNvPicPr>
              <p:nvPr/>
            </p:nvPicPr>
            <p:blipFill>
              <a:blip r:embed="rId8" cstate="screen"/>
              <a:srcRect/>
              <a:stretch>
                <a:fillRect/>
              </a:stretch>
            </p:blipFill>
            <p:spPr bwMode="auto">
              <a:xfrm>
                <a:off x="391" y="2237"/>
                <a:ext cx="549" cy="340"/>
              </a:xfrm>
              <a:prstGeom prst="rect">
                <a:avLst/>
              </a:prstGeom>
              <a:grpFill/>
              <a:ln w="9525">
                <a:noFill/>
                <a:miter lim="800000"/>
                <a:headEnd/>
                <a:tailEnd/>
              </a:ln>
            </p:spPr>
          </p:pic>
          <p:sp>
            <p:nvSpPr>
              <p:cNvPr id="128" name="Text Box 30"/>
              <p:cNvSpPr txBox="1">
                <a:spLocks noChangeArrowheads="1"/>
              </p:cNvSpPr>
              <p:nvPr/>
            </p:nvSpPr>
            <p:spPr bwMode="auto">
              <a:xfrm>
                <a:off x="340" y="2574"/>
                <a:ext cx="623" cy="168"/>
              </a:xfrm>
              <a:prstGeom prst="rect">
                <a:avLst/>
              </a:prstGeom>
              <a:noFill/>
              <a:ln w="9525">
                <a:noFill/>
                <a:miter lim="800000"/>
                <a:headEnd/>
                <a:tailEnd/>
              </a:ln>
            </p:spPr>
            <p:txBody>
              <a:bodyPr wrap="none">
                <a:spAutoFit/>
              </a:bodyPr>
              <a:lstStyle/>
              <a:p>
                <a:pPr eaLnBrk="1" hangingPunct="1">
                  <a:defRPr/>
                </a:pPr>
                <a:r>
                  <a:rPr lang="ja-JP" altLang="en-US" sz="900" b="1" dirty="0">
                    <a:solidFill>
                      <a:schemeClr val="bg1"/>
                    </a:solidFill>
                    <a:latin typeface="Calibri" pitchFamily="34" charset="0"/>
                  </a:rPr>
                  <a:t>水素製造工場</a:t>
                </a:r>
              </a:p>
            </p:txBody>
          </p:sp>
        </p:grpSp>
      </p:grpSp>
      <p:pic>
        <p:nvPicPr>
          <p:cNvPr id="22537" name="Picture 109" descr="http://www.printout.jp/clipart/clipart_d/12_norimono/01_car_bicycle/gif/norimono_00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2436813"/>
            <a:ext cx="64928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8" name="グループ化 112"/>
          <p:cNvGrpSpPr>
            <a:grpSpLocks/>
          </p:cNvGrpSpPr>
          <p:nvPr/>
        </p:nvGrpSpPr>
        <p:grpSpPr bwMode="auto">
          <a:xfrm>
            <a:off x="4859338" y="2751138"/>
            <a:ext cx="495300" cy="355600"/>
            <a:chOff x="5143504" y="1785926"/>
            <a:chExt cx="767470" cy="631493"/>
          </a:xfrm>
        </p:grpSpPr>
        <p:pic>
          <p:nvPicPr>
            <p:cNvPr id="22634" name="Picture 18" descr="BMW Z3 ロードスター"/>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4" y="1785926"/>
              <a:ext cx="714380" cy="39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5" name="Text Box 39"/>
            <p:cNvSpPr txBox="1">
              <a:spLocks noChangeArrowheads="1"/>
            </p:cNvSpPr>
            <p:nvPr/>
          </p:nvSpPr>
          <p:spPr bwMode="auto">
            <a:xfrm>
              <a:off x="5366756" y="2170718"/>
              <a:ext cx="544218" cy="2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b="1">
                  <a:latin typeface="Calibri" panose="020F0502020204030204" pitchFamily="34" charset="0"/>
                </a:rPr>
                <a:t>FC-PHV</a:t>
              </a:r>
            </a:p>
          </p:txBody>
        </p:sp>
      </p:grpSp>
      <p:pic>
        <p:nvPicPr>
          <p:cNvPr id="22539" name="Picture 28" descr="keikan_00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1638" y="2243138"/>
            <a:ext cx="9366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2" descr="荏原バラード株式会社製"/>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625" y="2281238"/>
            <a:ext cx="2619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 Box 43"/>
          <p:cNvSpPr txBox="1">
            <a:spLocks noChangeArrowheads="1"/>
          </p:cNvSpPr>
          <p:nvPr/>
        </p:nvSpPr>
        <p:spPr bwMode="auto">
          <a:xfrm>
            <a:off x="3708400" y="2049463"/>
            <a:ext cx="5032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latin typeface="Calibri" panose="020F0502020204030204" pitchFamily="34" charset="0"/>
              </a:rPr>
              <a:t>燃料電池</a:t>
            </a:r>
            <a:endParaRPr lang="en-US" altLang="ja-JP" sz="900" b="1">
              <a:latin typeface="Calibri" panose="020F0502020204030204" pitchFamily="34" charset="0"/>
            </a:endParaRPr>
          </a:p>
        </p:txBody>
      </p:sp>
      <p:sp>
        <p:nvSpPr>
          <p:cNvPr id="22542" name="Line 45"/>
          <p:cNvSpPr>
            <a:spLocks noChangeShapeType="1"/>
          </p:cNvSpPr>
          <p:nvPr/>
        </p:nvSpPr>
        <p:spPr bwMode="auto">
          <a:xfrm flipV="1">
            <a:off x="2763838" y="2433638"/>
            <a:ext cx="1116012"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43" name="Line 48"/>
          <p:cNvSpPr>
            <a:spLocks noChangeShapeType="1"/>
          </p:cNvSpPr>
          <p:nvPr/>
        </p:nvSpPr>
        <p:spPr bwMode="auto">
          <a:xfrm flipV="1">
            <a:off x="4067175" y="2314575"/>
            <a:ext cx="433388" cy="4763"/>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44" name="Text Box 49"/>
          <p:cNvSpPr txBox="1">
            <a:spLocks noChangeArrowheads="1"/>
          </p:cNvSpPr>
          <p:nvPr/>
        </p:nvSpPr>
        <p:spPr bwMode="auto">
          <a:xfrm>
            <a:off x="4108450" y="2174875"/>
            <a:ext cx="2873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rgbClr val="FFC000"/>
                </a:solidFill>
                <a:latin typeface="Calibri" panose="020F0502020204030204" pitchFamily="34" charset="0"/>
              </a:rPr>
              <a:t>電気</a:t>
            </a:r>
          </a:p>
        </p:txBody>
      </p:sp>
      <p:sp>
        <p:nvSpPr>
          <p:cNvPr id="139" name="角丸四角形 138"/>
          <p:cNvSpPr/>
          <p:nvPr/>
        </p:nvSpPr>
        <p:spPr bwMode="auto">
          <a:xfrm>
            <a:off x="3646488" y="2027238"/>
            <a:ext cx="1862137" cy="936625"/>
          </a:xfrm>
          <a:prstGeom prst="roundRect">
            <a:avLst>
              <a:gd name="adj" fmla="val 737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22546" name="Text Box 38"/>
          <p:cNvSpPr txBox="1">
            <a:spLocks noChangeArrowheads="1"/>
          </p:cNvSpPr>
          <p:nvPr/>
        </p:nvSpPr>
        <p:spPr bwMode="auto">
          <a:xfrm>
            <a:off x="5003800" y="1955800"/>
            <a:ext cx="371475" cy="138113"/>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latin typeface="Calibri" panose="020F0502020204030204" pitchFamily="34" charset="0"/>
              </a:rPr>
              <a:t>家庭</a:t>
            </a:r>
          </a:p>
        </p:txBody>
      </p:sp>
      <p:pic>
        <p:nvPicPr>
          <p:cNvPr id="22547" name="Picture 6" descr="学校"/>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3373438"/>
            <a:ext cx="950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8" descr="病院のイラスト"/>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2363" y="3444875"/>
            <a:ext cx="8810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9" name="グループ化 39"/>
          <p:cNvGrpSpPr>
            <a:grpSpLocks/>
          </p:cNvGrpSpPr>
          <p:nvPr/>
        </p:nvGrpSpPr>
        <p:grpSpPr bwMode="auto">
          <a:xfrm>
            <a:off x="2484438" y="923925"/>
            <a:ext cx="5400675" cy="5400675"/>
            <a:chOff x="2052320" y="908720"/>
            <a:chExt cx="5400000" cy="5400000"/>
          </a:xfrm>
        </p:grpSpPr>
        <p:sp>
          <p:nvSpPr>
            <p:cNvPr id="144" name="円/楕円 143"/>
            <p:cNvSpPr/>
            <p:nvPr/>
          </p:nvSpPr>
          <p:spPr>
            <a:xfrm>
              <a:off x="2339621" y="1197609"/>
              <a:ext cx="4825397" cy="4823810"/>
            </a:xfrm>
            <a:prstGeom prst="ellipse">
              <a:avLst/>
            </a:prstGeom>
            <a:noFill/>
            <a:ln w="381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145" name="円/楕円 144"/>
            <p:cNvSpPr/>
            <p:nvPr/>
          </p:nvSpPr>
          <p:spPr>
            <a:xfrm>
              <a:off x="2484066" y="1340466"/>
              <a:ext cx="4536508" cy="4536508"/>
            </a:xfrm>
            <a:prstGeom prst="ellipse">
              <a:avLst/>
            </a:prstGeom>
            <a:noFill/>
            <a:ln w="38100" cmpd="sng">
              <a:solidFill>
                <a:srgbClr val="00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146" name="円/楕円 145"/>
            <p:cNvSpPr/>
            <p:nvPr/>
          </p:nvSpPr>
          <p:spPr>
            <a:xfrm>
              <a:off x="2196764" y="1053165"/>
              <a:ext cx="5111111" cy="5111111"/>
            </a:xfrm>
            <a:prstGeom prst="ellipse">
              <a:avLst/>
            </a:prstGeom>
            <a:noFill/>
            <a:ln w="381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147" name="円/楕円 146"/>
            <p:cNvSpPr/>
            <p:nvPr/>
          </p:nvSpPr>
          <p:spPr>
            <a:xfrm>
              <a:off x="2052320" y="908720"/>
              <a:ext cx="5400000" cy="5400000"/>
            </a:xfrm>
            <a:prstGeom prst="ellipse">
              <a:avLst/>
            </a:prstGeom>
            <a:noFill/>
            <a:ln w="381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grpSp>
      <p:pic>
        <p:nvPicPr>
          <p:cNvPr id="22550" name="Picture 7" descr="http://bsoza.com/ill_topic/cenergy_a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5173663"/>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1" descr="http://www.denki.gr.jp/images/book/300dpi/book060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985838"/>
            <a:ext cx="649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388" y="968375"/>
            <a:ext cx="7921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Text Box 56"/>
          <p:cNvSpPr txBox="1">
            <a:spLocks noChangeArrowheads="1"/>
          </p:cNvSpPr>
          <p:nvPr/>
        </p:nvSpPr>
        <p:spPr bwMode="auto">
          <a:xfrm>
            <a:off x="611188" y="1635125"/>
            <a:ext cx="7667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chemeClr val="bg1"/>
                </a:solidFill>
                <a:latin typeface="Calibri" panose="020F0502020204030204" pitchFamily="34" charset="0"/>
              </a:rPr>
              <a:t>発電所</a:t>
            </a:r>
          </a:p>
        </p:txBody>
      </p:sp>
      <p:cxnSp>
        <p:nvCxnSpPr>
          <p:cNvPr id="152" name="直線矢印コネクタ 151"/>
          <p:cNvCxnSpPr/>
          <p:nvPr/>
        </p:nvCxnSpPr>
        <p:spPr>
          <a:xfrm>
            <a:off x="1187450" y="5676900"/>
            <a:ext cx="2232025" cy="0"/>
          </a:xfrm>
          <a:prstGeom prst="straightConnector1">
            <a:avLst/>
          </a:prstGeom>
          <a:ln w="38100" cmpd="dbl">
            <a:solidFill>
              <a:srgbClr val="0000F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1187450" y="6037263"/>
            <a:ext cx="2736850" cy="0"/>
          </a:xfrm>
          <a:prstGeom prst="straightConnector1">
            <a:avLst/>
          </a:prstGeom>
          <a:ln w="38100" cmpd="dbl">
            <a:solidFill>
              <a:srgbClr val="0000FF"/>
            </a:solidFill>
            <a:tailEnd type="triangle" w="sm" len="sm"/>
          </a:ln>
        </p:spPr>
        <p:style>
          <a:lnRef idx="1">
            <a:schemeClr val="accent1"/>
          </a:lnRef>
          <a:fillRef idx="0">
            <a:schemeClr val="accent1"/>
          </a:fillRef>
          <a:effectRef idx="0">
            <a:schemeClr val="accent1"/>
          </a:effectRef>
          <a:fontRef idx="minor">
            <a:schemeClr val="tx1"/>
          </a:fontRef>
        </p:style>
      </p:cxnSp>
      <p:sp>
        <p:nvSpPr>
          <p:cNvPr id="22556" name="Text Box 56"/>
          <p:cNvSpPr txBox="1">
            <a:spLocks noChangeArrowheads="1"/>
          </p:cNvSpPr>
          <p:nvPr/>
        </p:nvSpPr>
        <p:spPr bwMode="auto">
          <a:xfrm>
            <a:off x="1603375" y="5692775"/>
            <a:ext cx="11525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0000FF"/>
                </a:solidFill>
                <a:latin typeface="Calibri" panose="020F0502020204030204" pitchFamily="34" charset="0"/>
              </a:rPr>
              <a:t>水素ﾊﾟｲﾌﾟﾗｲﾝ（低圧）</a:t>
            </a:r>
          </a:p>
        </p:txBody>
      </p:sp>
      <p:cxnSp>
        <p:nvCxnSpPr>
          <p:cNvPr id="155" name="カギ線コネクタ 48"/>
          <p:cNvCxnSpPr>
            <a:endCxn id="22574" idx="0"/>
          </p:cNvCxnSpPr>
          <p:nvPr/>
        </p:nvCxnSpPr>
        <p:spPr>
          <a:xfrm>
            <a:off x="1725613" y="1306513"/>
            <a:ext cx="173037" cy="482600"/>
          </a:xfrm>
          <a:prstGeom prst="bentConnector2">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22558" name="Text Box 56"/>
          <p:cNvSpPr txBox="1">
            <a:spLocks noChangeArrowheads="1"/>
          </p:cNvSpPr>
          <p:nvPr/>
        </p:nvSpPr>
        <p:spPr bwMode="auto">
          <a:xfrm>
            <a:off x="1908175" y="1141413"/>
            <a:ext cx="1428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FF0000"/>
                </a:solidFill>
                <a:latin typeface="Calibri" panose="020F0502020204030204" pitchFamily="34" charset="0"/>
              </a:rPr>
              <a:t>交流送電網</a:t>
            </a:r>
          </a:p>
        </p:txBody>
      </p:sp>
      <p:pic>
        <p:nvPicPr>
          <p:cNvPr id="22559" name="Picture 48" descr="変電所イラスト"/>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47813" y="1789113"/>
            <a:ext cx="701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8" name="カギ線コネクタ 48"/>
          <p:cNvCxnSpPr>
            <a:stCxn id="22574" idx="2"/>
          </p:cNvCxnSpPr>
          <p:nvPr/>
        </p:nvCxnSpPr>
        <p:spPr>
          <a:xfrm rot="16200000" flipH="1">
            <a:off x="2216944" y="1955006"/>
            <a:ext cx="307975" cy="944563"/>
          </a:xfrm>
          <a:prstGeom prst="bentConnector2">
            <a:avLst/>
          </a:prstGeom>
          <a:ln w="38100">
            <a:solidFill>
              <a:srgbClr val="FFC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2561" name="Text Box 56"/>
          <p:cNvSpPr txBox="1">
            <a:spLocks noChangeArrowheads="1"/>
          </p:cNvSpPr>
          <p:nvPr/>
        </p:nvSpPr>
        <p:spPr bwMode="auto">
          <a:xfrm>
            <a:off x="1908175" y="2436813"/>
            <a:ext cx="647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FFC000"/>
                </a:solidFill>
                <a:latin typeface="Calibri" panose="020F0502020204030204" pitchFamily="34" charset="0"/>
              </a:rPr>
              <a:t>直流送電網</a:t>
            </a:r>
          </a:p>
        </p:txBody>
      </p:sp>
      <p:sp>
        <p:nvSpPr>
          <p:cNvPr id="22562" name="Text Box 56"/>
          <p:cNvSpPr txBox="1">
            <a:spLocks noChangeArrowheads="1"/>
          </p:cNvSpPr>
          <p:nvPr/>
        </p:nvSpPr>
        <p:spPr bwMode="auto">
          <a:xfrm>
            <a:off x="1692275" y="1789113"/>
            <a:ext cx="5762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latin typeface="Calibri" panose="020F0502020204030204" pitchFamily="34" charset="0"/>
              </a:rPr>
              <a:t>変電所</a:t>
            </a:r>
          </a:p>
        </p:txBody>
      </p:sp>
      <p:cxnSp>
        <p:nvCxnSpPr>
          <p:cNvPr id="161" name="カギ線コネクタ 48"/>
          <p:cNvCxnSpPr>
            <a:endCxn id="125" idx="0"/>
          </p:cNvCxnSpPr>
          <p:nvPr/>
        </p:nvCxnSpPr>
        <p:spPr>
          <a:xfrm rot="16200000" flipH="1">
            <a:off x="-1285081" y="3469482"/>
            <a:ext cx="3816350" cy="309562"/>
          </a:xfrm>
          <a:prstGeom prst="bentConnector3">
            <a:avLst>
              <a:gd name="adj1" fmla="val 59349"/>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22564" name="Text Box 56"/>
          <p:cNvSpPr txBox="1">
            <a:spLocks noChangeArrowheads="1"/>
          </p:cNvSpPr>
          <p:nvPr/>
        </p:nvSpPr>
        <p:spPr bwMode="auto">
          <a:xfrm>
            <a:off x="323850" y="2365375"/>
            <a:ext cx="1444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FF0000"/>
                </a:solidFill>
                <a:latin typeface="Calibri" panose="020F0502020204030204" pitchFamily="34" charset="0"/>
              </a:rPr>
              <a:t>交流送電網</a:t>
            </a:r>
          </a:p>
        </p:txBody>
      </p:sp>
      <p:cxnSp>
        <p:nvCxnSpPr>
          <p:cNvPr id="163" name="カギ線コネクタ 48"/>
          <p:cNvCxnSpPr/>
          <p:nvPr/>
        </p:nvCxnSpPr>
        <p:spPr>
          <a:xfrm>
            <a:off x="2025650" y="4067175"/>
            <a:ext cx="844550" cy="249238"/>
          </a:xfrm>
          <a:prstGeom prst="bentConnector3">
            <a:avLst>
              <a:gd name="adj1" fmla="val 29124"/>
            </a:avLst>
          </a:prstGeom>
          <a:ln w="38100">
            <a:solidFill>
              <a:srgbClr val="00B0F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nvGrpSpPr>
          <p:cNvPr id="22566" name="グループ化 91"/>
          <p:cNvGrpSpPr>
            <a:grpSpLocks/>
          </p:cNvGrpSpPr>
          <p:nvPr/>
        </p:nvGrpSpPr>
        <p:grpSpPr bwMode="auto">
          <a:xfrm>
            <a:off x="468313" y="3708400"/>
            <a:ext cx="1579562" cy="815975"/>
            <a:chOff x="467544" y="3333544"/>
            <a:chExt cx="1580268" cy="816425"/>
          </a:xfrm>
        </p:grpSpPr>
        <p:grpSp>
          <p:nvGrpSpPr>
            <p:cNvPr id="22625" name="グループ化 88"/>
            <p:cNvGrpSpPr>
              <a:grpSpLocks/>
            </p:cNvGrpSpPr>
            <p:nvPr/>
          </p:nvGrpSpPr>
          <p:grpSpPr bwMode="auto">
            <a:xfrm>
              <a:off x="1016000" y="3333544"/>
              <a:ext cx="1031812" cy="816425"/>
              <a:chOff x="1016000" y="3333544"/>
              <a:chExt cx="1031812" cy="816425"/>
            </a:xfrm>
          </p:grpSpPr>
          <p:sp>
            <p:nvSpPr>
              <p:cNvPr id="167" name="正方形/長方形 166"/>
              <p:cNvSpPr/>
              <p:nvPr/>
            </p:nvSpPr>
            <p:spPr bwMode="auto">
              <a:xfrm>
                <a:off x="1015476" y="3333544"/>
                <a:ext cx="1032336" cy="8164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22628" name="Picture 50" descr="http://ord.yahoo.co.jp/o/image/SIG=1224jpfkt/EXP=1336573399;_ylc=X3IDMgRmc3QDMARpZHgDMARvaWQDQU5kOUdjU3lwUjlCTlBXMjJSSzJIWnlJdmhTaHFzUzM5dm9BVWtrTGZyYVBzbzgyalZlSVpINFZNbXlFZVZNBHADNXJXRTVyQzA1YUMwSU9PQ3BPT0RxZU9DdWVPRGlBLS0EcG9zAzIzBHNlYwNzaHcEc2xrA3Jp/*-http%3A/pirori.org/kengaku/2006/kanamati/0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3608" y="3356992"/>
                <a:ext cx="978296" cy="6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9" name="Text Box 30"/>
              <p:cNvSpPr txBox="1">
                <a:spLocks noChangeArrowheads="1"/>
              </p:cNvSpPr>
              <p:nvPr/>
            </p:nvSpPr>
            <p:spPr bwMode="auto">
              <a:xfrm>
                <a:off x="1331640" y="4005064"/>
                <a:ext cx="34624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b="1">
                    <a:solidFill>
                      <a:schemeClr val="bg1"/>
                    </a:solidFill>
                    <a:latin typeface="Calibri" panose="020F0502020204030204" pitchFamily="34" charset="0"/>
                  </a:rPr>
                  <a:t>浄水場</a:t>
                </a:r>
              </a:p>
            </p:txBody>
          </p:sp>
        </p:grpSp>
        <p:cxnSp>
          <p:nvCxnSpPr>
            <p:cNvPr id="166" name="直線矢印コネクタ 165"/>
            <p:cNvCxnSpPr/>
            <p:nvPr/>
          </p:nvCxnSpPr>
          <p:spPr>
            <a:xfrm>
              <a:off x="467544" y="3605157"/>
              <a:ext cx="576520" cy="0"/>
            </a:xfrm>
            <a:prstGeom prst="straightConnector1">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grpSp>
      <p:pic>
        <p:nvPicPr>
          <p:cNvPr id="22567" name="Picture 7" descr="http://bsoza.com/ill_topic/cenergy_a05.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1863" y="3589338"/>
            <a:ext cx="50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9" descr="http://bsoza.com/ill_topic/cenergy_a02.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6325" y="3373438"/>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9" name="Line 48"/>
          <p:cNvSpPr>
            <a:spLocks noChangeShapeType="1"/>
          </p:cNvSpPr>
          <p:nvPr/>
        </p:nvSpPr>
        <p:spPr bwMode="auto">
          <a:xfrm>
            <a:off x="4067175" y="2603500"/>
            <a:ext cx="360363" cy="0"/>
          </a:xfrm>
          <a:prstGeom prst="line">
            <a:avLst/>
          </a:prstGeom>
          <a:noFill/>
          <a:ln w="38100">
            <a:solidFill>
              <a:srgbClr val="00FF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70" name="Text Box 49"/>
          <p:cNvSpPr txBox="1">
            <a:spLocks noChangeArrowheads="1"/>
          </p:cNvSpPr>
          <p:nvPr/>
        </p:nvSpPr>
        <p:spPr bwMode="auto">
          <a:xfrm>
            <a:off x="4090988" y="2459038"/>
            <a:ext cx="2873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rgbClr val="00FF00"/>
                </a:solidFill>
                <a:latin typeface="Calibri" panose="020F0502020204030204" pitchFamily="34" charset="0"/>
              </a:rPr>
              <a:t>お湯</a:t>
            </a:r>
          </a:p>
        </p:txBody>
      </p:sp>
      <p:sp>
        <p:nvSpPr>
          <p:cNvPr id="22571" name="Line 48"/>
          <p:cNvSpPr>
            <a:spLocks noChangeShapeType="1"/>
          </p:cNvSpPr>
          <p:nvPr/>
        </p:nvSpPr>
        <p:spPr bwMode="auto">
          <a:xfrm flipH="1" flipV="1">
            <a:off x="3175000" y="2597150"/>
            <a:ext cx="719138" cy="0"/>
          </a:xfrm>
          <a:prstGeom prst="line">
            <a:avLst/>
          </a:prstGeom>
          <a:noFill/>
          <a:ln w="38100">
            <a:solidFill>
              <a:srgbClr val="00FF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72" name="Text Box 49"/>
          <p:cNvSpPr txBox="1">
            <a:spLocks noChangeArrowheads="1"/>
          </p:cNvSpPr>
          <p:nvPr/>
        </p:nvSpPr>
        <p:spPr bwMode="auto">
          <a:xfrm>
            <a:off x="3419475" y="2459038"/>
            <a:ext cx="288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rgbClr val="00FF00"/>
                </a:solidFill>
                <a:latin typeface="Calibri" panose="020F0502020204030204" pitchFamily="34" charset="0"/>
              </a:rPr>
              <a:t>お湯</a:t>
            </a:r>
          </a:p>
        </p:txBody>
      </p:sp>
      <p:cxnSp>
        <p:nvCxnSpPr>
          <p:cNvPr id="176" name="カギ線コネクタ 48"/>
          <p:cNvCxnSpPr/>
          <p:nvPr/>
        </p:nvCxnSpPr>
        <p:spPr>
          <a:xfrm flipV="1">
            <a:off x="2903538" y="2662238"/>
            <a:ext cx="1763712" cy="206375"/>
          </a:xfrm>
          <a:prstGeom prst="bentConnector3">
            <a:avLst>
              <a:gd name="adj1" fmla="val 99920"/>
            </a:avLst>
          </a:prstGeom>
          <a:ln w="38100">
            <a:solidFill>
              <a:srgbClr val="00B0F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2574" name="Text Box 49"/>
          <p:cNvSpPr txBox="1">
            <a:spLocks noChangeArrowheads="1"/>
          </p:cNvSpPr>
          <p:nvPr/>
        </p:nvSpPr>
        <p:spPr bwMode="auto">
          <a:xfrm>
            <a:off x="3851275" y="2706688"/>
            <a:ext cx="288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rgbClr val="00B0F0"/>
                </a:solidFill>
                <a:latin typeface="Calibri" panose="020F0502020204030204" pitchFamily="34" charset="0"/>
              </a:rPr>
              <a:t>水</a:t>
            </a:r>
          </a:p>
        </p:txBody>
      </p:sp>
      <p:cxnSp>
        <p:nvCxnSpPr>
          <p:cNvPr id="178" name="カギ線コネクタ 48"/>
          <p:cNvCxnSpPr/>
          <p:nvPr/>
        </p:nvCxnSpPr>
        <p:spPr>
          <a:xfrm>
            <a:off x="3422650" y="1793875"/>
            <a:ext cx="1403350" cy="530225"/>
          </a:xfrm>
          <a:prstGeom prst="bentConnector3">
            <a:avLst>
              <a:gd name="adj1" fmla="val 100119"/>
            </a:avLst>
          </a:prstGeom>
          <a:ln w="38100">
            <a:solidFill>
              <a:srgbClr val="FFC000"/>
            </a:solidFill>
            <a:headEnd type="triangle" w="med" len="med"/>
            <a:tailEnd type="triangle" w="sm" len="sm"/>
          </a:ln>
        </p:spPr>
        <p:style>
          <a:lnRef idx="1">
            <a:schemeClr val="accent1"/>
          </a:lnRef>
          <a:fillRef idx="0">
            <a:schemeClr val="accent1"/>
          </a:fillRef>
          <a:effectRef idx="0">
            <a:schemeClr val="accent1"/>
          </a:effectRef>
          <a:fontRef idx="minor">
            <a:schemeClr val="tx1"/>
          </a:fontRef>
        </p:style>
      </p:cxnSp>
      <p:sp>
        <p:nvSpPr>
          <p:cNvPr id="22576" name="Text Box 49"/>
          <p:cNvSpPr txBox="1">
            <a:spLocks noChangeArrowheads="1"/>
          </p:cNvSpPr>
          <p:nvPr/>
        </p:nvSpPr>
        <p:spPr bwMode="auto">
          <a:xfrm>
            <a:off x="4211638" y="1644650"/>
            <a:ext cx="5762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rgbClr val="FFC000"/>
                </a:solidFill>
                <a:latin typeface="Calibri" panose="020F0502020204030204" pitchFamily="34" charset="0"/>
              </a:rPr>
              <a:t>電気（直流）</a:t>
            </a:r>
          </a:p>
        </p:txBody>
      </p:sp>
      <p:sp>
        <p:nvSpPr>
          <p:cNvPr id="22577" name="Line 45"/>
          <p:cNvSpPr>
            <a:spLocks noChangeShapeType="1"/>
          </p:cNvSpPr>
          <p:nvPr/>
        </p:nvSpPr>
        <p:spPr bwMode="auto">
          <a:xfrm flipV="1">
            <a:off x="3851275" y="2436813"/>
            <a:ext cx="576263"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78" name="Text Box 49"/>
          <p:cNvSpPr txBox="1">
            <a:spLocks noChangeArrowheads="1"/>
          </p:cNvSpPr>
          <p:nvPr/>
        </p:nvSpPr>
        <p:spPr bwMode="auto">
          <a:xfrm>
            <a:off x="3514725" y="2297113"/>
            <a:ext cx="288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rgbClr val="0000FF"/>
                </a:solidFill>
                <a:latin typeface="Calibri" panose="020F0502020204030204" pitchFamily="34" charset="0"/>
              </a:rPr>
              <a:t>水素</a:t>
            </a:r>
          </a:p>
        </p:txBody>
      </p:sp>
      <p:sp>
        <p:nvSpPr>
          <p:cNvPr id="22579" name="Text Box 49"/>
          <p:cNvSpPr txBox="1">
            <a:spLocks noChangeArrowheads="1"/>
          </p:cNvSpPr>
          <p:nvPr/>
        </p:nvSpPr>
        <p:spPr bwMode="auto">
          <a:xfrm>
            <a:off x="2051050" y="391477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solidFill>
                  <a:srgbClr val="00B0F0"/>
                </a:solidFill>
                <a:latin typeface="Calibri" panose="020F0502020204030204" pitchFamily="34" charset="0"/>
              </a:rPr>
              <a:t>配水</a:t>
            </a:r>
          </a:p>
        </p:txBody>
      </p:sp>
      <p:cxnSp>
        <p:nvCxnSpPr>
          <p:cNvPr id="183" name="カギ線コネクタ 48"/>
          <p:cNvCxnSpPr/>
          <p:nvPr/>
        </p:nvCxnSpPr>
        <p:spPr>
          <a:xfrm rot="16200000" flipH="1">
            <a:off x="4878388" y="2439987"/>
            <a:ext cx="323850" cy="288925"/>
          </a:xfrm>
          <a:prstGeom prst="bentConnector3">
            <a:avLst>
              <a:gd name="adj1" fmla="val 804"/>
            </a:avLst>
          </a:prstGeom>
          <a:ln w="38100" cmpd="dbl">
            <a:solidFill>
              <a:srgbClr val="0000FF"/>
            </a:solidFill>
            <a:prstDash val="sysDot"/>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2581" name="Line 48"/>
          <p:cNvSpPr>
            <a:spLocks noChangeShapeType="1"/>
          </p:cNvSpPr>
          <p:nvPr/>
        </p:nvSpPr>
        <p:spPr bwMode="auto">
          <a:xfrm flipV="1">
            <a:off x="4865688" y="2659063"/>
            <a:ext cx="0" cy="207962"/>
          </a:xfrm>
          <a:prstGeom prst="line">
            <a:avLst/>
          </a:prstGeom>
          <a:noFill/>
          <a:ln w="38100">
            <a:solidFill>
              <a:srgbClr val="FFC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82" name="Text Box 38"/>
          <p:cNvSpPr txBox="1">
            <a:spLocks noChangeArrowheads="1"/>
          </p:cNvSpPr>
          <p:nvPr/>
        </p:nvSpPr>
        <p:spPr bwMode="auto">
          <a:xfrm>
            <a:off x="5076825" y="2387600"/>
            <a:ext cx="287338" cy="92075"/>
          </a:xfrm>
          <a:prstGeom prst="rect">
            <a:avLst/>
          </a:prstGeom>
          <a:solidFill>
            <a:schemeClr val="bg1"/>
          </a:solidFill>
          <a:ln w="9525">
            <a:solidFill>
              <a:srgbClr val="0000FF"/>
            </a:solidFill>
            <a:prstDash val="sysDot"/>
            <a:miter lim="800000"/>
            <a:headEnd/>
            <a:tailEnd/>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600" b="1">
                <a:solidFill>
                  <a:srgbClr val="0000FF"/>
                </a:solidFill>
                <a:latin typeface="Calibri" panose="020F0502020204030204" pitchFamily="34" charset="0"/>
              </a:rPr>
              <a:t>圧縮機</a:t>
            </a:r>
          </a:p>
        </p:txBody>
      </p:sp>
      <p:sp>
        <p:nvSpPr>
          <p:cNvPr id="186" name="角丸四角形 185"/>
          <p:cNvSpPr/>
          <p:nvPr/>
        </p:nvSpPr>
        <p:spPr bwMode="auto">
          <a:xfrm>
            <a:off x="3563938" y="3228975"/>
            <a:ext cx="3168650" cy="1944688"/>
          </a:xfrm>
          <a:prstGeom prst="roundRect">
            <a:avLst>
              <a:gd name="adj" fmla="val 737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22584" name="Text Box 38"/>
          <p:cNvSpPr txBox="1">
            <a:spLocks noChangeArrowheads="1"/>
          </p:cNvSpPr>
          <p:nvPr/>
        </p:nvSpPr>
        <p:spPr bwMode="auto">
          <a:xfrm>
            <a:off x="5148263" y="3157538"/>
            <a:ext cx="1223962" cy="138112"/>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latin typeface="Calibri" panose="020F0502020204030204" pitchFamily="34" charset="0"/>
              </a:rPr>
              <a:t>防災拠点・大型施設</a:t>
            </a:r>
          </a:p>
        </p:txBody>
      </p:sp>
      <p:pic>
        <p:nvPicPr>
          <p:cNvPr id="22585" name="Picture 32" descr="荏原バラード株式会社製"/>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4237038"/>
            <a:ext cx="2619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6" name="Text Box 43"/>
          <p:cNvSpPr txBox="1">
            <a:spLocks noChangeArrowheads="1"/>
          </p:cNvSpPr>
          <p:nvPr/>
        </p:nvSpPr>
        <p:spPr bwMode="auto">
          <a:xfrm>
            <a:off x="3924300" y="4597400"/>
            <a:ext cx="5032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latin typeface="Calibri" panose="020F0502020204030204" pitchFamily="34" charset="0"/>
              </a:rPr>
              <a:t>燃料電池</a:t>
            </a:r>
            <a:endParaRPr lang="en-US" altLang="ja-JP" sz="900" b="1">
              <a:latin typeface="Calibri" panose="020F0502020204030204" pitchFamily="34" charset="0"/>
            </a:endParaRPr>
          </a:p>
        </p:txBody>
      </p:sp>
      <p:cxnSp>
        <p:nvCxnSpPr>
          <p:cNvPr id="190" name="直線矢印コネクタ 189"/>
          <p:cNvCxnSpPr/>
          <p:nvPr/>
        </p:nvCxnSpPr>
        <p:spPr>
          <a:xfrm>
            <a:off x="468313" y="3589338"/>
            <a:ext cx="3563937" cy="0"/>
          </a:xfrm>
          <a:prstGeom prst="straightConnector1">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22588" name="Line 45"/>
          <p:cNvSpPr>
            <a:spLocks noChangeShapeType="1"/>
          </p:cNvSpPr>
          <p:nvPr/>
        </p:nvSpPr>
        <p:spPr bwMode="auto">
          <a:xfrm flipV="1">
            <a:off x="2627313" y="4524375"/>
            <a:ext cx="1368425"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89" name="Line 48"/>
          <p:cNvSpPr>
            <a:spLocks noChangeShapeType="1"/>
          </p:cNvSpPr>
          <p:nvPr/>
        </p:nvSpPr>
        <p:spPr bwMode="auto">
          <a:xfrm flipV="1">
            <a:off x="4100513" y="3984625"/>
            <a:ext cx="0" cy="323850"/>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pic>
        <p:nvPicPr>
          <p:cNvPr id="22590" name="Picture 80" descr="ファイル:Kouchi suisou 01.jp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16463" y="40211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1" name="Text Box 43"/>
          <p:cNvSpPr txBox="1">
            <a:spLocks noChangeArrowheads="1"/>
          </p:cNvSpPr>
          <p:nvPr/>
        </p:nvSpPr>
        <p:spPr bwMode="auto">
          <a:xfrm>
            <a:off x="4643438" y="4381500"/>
            <a:ext cx="5032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900" b="1">
                <a:latin typeface="Calibri" panose="020F0502020204030204" pitchFamily="34" charset="0"/>
              </a:rPr>
              <a:t>貯水槽</a:t>
            </a:r>
            <a:endParaRPr lang="en-US" altLang="ja-JP" sz="900" b="1">
              <a:latin typeface="Calibri" panose="020F0502020204030204" pitchFamily="34" charset="0"/>
            </a:endParaRPr>
          </a:p>
        </p:txBody>
      </p:sp>
      <p:cxnSp>
        <p:nvCxnSpPr>
          <p:cNvPr id="195" name="カギ線コネクタ 48"/>
          <p:cNvCxnSpPr>
            <a:endCxn id="22606" idx="1"/>
          </p:cNvCxnSpPr>
          <p:nvPr/>
        </p:nvCxnSpPr>
        <p:spPr>
          <a:xfrm rot="5400000" flipH="1" flipV="1">
            <a:off x="3747294" y="4953794"/>
            <a:ext cx="1722438" cy="215900"/>
          </a:xfrm>
          <a:prstGeom prst="bentConnector2">
            <a:avLst/>
          </a:prstGeom>
          <a:ln w="38100">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96" name="カギ線コネクタ 48"/>
          <p:cNvCxnSpPr>
            <a:stCxn id="22606" idx="3"/>
          </p:cNvCxnSpPr>
          <p:nvPr/>
        </p:nvCxnSpPr>
        <p:spPr>
          <a:xfrm flipV="1">
            <a:off x="5076825" y="3956050"/>
            <a:ext cx="296863" cy="244475"/>
          </a:xfrm>
          <a:prstGeom prst="bentConnector2">
            <a:avLst/>
          </a:prstGeom>
          <a:ln w="38100">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nvGrpSpPr>
          <p:cNvPr id="22594" name="グループ化 86"/>
          <p:cNvGrpSpPr>
            <a:grpSpLocks/>
          </p:cNvGrpSpPr>
          <p:nvPr/>
        </p:nvGrpSpPr>
        <p:grpSpPr bwMode="auto">
          <a:xfrm>
            <a:off x="5580063" y="4237038"/>
            <a:ext cx="1079500" cy="576262"/>
            <a:chOff x="2062467" y="4633691"/>
            <a:chExt cx="1386844" cy="652004"/>
          </a:xfrm>
        </p:grpSpPr>
        <p:sp>
          <p:nvSpPr>
            <p:cNvPr id="22622" name="Text Box 35"/>
            <p:cNvSpPr txBox="1">
              <a:spLocks noChangeArrowheads="1"/>
            </p:cNvSpPr>
            <p:nvPr/>
          </p:nvSpPr>
          <p:spPr bwMode="auto">
            <a:xfrm>
              <a:off x="2062467" y="5146110"/>
              <a:ext cx="1386844" cy="1393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a:latin typeface="Calibri" panose="020F0502020204030204" pitchFamily="34" charset="0"/>
                </a:rPr>
                <a:t>ｵﾝ・ｵﾌｻｲﾄ水素ｽﾃｰｼｮﾝ</a:t>
              </a:r>
              <a:endParaRPr lang="en-US" altLang="ja-JP" sz="800" b="1">
                <a:latin typeface="Calibri" panose="020F0502020204030204" pitchFamily="34" charset="0"/>
              </a:endParaRPr>
            </a:p>
          </p:txBody>
        </p:sp>
        <p:pic>
          <p:nvPicPr>
            <p:cNvPr id="22623" name="Picture 34" descr="keikan_0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919" y="4715191"/>
              <a:ext cx="1151936" cy="43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4" name="Rectangle 53"/>
            <p:cNvSpPr>
              <a:spLocks noChangeArrowheads="1"/>
            </p:cNvSpPr>
            <p:nvPr/>
          </p:nvSpPr>
          <p:spPr bwMode="auto">
            <a:xfrm>
              <a:off x="2062467" y="4633691"/>
              <a:ext cx="1386844" cy="6520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b="1">
                <a:latin typeface="Calibri" panose="020F0502020204030204" pitchFamily="34" charset="0"/>
              </a:endParaRPr>
            </a:p>
          </p:txBody>
        </p:sp>
      </p:grpSp>
      <p:cxnSp>
        <p:nvCxnSpPr>
          <p:cNvPr id="201" name="カギ線コネクタ 48"/>
          <p:cNvCxnSpPr>
            <a:stCxn id="22606" idx="3"/>
          </p:cNvCxnSpPr>
          <p:nvPr/>
        </p:nvCxnSpPr>
        <p:spPr>
          <a:xfrm>
            <a:off x="5076825" y="4200525"/>
            <a:ext cx="614363" cy="301625"/>
          </a:xfrm>
          <a:prstGeom prst="bentConnector3">
            <a:avLst>
              <a:gd name="adj1" fmla="val 50000"/>
            </a:avLst>
          </a:prstGeom>
          <a:ln w="38100">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22596" name="Rectangle 53"/>
          <p:cNvSpPr>
            <a:spLocks noChangeArrowheads="1"/>
          </p:cNvSpPr>
          <p:nvPr/>
        </p:nvSpPr>
        <p:spPr bwMode="auto">
          <a:xfrm>
            <a:off x="3924300" y="3373438"/>
            <a:ext cx="19431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b="1">
              <a:latin typeface="Calibri" panose="020F0502020204030204" pitchFamily="34" charset="0"/>
            </a:endParaRPr>
          </a:p>
        </p:txBody>
      </p:sp>
      <p:sp>
        <p:nvSpPr>
          <p:cNvPr id="22597" name="Line 48"/>
          <p:cNvSpPr>
            <a:spLocks noChangeShapeType="1"/>
          </p:cNvSpPr>
          <p:nvPr/>
        </p:nvSpPr>
        <p:spPr bwMode="auto">
          <a:xfrm>
            <a:off x="6227763" y="3949700"/>
            <a:ext cx="0" cy="358775"/>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598" name="Rectangle 53"/>
          <p:cNvSpPr>
            <a:spLocks noChangeArrowheads="1"/>
          </p:cNvSpPr>
          <p:nvPr/>
        </p:nvSpPr>
        <p:spPr bwMode="auto">
          <a:xfrm>
            <a:off x="5940425" y="3373438"/>
            <a:ext cx="6477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900" b="1">
              <a:latin typeface="Calibri" panose="020F0502020204030204" pitchFamily="34" charset="0"/>
            </a:endParaRPr>
          </a:p>
        </p:txBody>
      </p:sp>
      <p:sp>
        <p:nvSpPr>
          <p:cNvPr id="22599" name="Text Box 35"/>
          <p:cNvSpPr txBox="1">
            <a:spLocks noChangeArrowheads="1"/>
          </p:cNvSpPr>
          <p:nvPr/>
        </p:nvSpPr>
        <p:spPr bwMode="auto">
          <a:xfrm>
            <a:off x="6011863" y="3825875"/>
            <a:ext cx="504825"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a:latin typeface="Calibri" panose="020F0502020204030204" pitchFamily="34" charset="0"/>
              </a:rPr>
              <a:t>発電設備</a:t>
            </a:r>
            <a:endParaRPr lang="en-US" altLang="ja-JP" sz="800" b="1">
              <a:latin typeface="Calibri" panose="020F0502020204030204" pitchFamily="34" charset="0"/>
            </a:endParaRPr>
          </a:p>
        </p:txBody>
      </p:sp>
      <p:sp>
        <p:nvSpPr>
          <p:cNvPr id="22600" name="Line 48"/>
          <p:cNvSpPr>
            <a:spLocks noChangeShapeType="1"/>
          </p:cNvSpPr>
          <p:nvPr/>
        </p:nvSpPr>
        <p:spPr bwMode="auto">
          <a:xfrm flipH="1">
            <a:off x="6588125" y="4524375"/>
            <a:ext cx="1008063" cy="0"/>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cxnSp>
        <p:nvCxnSpPr>
          <p:cNvPr id="207" name="カギ線コネクタ 48"/>
          <p:cNvCxnSpPr>
            <a:stCxn id="22624" idx="2"/>
            <a:endCxn id="22584" idx="3"/>
          </p:cNvCxnSpPr>
          <p:nvPr/>
        </p:nvCxnSpPr>
        <p:spPr>
          <a:xfrm rot="5400000">
            <a:off x="5800725" y="4738688"/>
            <a:ext cx="244475" cy="393700"/>
          </a:xfrm>
          <a:prstGeom prst="bentConnector2">
            <a:avLst/>
          </a:prstGeom>
          <a:ln w="38100" cmpd="dbl">
            <a:solidFill>
              <a:srgbClr val="0000FF"/>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2602" name="Text Box 39"/>
          <p:cNvSpPr txBox="1">
            <a:spLocks noChangeArrowheads="1"/>
          </p:cNvSpPr>
          <p:nvPr/>
        </p:nvSpPr>
        <p:spPr bwMode="auto">
          <a:xfrm>
            <a:off x="4730750" y="5173663"/>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900" b="1">
                <a:latin typeface="Calibri" panose="020F0502020204030204" pitchFamily="34" charset="0"/>
              </a:rPr>
              <a:t>FC-PHV</a:t>
            </a:r>
          </a:p>
          <a:p>
            <a:pPr algn="ctr" eaLnBrk="1" hangingPunct="1">
              <a:spcBef>
                <a:spcPct val="0"/>
              </a:spcBef>
              <a:buFontTx/>
              <a:buNone/>
            </a:pPr>
            <a:r>
              <a:rPr lang="ja-JP" altLang="en-US" sz="900" b="1">
                <a:latin typeface="Calibri" panose="020F0502020204030204" pitchFamily="34" charset="0"/>
              </a:rPr>
              <a:t>（非常用電源･移動用車両）</a:t>
            </a:r>
            <a:endParaRPr lang="en-US" altLang="ja-JP" sz="900" b="1">
              <a:latin typeface="Calibri" panose="020F0502020204030204" pitchFamily="34" charset="0"/>
            </a:endParaRPr>
          </a:p>
        </p:txBody>
      </p:sp>
      <p:sp>
        <p:nvSpPr>
          <p:cNvPr id="22603" name="Line 48"/>
          <p:cNvSpPr>
            <a:spLocks noChangeShapeType="1"/>
          </p:cNvSpPr>
          <p:nvPr/>
        </p:nvSpPr>
        <p:spPr bwMode="auto">
          <a:xfrm flipV="1">
            <a:off x="5253038" y="3957638"/>
            <a:ext cx="0" cy="1008062"/>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604" name="Text Box 39"/>
          <p:cNvSpPr txBox="1">
            <a:spLocks noChangeArrowheads="1"/>
          </p:cNvSpPr>
          <p:nvPr/>
        </p:nvSpPr>
        <p:spPr bwMode="auto">
          <a:xfrm>
            <a:off x="5140325" y="4308475"/>
            <a:ext cx="142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700" b="1">
                <a:solidFill>
                  <a:srgbClr val="FF0000"/>
                </a:solidFill>
                <a:latin typeface="Calibri" panose="020F0502020204030204" pitchFamily="34" charset="0"/>
              </a:rPr>
              <a:t>非常用電源</a:t>
            </a:r>
            <a:endParaRPr lang="en-US" altLang="ja-JP" sz="700" b="1">
              <a:solidFill>
                <a:srgbClr val="FF0000"/>
              </a:solidFill>
              <a:latin typeface="Calibri" panose="020F0502020204030204" pitchFamily="34" charset="0"/>
            </a:endParaRPr>
          </a:p>
        </p:txBody>
      </p:sp>
      <p:cxnSp>
        <p:nvCxnSpPr>
          <p:cNvPr id="211" name="カギ線コネクタ 48"/>
          <p:cNvCxnSpPr/>
          <p:nvPr/>
        </p:nvCxnSpPr>
        <p:spPr>
          <a:xfrm rot="16200000" flipV="1">
            <a:off x="5616575" y="4057650"/>
            <a:ext cx="358775" cy="142875"/>
          </a:xfrm>
          <a:prstGeom prst="bentConnector3">
            <a:avLst>
              <a:gd name="adj1" fmla="val 29592"/>
            </a:avLst>
          </a:prstGeom>
          <a:ln w="38100" cmpd="dbl">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2606" name="Text Box 39"/>
          <p:cNvSpPr txBox="1">
            <a:spLocks noChangeArrowheads="1"/>
          </p:cNvSpPr>
          <p:nvPr/>
        </p:nvSpPr>
        <p:spPr bwMode="auto">
          <a:xfrm>
            <a:off x="5724525" y="4071938"/>
            <a:ext cx="2873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700" b="1">
                <a:latin typeface="Calibri" panose="020F0502020204030204" pitchFamily="34" charset="0"/>
              </a:rPr>
              <a:t>酸素</a:t>
            </a:r>
            <a:endParaRPr lang="en-US" altLang="ja-JP" sz="700" b="1">
              <a:latin typeface="Calibri" panose="020F0502020204030204" pitchFamily="34" charset="0"/>
            </a:endParaRPr>
          </a:p>
        </p:txBody>
      </p:sp>
      <p:sp>
        <p:nvSpPr>
          <p:cNvPr id="22607" name="Line 45"/>
          <p:cNvSpPr>
            <a:spLocks noChangeShapeType="1"/>
          </p:cNvSpPr>
          <p:nvPr/>
        </p:nvSpPr>
        <p:spPr bwMode="auto">
          <a:xfrm flipV="1">
            <a:off x="6875463" y="1500188"/>
            <a:ext cx="792162"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608" name="Line 45"/>
          <p:cNvSpPr>
            <a:spLocks noChangeShapeType="1"/>
          </p:cNvSpPr>
          <p:nvPr/>
        </p:nvSpPr>
        <p:spPr bwMode="auto">
          <a:xfrm>
            <a:off x="8172450" y="1931988"/>
            <a:ext cx="0" cy="576262"/>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609" name="Text Box 39"/>
          <p:cNvSpPr txBox="1">
            <a:spLocks noChangeArrowheads="1"/>
          </p:cNvSpPr>
          <p:nvPr/>
        </p:nvSpPr>
        <p:spPr bwMode="auto">
          <a:xfrm>
            <a:off x="8172450" y="2652713"/>
            <a:ext cx="3508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b="1">
                <a:latin typeface="Calibri" panose="020F0502020204030204" pitchFamily="34" charset="0"/>
              </a:rPr>
              <a:t>FC-PHV</a:t>
            </a:r>
          </a:p>
        </p:txBody>
      </p:sp>
      <p:sp>
        <p:nvSpPr>
          <p:cNvPr id="22610" name="Line 48"/>
          <p:cNvSpPr>
            <a:spLocks noChangeShapeType="1"/>
          </p:cNvSpPr>
          <p:nvPr/>
        </p:nvSpPr>
        <p:spPr bwMode="auto">
          <a:xfrm flipV="1">
            <a:off x="2627313" y="3876675"/>
            <a:ext cx="1296987" cy="0"/>
          </a:xfrm>
          <a:prstGeom prst="line">
            <a:avLst/>
          </a:prstGeom>
          <a:noFill/>
          <a:ln w="38100">
            <a:solidFill>
              <a:srgbClr val="FFC000"/>
            </a:solidFill>
            <a:round/>
            <a:headEnd type="triangle" w="med" len="me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611" name="Line 48"/>
          <p:cNvSpPr>
            <a:spLocks noChangeShapeType="1"/>
          </p:cNvSpPr>
          <p:nvPr/>
        </p:nvSpPr>
        <p:spPr bwMode="auto">
          <a:xfrm flipV="1">
            <a:off x="2916238" y="3732213"/>
            <a:ext cx="1008062" cy="0"/>
          </a:xfrm>
          <a:prstGeom prst="line">
            <a:avLst/>
          </a:prstGeom>
          <a:noFill/>
          <a:ln w="38100">
            <a:solidFill>
              <a:srgbClr val="00FF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612" name="Line 48"/>
          <p:cNvSpPr>
            <a:spLocks noChangeShapeType="1"/>
          </p:cNvSpPr>
          <p:nvPr/>
        </p:nvSpPr>
        <p:spPr bwMode="auto">
          <a:xfrm flipH="1" flipV="1">
            <a:off x="4203700" y="3981450"/>
            <a:ext cx="0" cy="327025"/>
          </a:xfrm>
          <a:prstGeom prst="line">
            <a:avLst/>
          </a:prstGeom>
          <a:noFill/>
          <a:ln w="38100">
            <a:solidFill>
              <a:srgbClr val="00FF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613" name="Line 45"/>
          <p:cNvSpPr>
            <a:spLocks noChangeShapeType="1"/>
          </p:cNvSpPr>
          <p:nvPr/>
        </p:nvSpPr>
        <p:spPr bwMode="auto">
          <a:xfrm flipH="1" flipV="1">
            <a:off x="6588125" y="4668838"/>
            <a:ext cx="1079500"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22614" name="Text Box 39"/>
          <p:cNvSpPr txBox="1">
            <a:spLocks noChangeArrowheads="1"/>
          </p:cNvSpPr>
          <p:nvPr/>
        </p:nvSpPr>
        <p:spPr bwMode="auto">
          <a:xfrm>
            <a:off x="6084888" y="4084638"/>
            <a:ext cx="3587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700" b="1">
                <a:solidFill>
                  <a:srgbClr val="FF0000"/>
                </a:solidFill>
                <a:latin typeface="Calibri" panose="020F0502020204030204" pitchFamily="34" charset="0"/>
              </a:rPr>
              <a:t>非常時</a:t>
            </a:r>
            <a:endParaRPr lang="en-US" altLang="ja-JP" sz="700" b="1">
              <a:solidFill>
                <a:srgbClr val="FF0000"/>
              </a:solidFill>
              <a:latin typeface="Calibri" panose="020F0502020204030204" pitchFamily="34" charset="0"/>
            </a:endParaRPr>
          </a:p>
        </p:txBody>
      </p:sp>
      <p:sp>
        <p:nvSpPr>
          <p:cNvPr id="22615" name="Text Box 39"/>
          <p:cNvSpPr txBox="1">
            <a:spLocks noChangeArrowheads="1"/>
          </p:cNvSpPr>
          <p:nvPr/>
        </p:nvSpPr>
        <p:spPr bwMode="auto">
          <a:xfrm>
            <a:off x="5364163" y="4381500"/>
            <a:ext cx="3603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700" b="1">
                <a:solidFill>
                  <a:srgbClr val="FF0000"/>
                </a:solidFill>
                <a:latin typeface="Calibri" panose="020F0502020204030204" pitchFamily="34" charset="0"/>
              </a:rPr>
              <a:t>非常時</a:t>
            </a:r>
            <a:endParaRPr lang="en-US" altLang="ja-JP" sz="700" b="1">
              <a:solidFill>
                <a:srgbClr val="FF0000"/>
              </a:solidFill>
              <a:latin typeface="Calibri" panose="020F0502020204030204" pitchFamily="34" charset="0"/>
            </a:endParaRPr>
          </a:p>
        </p:txBody>
      </p:sp>
      <p:cxnSp>
        <p:nvCxnSpPr>
          <p:cNvPr id="222" name="カギ線コネクタ 48"/>
          <p:cNvCxnSpPr/>
          <p:nvPr/>
        </p:nvCxnSpPr>
        <p:spPr>
          <a:xfrm rot="5400000" flipH="1" flipV="1">
            <a:off x="3563144" y="4102894"/>
            <a:ext cx="530225" cy="296863"/>
          </a:xfrm>
          <a:prstGeom prst="bentConnector3">
            <a:avLst>
              <a:gd name="adj1" fmla="val 50000"/>
            </a:avLst>
          </a:prstGeom>
          <a:ln w="38100" cmpd="dbl">
            <a:solidFill>
              <a:srgbClr val="0000FF"/>
            </a:solidFill>
            <a:prstDash val="solid"/>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2617" name="Text Box 49"/>
          <p:cNvSpPr txBox="1">
            <a:spLocks noChangeArrowheads="1"/>
          </p:cNvSpPr>
          <p:nvPr/>
        </p:nvSpPr>
        <p:spPr bwMode="auto">
          <a:xfrm>
            <a:off x="4895850" y="1022350"/>
            <a:ext cx="576263" cy="122238"/>
          </a:xfrm>
          <a:prstGeom prst="rect">
            <a:avLst/>
          </a:prstGeom>
          <a:solidFill>
            <a:schemeClr val="bg1"/>
          </a:solidFill>
          <a:ln w="19050">
            <a:solidFill>
              <a:srgbClr val="FFC000"/>
            </a:solidFill>
            <a:miter lim="800000"/>
            <a:headEnd/>
            <a:tailEnd/>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FFC000"/>
                </a:solidFill>
                <a:latin typeface="Calibri" panose="020F0502020204030204" pitchFamily="34" charset="0"/>
              </a:rPr>
              <a:t>電気（直流）</a:t>
            </a:r>
          </a:p>
        </p:txBody>
      </p:sp>
      <p:sp>
        <p:nvSpPr>
          <p:cNvPr id="22618" name="Text Box 49"/>
          <p:cNvSpPr txBox="1">
            <a:spLocks noChangeArrowheads="1"/>
          </p:cNvSpPr>
          <p:nvPr/>
        </p:nvSpPr>
        <p:spPr bwMode="auto">
          <a:xfrm>
            <a:off x="4859338" y="871538"/>
            <a:ext cx="649287" cy="122237"/>
          </a:xfrm>
          <a:prstGeom prst="rect">
            <a:avLst/>
          </a:prstGeom>
          <a:solidFill>
            <a:schemeClr val="bg1"/>
          </a:solidFill>
          <a:ln w="19050">
            <a:solidFill>
              <a:srgbClr val="0000FF"/>
            </a:solidFill>
            <a:miter lim="800000"/>
            <a:headEnd/>
            <a:tailEnd/>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0000FF"/>
                </a:solidFill>
                <a:latin typeface="Calibri" panose="020F0502020204030204" pitchFamily="34" charset="0"/>
              </a:rPr>
              <a:t>水素（低圧）</a:t>
            </a:r>
          </a:p>
        </p:txBody>
      </p:sp>
      <p:sp>
        <p:nvSpPr>
          <p:cNvPr id="22619" name="Text Box 49"/>
          <p:cNvSpPr txBox="1">
            <a:spLocks noChangeArrowheads="1"/>
          </p:cNvSpPr>
          <p:nvPr/>
        </p:nvSpPr>
        <p:spPr bwMode="auto">
          <a:xfrm>
            <a:off x="5026025" y="1163638"/>
            <a:ext cx="288925" cy="123825"/>
          </a:xfrm>
          <a:prstGeom prst="rect">
            <a:avLst/>
          </a:prstGeom>
          <a:solidFill>
            <a:schemeClr val="bg1"/>
          </a:solidFill>
          <a:ln w="19050">
            <a:solidFill>
              <a:srgbClr val="00B0F0"/>
            </a:solidFill>
            <a:miter lim="800000"/>
            <a:headEnd/>
            <a:tailEnd/>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00B0F0"/>
                </a:solidFill>
                <a:latin typeface="Calibri" panose="020F0502020204030204" pitchFamily="34" charset="0"/>
              </a:rPr>
              <a:t>配水</a:t>
            </a:r>
          </a:p>
        </p:txBody>
      </p:sp>
      <p:sp>
        <p:nvSpPr>
          <p:cNvPr id="22620" name="Text Box 49"/>
          <p:cNvSpPr txBox="1">
            <a:spLocks noChangeArrowheads="1"/>
          </p:cNvSpPr>
          <p:nvPr/>
        </p:nvSpPr>
        <p:spPr bwMode="auto">
          <a:xfrm>
            <a:off x="5021263" y="1314450"/>
            <a:ext cx="288925" cy="122238"/>
          </a:xfrm>
          <a:prstGeom prst="rect">
            <a:avLst/>
          </a:prstGeom>
          <a:solidFill>
            <a:schemeClr val="bg1"/>
          </a:solidFill>
          <a:ln w="19050">
            <a:solidFill>
              <a:srgbClr val="00FF00"/>
            </a:solidFill>
            <a:miter lim="800000"/>
            <a:headEnd/>
            <a:tailEnd/>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800" b="1">
                <a:solidFill>
                  <a:srgbClr val="00FF00"/>
                </a:solidFill>
                <a:latin typeface="Calibri" panose="020F0502020204030204" pitchFamily="34" charset="0"/>
              </a:rPr>
              <a:t>お湯</a:t>
            </a:r>
          </a:p>
        </p:txBody>
      </p:sp>
      <p:sp>
        <p:nvSpPr>
          <p:cNvPr id="227" name="テキスト ボックス 226"/>
          <p:cNvSpPr txBox="1"/>
          <p:nvPr/>
        </p:nvSpPr>
        <p:spPr bwMode="auto">
          <a:xfrm>
            <a:off x="0" y="0"/>
            <a:ext cx="9144000" cy="861774"/>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ltLang="ja-JP" sz="2400" u="sng" kern="0" dirty="0">
                <a:latin typeface="ＭＳ ゴシック" pitchFamily="49" charset="-128"/>
                <a:ea typeface="ＭＳ ゴシック" pitchFamily="49" charset="-128"/>
              </a:rPr>
              <a:t>2011</a:t>
            </a:r>
            <a:r>
              <a:rPr lang="ja-JP" altLang="en-US" sz="2400" u="sng" kern="0" dirty="0">
                <a:latin typeface="ＭＳ ゴシック" pitchFamily="49" charset="-128"/>
                <a:ea typeface="ＭＳ ゴシック" pitchFamily="49" charset="-128"/>
              </a:rPr>
              <a:t>年頃</a:t>
            </a:r>
            <a:r>
              <a:rPr lang="ja-JP" altLang="en-US" sz="2400" kern="0" dirty="0">
                <a:latin typeface="ＭＳ ゴシック" pitchFamily="49" charset="-128"/>
                <a:ea typeface="ＭＳ ゴシック" pitchFamily="49" charset="-128"/>
              </a:rPr>
              <a:t>　</a:t>
            </a:r>
            <a:r>
              <a:rPr lang="ja-JP" altLang="en-US" sz="3200" kern="0" dirty="0">
                <a:latin typeface="ＭＳ ゴシック" pitchFamily="49" charset="-128"/>
                <a:ea typeface="ＭＳ ゴシック" pitchFamily="49" charset="-128"/>
              </a:rPr>
              <a:t>水素を使用する低炭素・循環型社会</a:t>
            </a:r>
            <a:endParaRPr lang="en-US" altLang="ja-JP" sz="3200" kern="0" dirty="0">
              <a:latin typeface="ＭＳ ゴシック" pitchFamily="49" charset="-128"/>
              <a:ea typeface="ＭＳ ゴシック" pitchFamily="49" charset="-128"/>
            </a:endParaRPr>
          </a:p>
          <a:p>
            <a:pPr algn="ctr" eaLnBrk="1" fontAlgn="auto" hangingPunct="1">
              <a:spcBef>
                <a:spcPts val="0"/>
              </a:spcBef>
              <a:spcAft>
                <a:spcPts val="0"/>
              </a:spcAft>
              <a:defRPr/>
            </a:pPr>
            <a:r>
              <a:rPr lang="ja-JP" altLang="en-US" sz="2400" kern="0" dirty="0">
                <a:latin typeface="ＭＳ ゴシック" pitchFamily="49" charset="-128"/>
                <a:ea typeface="ＭＳ ゴシック" pitchFamily="49" charset="-128"/>
              </a:rPr>
              <a:t>～災害にも強いまちづくり～　　　　</a:t>
            </a:r>
            <a:endParaRPr lang="ja-JP" altLang="en-US" sz="2000" dirty="0">
              <a:solidFill>
                <a:srgbClr val="FF0000"/>
              </a:solidFill>
              <a:latin typeface="+mn-lt"/>
              <a:ea typeface="+mn-ea"/>
            </a:endParaRPr>
          </a:p>
        </p:txBody>
      </p:sp>
      <p:sp>
        <p:nvSpPr>
          <p:cNvPr id="3" name="テキスト ボックス 2"/>
          <p:cNvSpPr txBox="1"/>
          <p:nvPr/>
        </p:nvSpPr>
        <p:spPr bwMode="auto">
          <a:xfrm>
            <a:off x="1227138" y="2705101"/>
            <a:ext cx="1086620" cy="307777"/>
          </a:xfrm>
          <a:prstGeom prst="rect">
            <a:avLst/>
          </a:prstGeom>
          <a:solidFill>
            <a:srgbClr val="FFFF00"/>
          </a:solidFill>
          <a:ln w="9525">
            <a:noFill/>
            <a:miter lim="800000"/>
            <a:headEnd/>
            <a:tailEnd/>
          </a:ln>
        </p:spPr>
        <p:txBody>
          <a:bodyPr wrap="square" lIns="0" tIns="0" rIns="0" bIns="0" rtlCol="0">
            <a:spAutoFit/>
          </a:bodyPr>
          <a:lstStyle/>
          <a:p>
            <a:pPr algn="ctr"/>
            <a:r>
              <a:rPr kumimoji="1" lang="ja-JP" altLang="en-US" sz="2000" dirty="0">
                <a:solidFill>
                  <a:srgbClr val="7030A0"/>
                </a:solidFill>
              </a:rPr>
              <a:t>構成不明</a:t>
            </a:r>
          </a:p>
        </p:txBody>
      </p:sp>
      <p:sp>
        <p:nvSpPr>
          <p:cNvPr id="121" name="テキスト ボックス 120"/>
          <p:cNvSpPr txBox="1"/>
          <p:nvPr/>
        </p:nvSpPr>
        <p:spPr bwMode="auto">
          <a:xfrm>
            <a:off x="7195126" y="865286"/>
            <a:ext cx="1555174" cy="307777"/>
          </a:xfrm>
          <a:prstGeom prst="rect">
            <a:avLst/>
          </a:prstGeom>
          <a:solidFill>
            <a:srgbClr val="FFFF00"/>
          </a:solidFill>
          <a:ln w="9525">
            <a:noFill/>
            <a:miter lim="800000"/>
            <a:headEnd/>
            <a:tailEnd/>
          </a:ln>
        </p:spPr>
        <p:txBody>
          <a:bodyPr wrap="square" lIns="0" tIns="0" rIns="0" bIns="0" rtlCol="0">
            <a:spAutoFit/>
          </a:bodyPr>
          <a:lstStyle/>
          <a:p>
            <a:pPr algn="ctr"/>
            <a:r>
              <a:rPr kumimoji="1" lang="ja-JP" altLang="en-US" sz="2000" dirty="0">
                <a:solidFill>
                  <a:srgbClr val="7030A0"/>
                </a:solidFill>
              </a:rPr>
              <a:t>自立経営困難</a:t>
            </a:r>
          </a:p>
        </p:txBody>
      </p:sp>
      <p:sp>
        <p:nvSpPr>
          <p:cNvPr id="4" name="正方形/長方形 3"/>
          <p:cNvSpPr/>
          <p:nvPr/>
        </p:nvSpPr>
        <p:spPr>
          <a:xfrm>
            <a:off x="7388801" y="356225"/>
            <a:ext cx="1771775" cy="523220"/>
          </a:xfrm>
          <a:prstGeom prst="rect">
            <a:avLst/>
          </a:prstGeom>
        </p:spPr>
        <p:txBody>
          <a:bodyPr wrap="square">
            <a:spAutoFit/>
          </a:bodyPr>
          <a:lstStyle/>
          <a:p>
            <a:r>
              <a:rPr lang="ja-JP" altLang="en-US" sz="1400" kern="0" dirty="0">
                <a:solidFill>
                  <a:srgbClr val="FF0000"/>
                </a:solidFill>
                <a:latin typeface="ＭＳ ゴシック" pitchFamily="49" charset="-128"/>
                <a:ea typeface="ＭＳ ゴシック" pitchFamily="49" charset="-128"/>
              </a:rPr>
              <a:t>ﾚｼﾞﾘｴﾝｽを明記した</a:t>
            </a:r>
            <a:r>
              <a:rPr lang="en-US" altLang="ja-JP" sz="1400" kern="0" dirty="0">
                <a:solidFill>
                  <a:srgbClr val="FF0000"/>
                </a:solidFill>
                <a:latin typeface="ＭＳ ゴシック" pitchFamily="49" charset="-128"/>
                <a:ea typeface="ＭＳ ゴシック" pitchFamily="49" charset="-128"/>
              </a:rPr>
              <a:t>2011</a:t>
            </a:r>
            <a:r>
              <a:rPr lang="ja-JP" altLang="en-US" sz="1400" kern="0" dirty="0">
                <a:solidFill>
                  <a:srgbClr val="FF0000"/>
                </a:solidFill>
                <a:latin typeface="ＭＳ ゴシック" pitchFamily="49" charset="-128"/>
                <a:ea typeface="ＭＳ ゴシック" pitchFamily="49" charset="-128"/>
              </a:rPr>
              <a:t>年修正版</a:t>
            </a:r>
            <a:endParaRPr lang="ja-JP" altLang="en-US" sz="1400" dirty="0">
              <a:solidFill>
                <a:srgbClr val="FF0000"/>
              </a:solidFill>
            </a:endParaRPr>
          </a:p>
        </p:txBody>
      </p:sp>
      <p:sp>
        <p:nvSpPr>
          <p:cNvPr id="122" name="テキスト ボックス 121"/>
          <p:cNvSpPr txBox="1"/>
          <p:nvPr/>
        </p:nvSpPr>
        <p:spPr bwMode="auto">
          <a:xfrm>
            <a:off x="5296561" y="5897860"/>
            <a:ext cx="3812514" cy="923330"/>
          </a:xfrm>
          <a:prstGeom prst="rect">
            <a:avLst/>
          </a:prstGeom>
          <a:solidFill>
            <a:schemeClr val="bg1"/>
          </a:solidFill>
          <a:ln w="9525">
            <a:solidFill>
              <a:srgbClr val="FF0000"/>
            </a:solidFill>
            <a:miter lim="800000"/>
            <a:headEnd/>
            <a:tailEnd/>
          </a:ln>
        </p:spPr>
        <p:txBody>
          <a:bodyPr wrap="square" lIns="0" tIns="0" rIns="0" bIns="0" rtlCol="0">
            <a:spAutoFit/>
          </a:bodyPr>
          <a:lstStyle/>
          <a:p>
            <a:r>
              <a:rPr kumimoji="1" lang="ja-JP" altLang="en-US" sz="1200" dirty="0">
                <a:solidFill>
                  <a:srgbClr val="FF0000"/>
                </a:solidFill>
                <a:latin typeface="ＭＳ ゴシック" panose="020B0609070205080204" pitchFamily="49" charset="-128"/>
                <a:ea typeface="ＭＳ ゴシック" panose="020B0609070205080204" pitchFamily="49" charset="-128"/>
              </a:rPr>
              <a:t>水素に加えて、最重要な電気エネルギー（直流配電）を追加し、さらに他のインフラも描き込みレジリエンスもみえる化した修正版。</a:t>
            </a:r>
            <a:endParaRPr kumimoji="1" lang="en-US" altLang="ja-JP" sz="12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200" dirty="0">
                <a:solidFill>
                  <a:srgbClr val="FF0000"/>
                </a:solidFill>
                <a:latin typeface="ＭＳ ゴシック" panose="020B0609070205080204" pitchFamily="49" charset="-128"/>
                <a:ea typeface="ＭＳ ゴシック" panose="020B0609070205080204" pitchFamily="49" charset="-128"/>
              </a:rPr>
              <a:t>ただし、マイクログリッドと系統との接続をきちんと描くことが無かった失敗作。</a:t>
            </a:r>
            <a:endParaRPr kumimoji="1" lang="en-US" altLang="ja-JP" sz="1200" dirty="0">
              <a:solidFill>
                <a:srgbClr val="FF0000"/>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6533225" y="2792413"/>
            <a:ext cx="2564738" cy="534368"/>
          </a:xfrm>
          <a:prstGeom prst="rect">
            <a:avLst/>
          </a:prstGeom>
          <a:solidFill>
            <a:schemeClr val="bg1"/>
          </a:solidFill>
          <a:ln>
            <a:solidFill>
              <a:schemeClr val="tx1"/>
            </a:solidFill>
          </a:ln>
        </p:spPr>
        <p:txBody>
          <a:bodyPr wrap="square" lIns="36000" tIns="36000" rIns="36000" bIns="36000" rtlCol="0">
            <a:spAutoFit/>
          </a:bodyPr>
          <a:lstStyle/>
          <a:p>
            <a:r>
              <a:rPr kumimoji="1" lang="en-US" altLang="ja-JP" sz="1000" dirty="0">
                <a:latin typeface="ＭＳ ゴシック" panose="020B0609070205080204" pitchFamily="49" charset="-128"/>
                <a:ea typeface="ＭＳ ゴシック" panose="020B0609070205080204" pitchFamily="49" charset="-128"/>
              </a:rPr>
              <a:t>4.5</a:t>
            </a:r>
            <a:r>
              <a:rPr kumimoji="1" lang="ja-JP" altLang="en-US" sz="1000" dirty="0">
                <a:latin typeface="ＭＳ ゴシック" panose="020B0609070205080204" pitchFamily="49" charset="-128"/>
                <a:ea typeface="ＭＳ ゴシック" panose="020B0609070205080204" pitchFamily="49" charset="-128"/>
              </a:rPr>
              <a:t>億円</a:t>
            </a:r>
            <a:r>
              <a:rPr kumimoji="1" lang="en-US" altLang="ja-JP" sz="1000" dirty="0">
                <a:latin typeface="ＭＳ ゴシック" panose="020B0609070205080204" pitchFamily="49" charset="-128"/>
                <a:ea typeface="ＭＳ ゴシック" panose="020B0609070205080204" pitchFamily="49" charset="-128"/>
              </a:rPr>
              <a:t>/1</a:t>
            </a:r>
            <a:r>
              <a:rPr kumimoji="1" lang="ja-JP" altLang="en-US" sz="1000" dirty="0">
                <a:latin typeface="ＭＳ ゴシック" panose="020B0609070205080204" pitchFamily="49" charset="-128"/>
                <a:ea typeface="ＭＳ ゴシック" panose="020B0609070205080204" pitchFamily="49" charset="-128"/>
              </a:rPr>
              <a:t>基の水素ステーションが自立するためには</a:t>
            </a:r>
            <a:r>
              <a:rPr kumimoji="1" lang="en-US" altLang="ja-JP" sz="1000" dirty="0">
                <a:latin typeface="ＭＳ ゴシック" panose="020B0609070205080204" pitchFamily="49" charset="-128"/>
                <a:ea typeface="ＭＳ ゴシック" panose="020B0609070205080204" pitchFamily="49" charset="-128"/>
              </a:rPr>
              <a:t>2000</a:t>
            </a:r>
            <a:r>
              <a:rPr kumimoji="1" lang="ja-JP" altLang="en-US" sz="1000" dirty="0">
                <a:latin typeface="ＭＳ ゴシック" panose="020B0609070205080204" pitchFamily="49" charset="-128"/>
                <a:ea typeface="ＭＳ ゴシック" panose="020B0609070205080204" pitchFamily="49" charset="-128"/>
              </a:rPr>
              <a:t>台の</a:t>
            </a:r>
            <a:r>
              <a:rPr kumimoji="1" lang="en-US" altLang="ja-JP" sz="1000" dirty="0" err="1">
                <a:latin typeface="ＭＳ ゴシック" panose="020B0609070205080204" pitchFamily="49" charset="-128"/>
                <a:ea typeface="ＭＳ ゴシック" panose="020B0609070205080204" pitchFamily="49" charset="-128"/>
              </a:rPr>
              <a:t>HFCV</a:t>
            </a:r>
            <a:r>
              <a:rPr kumimoji="1" lang="ja-JP" altLang="en-US" sz="1000" baseline="30000" dirty="0">
                <a:latin typeface="ＭＳ ゴシック" panose="020B0609070205080204" pitchFamily="49" charset="-128"/>
                <a:ea typeface="ＭＳ ゴシック" panose="020B0609070205080204" pitchFamily="49" charset="-128"/>
              </a:rPr>
              <a:t>*</a:t>
            </a:r>
            <a:r>
              <a:rPr kumimoji="1" lang="ja-JP" altLang="en-US" sz="1000" dirty="0">
                <a:latin typeface="ＭＳ ゴシック" panose="020B0609070205080204" pitchFamily="49" charset="-128"/>
                <a:ea typeface="ＭＳ ゴシック" panose="020B0609070205080204" pitchFamily="49" charset="-128"/>
              </a:rPr>
              <a:t>顧客が必要。その状態になるのは遠い将来なので工夫が必要</a:t>
            </a:r>
          </a:p>
        </p:txBody>
      </p:sp>
      <p:sp>
        <p:nvSpPr>
          <p:cNvPr id="124" name="テキスト ボックス 123"/>
          <p:cNvSpPr txBox="1"/>
          <p:nvPr/>
        </p:nvSpPr>
        <p:spPr>
          <a:xfrm>
            <a:off x="6752122" y="3349808"/>
            <a:ext cx="2454744" cy="226591"/>
          </a:xfrm>
          <a:prstGeom prst="rect">
            <a:avLst/>
          </a:prstGeom>
          <a:solidFill>
            <a:schemeClr val="bg1"/>
          </a:solidFill>
          <a:ln>
            <a:noFill/>
          </a:ln>
        </p:spPr>
        <p:txBody>
          <a:bodyPr wrap="square" lIns="36000" tIns="36000" rIns="36000" bIns="36000" rtlCol="0">
            <a:spAutoFit/>
          </a:bodyPr>
          <a:lstStyle/>
          <a:p>
            <a:r>
              <a:rPr kumimoji="1" lang="ja-JP" altLang="en-US" sz="1000" dirty="0">
                <a:latin typeface="ＭＳ ゴシック" panose="020B0609070205080204" pitchFamily="49" charset="-128"/>
                <a:ea typeface="ＭＳ ゴシック" panose="020B0609070205080204" pitchFamily="49" charset="-128"/>
              </a:rPr>
              <a:t>*</a:t>
            </a:r>
            <a:r>
              <a:rPr kumimoji="1" lang="en-US" altLang="ja-JP" sz="1000" dirty="0" err="1">
                <a:latin typeface="ＭＳ ゴシック" panose="020B0609070205080204" pitchFamily="49" charset="-128"/>
                <a:ea typeface="ＭＳ ゴシック" panose="020B0609070205080204" pitchFamily="49" charset="-128"/>
              </a:rPr>
              <a:t>HFCV</a:t>
            </a:r>
            <a:r>
              <a:rPr kumimoji="1" lang="ja-JP" altLang="en-US" sz="1000" dirty="0">
                <a:latin typeface="ＭＳ ゴシック" panose="020B0609070205080204" pitchFamily="49" charset="-128"/>
                <a:ea typeface="ＭＳ ゴシック" panose="020B0609070205080204" pitchFamily="49" charset="-128"/>
              </a:rPr>
              <a:t>：燃料電池自動車、水素エンジン車</a:t>
            </a:r>
          </a:p>
        </p:txBody>
      </p:sp>
      <p:sp>
        <p:nvSpPr>
          <p:cNvPr id="126" name="テキスト ボックス 125"/>
          <p:cNvSpPr txBox="1"/>
          <p:nvPr/>
        </p:nvSpPr>
        <p:spPr>
          <a:xfrm>
            <a:off x="584676" y="3012121"/>
            <a:ext cx="2662883" cy="534368"/>
          </a:xfrm>
          <a:prstGeom prst="rect">
            <a:avLst/>
          </a:prstGeom>
          <a:solidFill>
            <a:schemeClr val="bg1"/>
          </a:solidFill>
          <a:ln>
            <a:solidFill>
              <a:schemeClr val="tx1"/>
            </a:solidFill>
          </a:ln>
        </p:spPr>
        <p:txBody>
          <a:bodyPr wrap="square" lIns="36000" tIns="36000" rIns="36000" bIns="36000" rtlCol="0">
            <a:spAutoFit/>
          </a:bodyPr>
          <a:lstStyle/>
          <a:p>
            <a:r>
              <a:rPr kumimoji="1" lang="ja-JP" altLang="en-US" sz="1000" dirty="0">
                <a:latin typeface="ＭＳ ゴシック" panose="020B0609070205080204" pitchFamily="49" charset="-128"/>
                <a:ea typeface="ＭＳ ゴシック" panose="020B0609070205080204" pitchFamily="49" charset="-128"/>
              </a:rPr>
              <a:t>マイクログリッド（直流）と系統（交流）をきちんと接続し、マイクログリッド内のエネルギーシステムで安心して暮せる工夫が必要</a:t>
            </a:r>
          </a:p>
        </p:txBody>
      </p:sp>
      <p:sp>
        <p:nvSpPr>
          <p:cNvPr id="129" name="テキスト ボックス 128"/>
          <p:cNvSpPr txBox="1"/>
          <p:nvPr/>
        </p:nvSpPr>
        <p:spPr bwMode="auto">
          <a:xfrm>
            <a:off x="3088940" y="1414779"/>
            <a:ext cx="3812514" cy="492443"/>
          </a:xfrm>
          <a:prstGeom prst="rect">
            <a:avLst/>
          </a:prstGeom>
          <a:solidFill>
            <a:schemeClr val="bg1"/>
          </a:solidFill>
          <a:ln w="9525">
            <a:solidFill>
              <a:srgbClr val="FF0000"/>
            </a:solidFill>
            <a:miter lim="800000"/>
            <a:headEnd/>
            <a:tailEnd/>
          </a:ln>
        </p:spPr>
        <p:txBody>
          <a:bodyPr wrap="square" lIns="0" tIns="0" rIns="0" bIns="0" rtlCol="0">
            <a:spAutoFit/>
          </a:bodyPr>
          <a:lstStyle/>
          <a:p>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TF</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開始前：まちのエネルギー管理と</a:t>
            </a:r>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FCV</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用水素ステーションを別々に考えていた</a:t>
            </a:r>
            <a:endParaRPr kumimoji="1" lang="en-US" altLang="ja-JP" sz="16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452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楕円 327"/>
          <p:cNvSpPr/>
          <p:nvPr/>
        </p:nvSpPr>
        <p:spPr>
          <a:xfrm>
            <a:off x="7038751" y="3200928"/>
            <a:ext cx="1655763" cy="1556351"/>
          </a:xfrm>
          <a:prstGeom prst="ellipse">
            <a:avLst/>
          </a:prstGeom>
          <a:solidFill>
            <a:srgbClr val="FFFF00"/>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角丸四角形 260"/>
          <p:cNvSpPr/>
          <p:nvPr/>
        </p:nvSpPr>
        <p:spPr>
          <a:xfrm>
            <a:off x="3779838" y="3502025"/>
            <a:ext cx="3095625" cy="3024188"/>
          </a:xfrm>
          <a:prstGeom prst="roundRect">
            <a:avLst>
              <a:gd name="adj" fmla="val 12887"/>
            </a:avLst>
          </a:prstGeom>
          <a:noFill/>
          <a:ln w="3175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284" name="直線コネクタ 283"/>
          <p:cNvCxnSpPr/>
          <p:nvPr/>
        </p:nvCxnSpPr>
        <p:spPr>
          <a:xfrm flipV="1">
            <a:off x="1908175" y="3789363"/>
            <a:ext cx="1979613" cy="0"/>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076" name="Picture 272" descr="「家 イラスト 無...」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862388"/>
            <a:ext cx="890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グループ化 22"/>
          <p:cNvGrpSpPr>
            <a:grpSpLocks/>
          </p:cNvGrpSpPr>
          <p:nvPr/>
        </p:nvGrpSpPr>
        <p:grpSpPr bwMode="auto">
          <a:xfrm>
            <a:off x="8359775" y="2593975"/>
            <a:ext cx="487363" cy="249238"/>
            <a:chOff x="5670154" y="3811555"/>
            <a:chExt cx="999696" cy="489192"/>
          </a:xfrm>
        </p:grpSpPr>
        <p:pic>
          <p:nvPicPr>
            <p:cNvPr id="3394" name="Picture 2" descr="「車 イラスト 無...」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154" y="381155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5" name="Text Box 39"/>
            <p:cNvSpPr txBox="1">
              <a:spLocks noChangeArrowheads="1"/>
            </p:cNvSpPr>
            <p:nvPr/>
          </p:nvSpPr>
          <p:spPr bwMode="auto">
            <a:xfrm>
              <a:off x="6114258" y="4089596"/>
              <a:ext cx="555592" cy="2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FC-PHV</a:t>
              </a:r>
            </a:p>
          </p:txBody>
        </p:sp>
      </p:grpSp>
      <p:pic>
        <p:nvPicPr>
          <p:cNvPr id="3078" name="Picture 11" descr="「二輪車 イラス...」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4710113"/>
            <a:ext cx="2159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グループ化 22"/>
          <p:cNvGrpSpPr>
            <a:grpSpLocks/>
          </p:cNvGrpSpPr>
          <p:nvPr/>
        </p:nvGrpSpPr>
        <p:grpSpPr bwMode="auto">
          <a:xfrm>
            <a:off x="7667625" y="4725988"/>
            <a:ext cx="368300" cy="269875"/>
            <a:chOff x="5580112" y="3573015"/>
            <a:chExt cx="755329" cy="528575"/>
          </a:xfrm>
        </p:grpSpPr>
        <p:pic>
          <p:nvPicPr>
            <p:cNvPr id="3392" name="Picture 2" descr="「車 イラスト 無...」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7301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3" name="Text Box 39"/>
            <p:cNvSpPr txBox="1">
              <a:spLocks noChangeArrowheads="1"/>
            </p:cNvSpPr>
            <p:nvPr/>
          </p:nvSpPr>
          <p:spPr bwMode="auto">
            <a:xfrm>
              <a:off x="5771106" y="3890755"/>
              <a:ext cx="555592" cy="21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FC-PHV</a:t>
              </a:r>
            </a:p>
          </p:txBody>
        </p:sp>
      </p:grpSp>
      <p:pic>
        <p:nvPicPr>
          <p:cNvPr id="3080" name="Picture 17" descr="「FCバスイラスト...」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4050" y="4668838"/>
            <a:ext cx="6842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39"/>
          <p:cNvSpPr txBox="1">
            <a:spLocks noChangeArrowheads="1"/>
          </p:cNvSpPr>
          <p:nvPr/>
        </p:nvSpPr>
        <p:spPr bwMode="auto">
          <a:xfrm>
            <a:off x="7178675" y="4892675"/>
            <a:ext cx="322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700"/>
              <a:t>FC</a:t>
            </a:r>
            <a:r>
              <a:rPr lang="ja-JP" altLang="en-US" sz="700"/>
              <a:t>バス</a:t>
            </a:r>
            <a:endParaRPr lang="en-US" altLang="ja-JP" sz="700"/>
          </a:p>
        </p:txBody>
      </p:sp>
      <p:grpSp>
        <p:nvGrpSpPr>
          <p:cNvPr id="3082" name="グループ化 22"/>
          <p:cNvGrpSpPr>
            <a:grpSpLocks/>
          </p:cNvGrpSpPr>
          <p:nvPr/>
        </p:nvGrpSpPr>
        <p:grpSpPr bwMode="auto">
          <a:xfrm>
            <a:off x="2211388" y="6149975"/>
            <a:ext cx="400050" cy="261938"/>
            <a:chOff x="5580112" y="3573015"/>
            <a:chExt cx="818845" cy="513013"/>
          </a:xfrm>
        </p:grpSpPr>
        <p:pic>
          <p:nvPicPr>
            <p:cNvPr id="3390" name="Picture 2" descr="「車 イラスト 無...」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7301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1" name="Text Box 39"/>
            <p:cNvSpPr txBox="1">
              <a:spLocks noChangeArrowheads="1"/>
            </p:cNvSpPr>
            <p:nvPr/>
          </p:nvSpPr>
          <p:spPr bwMode="auto">
            <a:xfrm>
              <a:off x="5843365" y="3875192"/>
              <a:ext cx="555592" cy="21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FC-PHV</a:t>
              </a:r>
            </a:p>
          </p:txBody>
        </p:sp>
      </p:grpSp>
      <p:cxnSp>
        <p:nvCxnSpPr>
          <p:cNvPr id="27" name="直線矢印コネクタ 26"/>
          <p:cNvCxnSpPr/>
          <p:nvPr/>
        </p:nvCxnSpPr>
        <p:spPr>
          <a:xfrm>
            <a:off x="2325688" y="5757863"/>
            <a:ext cx="0" cy="431800"/>
          </a:xfrm>
          <a:prstGeom prst="straightConnector1">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1042988" y="1449388"/>
            <a:ext cx="12700" cy="1836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85" name="テキスト ボックス 1"/>
          <p:cNvSpPr txBox="1">
            <a:spLocks noChangeArrowheads="1"/>
          </p:cNvSpPr>
          <p:nvPr/>
        </p:nvSpPr>
        <p:spPr bwMode="auto">
          <a:xfrm>
            <a:off x="-17463" y="-6350"/>
            <a:ext cx="91440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ＭＳ ゴシック" panose="020B0609070205080204" pitchFamily="49" charset="-128"/>
                <a:ea typeface="ＭＳ ゴシック" panose="020B0609070205080204" pitchFamily="49" charset="-128"/>
              </a:rPr>
              <a:t>2020</a:t>
            </a:r>
            <a:r>
              <a:rPr lang="ja-JP" altLang="en-US" sz="1400" dirty="0">
                <a:latin typeface="ＭＳ ゴシック" panose="020B0609070205080204" pitchFamily="49" charset="-128"/>
                <a:ea typeface="ＭＳ ゴシック" panose="020B0609070205080204" pitchFamily="49" charset="-128"/>
              </a:rPr>
              <a:t>年</a:t>
            </a:r>
            <a:r>
              <a:rPr lang="en-US" altLang="ja-JP" sz="1400" dirty="0" err="1">
                <a:latin typeface="ＭＳ ゴシック" panose="020B0609070205080204" pitchFamily="49" charset="-128"/>
                <a:ea typeface="ＭＳ ゴシック" panose="020B0609070205080204" pitchFamily="49" charset="-128"/>
              </a:rPr>
              <a:t>TF</a:t>
            </a:r>
            <a:r>
              <a:rPr lang="ja-JP" altLang="en-US" sz="1400" dirty="0">
                <a:latin typeface="ＭＳ ゴシック" panose="020B0609070205080204" pitchFamily="49" charset="-128"/>
                <a:ea typeface="ＭＳ ゴシック" panose="020B0609070205080204" pitchFamily="49" charset="-128"/>
              </a:rPr>
              <a:t>資料</a:t>
            </a:r>
            <a:r>
              <a:rPr lang="ja-JP" altLang="en-US" sz="1600" dirty="0">
                <a:latin typeface="ＭＳ ゴシック" panose="020B0609070205080204" pitchFamily="49" charset="-128"/>
                <a:ea typeface="ＭＳ ゴシック" panose="020B0609070205080204" pitchFamily="49" charset="-128"/>
              </a:rPr>
              <a:t>「二次エネルギーの複線化（電気と水素）」による安心･安全な「まち」と「くるま」</a:t>
            </a:r>
            <a:endParaRPr lang="en-US" altLang="ja-JP" sz="1600" dirty="0">
              <a:latin typeface="ＭＳ ゴシック" panose="020B0609070205080204" pitchFamily="49" charset="-128"/>
              <a:ea typeface="ＭＳ ゴシック" panose="020B0609070205080204" pitchFamily="49" charset="-128"/>
            </a:endParaRPr>
          </a:p>
          <a:p>
            <a:pPr algn="r" eaLnBrk="1" hangingPunct="1">
              <a:spcBef>
                <a:spcPct val="0"/>
              </a:spcBef>
              <a:buFontTx/>
              <a:buNone/>
            </a:pPr>
            <a:r>
              <a:rPr lang="ja-JP" altLang="en-US" sz="1200" dirty="0">
                <a:latin typeface="ＭＳ ゴシック" panose="020B0609070205080204" pitchFamily="49" charset="-128"/>
                <a:ea typeface="ＭＳ ゴシック" panose="020B0609070205080204" pitchFamily="49" charset="-128"/>
              </a:rPr>
              <a:t>～環境に調和した安心・安全・高効率なエネルギー社会、蓄電池と水素による電力貯蔵　</a:t>
            </a:r>
            <a:r>
              <a:rPr lang="en-US" altLang="ja-JP" sz="1400" b="1" strike="dblStrike" dirty="0">
                <a:solidFill>
                  <a:srgbClr val="FF0000"/>
                </a:solidFill>
                <a:latin typeface="ＭＳ ゴシック" panose="020B0609070205080204" pitchFamily="49" charset="-128"/>
                <a:ea typeface="ＭＳ ゴシック" panose="020B0609070205080204" pitchFamily="49" charset="-128"/>
              </a:rPr>
              <a:t>2020</a:t>
            </a:r>
            <a:r>
              <a:rPr lang="ja-JP" altLang="en-US" sz="1400" b="1" strike="dblStrike" dirty="0">
                <a:solidFill>
                  <a:srgbClr val="FF0000"/>
                </a:solidFill>
                <a:latin typeface="ＭＳ ゴシック" panose="020B0609070205080204" pitchFamily="49" charset="-128"/>
                <a:ea typeface="ＭＳ ゴシック" panose="020B0609070205080204" pitchFamily="49" charset="-128"/>
              </a:rPr>
              <a:t>年から始まる社会</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	</a:t>
            </a:r>
            <a:endParaRPr lang="ja-JP" altLang="en-US" sz="1200" dirty="0">
              <a:latin typeface="ＭＳ ゴシック" panose="020B0609070205080204" pitchFamily="49" charset="-128"/>
              <a:ea typeface="ＭＳ ゴシック" panose="020B0609070205080204" pitchFamily="49" charset="-128"/>
            </a:endParaRPr>
          </a:p>
        </p:txBody>
      </p:sp>
      <p:grpSp>
        <p:nvGrpSpPr>
          <p:cNvPr id="3086" name="グループ化 56"/>
          <p:cNvGrpSpPr>
            <a:grpSpLocks/>
          </p:cNvGrpSpPr>
          <p:nvPr/>
        </p:nvGrpSpPr>
        <p:grpSpPr bwMode="auto">
          <a:xfrm>
            <a:off x="34925" y="333375"/>
            <a:ext cx="655638" cy="2447925"/>
            <a:chOff x="172078" y="404664"/>
            <a:chExt cx="655506" cy="2447692"/>
          </a:xfrm>
        </p:grpSpPr>
        <p:sp>
          <p:nvSpPr>
            <p:cNvPr id="37" name="正方形/長方形 36"/>
            <p:cNvSpPr/>
            <p:nvPr/>
          </p:nvSpPr>
          <p:spPr>
            <a:xfrm>
              <a:off x="180014" y="404664"/>
              <a:ext cx="647570" cy="24127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3385" name="Picture 11" descr="http://www.denki.gr.jp/images/book/300dpi/book06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012" y="960915"/>
              <a:ext cx="575866" cy="4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14" y="434400"/>
              <a:ext cx="615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7" name="Picture 46" descr="「メガソーラー ...」の画像検索結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062" y="2140290"/>
              <a:ext cx="575816" cy="52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8" name="Picture 48" descr="「風力発電所」の画像検索結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984" y="1446111"/>
              <a:ext cx="499438" cy="6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 name="Text Box 30"/>
            <p:cNvSpPr txBox="1">
              <a:spLocks noChangeArrowheads="1"/>
            </p:cNvSpPr>
            <p:nvPr/>
          </p:nvSpPr>
          <p:spPr bwMode="auto">
            <a:xfrm>
              <a:off x="172078" y="2636912"/>
              <a:ext cx="655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b="1">
                  <a:solidFill>
                    <a:schemeClr val="bg1"/>
                  </a:solidFill>
                  <a:latin typeface="ＭＳ ゴシック" panose="020B0609070205080204" pitchFamily="49" charset="-128"/>
                  <a:ea typeface="ＭＳ ゴシック" panose="020B0609070205080204" pitchFamily="49" charset="-128"/>
                </a:rPr>
                <a:t>発電所</a:t>
              </a:r>
            </a:p>
          </p:txBody>
        </p:sp>
      </p:grpSp>
      <p:cxnSp>
        <p:nvCxnSpPr>
          <p:cNvPr id="43" name="直線コネクタ 42"/>
          <p:cNvCxnSpPr/>
          <p:nvPr/>
        </p:nvCxnSpPr>
        <p:spPr>
          <a:xfrm>
            <a:off x="641350" y="1117600"/>
            <a:ext cx="352425" cy="4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88" name="グループ化 65"/>
          <p:cNvGrpSpPr>
            <a:grpSpLocks/>
          </p:cNvGrpSpPr>
          <p:nvPr/>
        </p:nvGrpSpPr>
        <p:grpSpPr bwMode="auto">
          <a:xfrm>
            <a:off x="1003300" y="844550"/>
            <a:ext cx="763588" cy="712788"/>
            <a:chOff x="1021306" y="916153"/>
            <a:chExt cx="762889" cy="712067"/>
          </a:xfrm>
        </p:grpSpPr>
        <p:sp>
          <p:nvSpPr>
            <p:cNvPr id="45" name="正方形/長方形 44"/>
            <p:cNvSpPr/>
            <p:nvPr/>
          </p:nvSpPr>
          <p:spPr>
            <a:xfrm>
              <a:off x="1021306" y="916153"/>
              <a:ext cx="762889" cy="6676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3382" name="Picture 48" descr="変電所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3608" y="938456"/>
              <a:ext cx="7366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 name="Text Box 30"/>
            <p:cNvSpPr txBox="1">
              <a:spLocks noChangeArrowheads="1"/>
            </p:cNvSpPr>
            <p:nvPr/>
          </p:nvSpPr>
          <p:spPr bwMode="auto">
            <a:xfrm>
              <a:off x="1085880" y="1412776"/>
              <a:ext cx="655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a:solidFill>
                    <a:schemeClr val="bg1"/>
                  </a:solidFill>
                  <a:latin typeface="ＭＳ ゴシック" panose="020B0609070205080204" pitchFamily="49" charset="-128"/>
                  <a:ea typeface="ＭＳ ゴシック" panose="020B0609070205080204" pitchFamily="49" charset="-128"/>
                </a:rPr>
                <a:t>変電所</a:t>
              </a:r>
            </a:p>
          </p:txBody>
        </p:sp>
      </p:grpSp>
      <p:sp>
        <p:nvSpPr>
          <p:cNvPr id="3089" name="テキスト ボックス 8"/>
          <p:cNvSpPr txBox="1">
            <a:spLocks noChangeArrowheads="1"/>
          </p:cNvSpPr>
          <p:nvPr/>
        </p:nvSpPr>
        <p:spPr bwMode="auto">
          <a:xfrm>
            <a:off x="989013" y="1700213"/>
            <a:ext cx="127000" cy="1223962"/>
          </a:xfrm>
          <a:prstGeom prst="rect">
            <a:avLst/>
          </a:prstGeom>
          <a:solidFill>
            <a:schemeClr val="bg1"/>
          </a:solidFill>
          <a:ln w="9525">
            <a:solidFill>
              <a:srgbClr val="FF0000"/>
            </a:solidFill>
            <a:miter lim="800000"/>
            <a:headEnd/>
            <a:tailEnd/>
          </a:ln>
        </p:spPr>
        <p:txBody>
          <a:bodyPr vert="eaVert" lIns="1800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700">
                <a:solidFill>
                  <a:srgbClr val="FF0000"/>
                </a:solidFill>
                <a:latin typeface="ＭＳ ゴシック" panose="020B0609070205080204" pitchFamily="49" charset="-128"/>
                <a:ea typeface="ＭＳ ゴシック" panose="020B0609070205080204" pitchFamily="49" charset="-128"/>
              </a:rPr>
              <a:t>交流送電網・配電網（既設）</a:t>
            </a:r>
          </a:p>
        </p:txBody>
      </p:sp>
      <p:sp>
        <p:nvSpPr>
          <p:cNvPr id="3090" name="Text Box 30"/>
          <p:cNvSpPr txBox="1">
            <a:spLocks noChangeArrowheads="1"/>
          </p:cNvSpPr>
          <p:nvPr/>
        </p:nvSpPr>
        <p:spPr bwMode="auto">
          <a:xfrm>
            <a:off x="8027988" y="6621463"/>
            <a:ext cx="1116012" cy="247650"/>
          </a:xfrm>
          <a:prstGeom prst="rect">
            <a:avLst/>
          </a:prstGeom>
          <a:solidFill>
            <a:schemeClr val="accent6">
              <a:lumMod val="40000"/>
              <a:lumOff val="60000"/>
            </a:schemeClr>
          </a:solidFill>
          <a:ln>
            <a:noFill/>
          </a:ln>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800" b="1" dirty="0">
                <a:solidFill>
                  <a:srgbClr val="FF0000"/>
                </a:solidFill>
                <a:latin typeface="ＭＳ ゴシック" panose="020B0609070205080204" pitchFamily="49" charset="-128"/>
                <a:ea typeface="ＭＳ ゴシック" panose="020B0609070205080204" pitchFamily="49" charset="-128"/>
              </a:rPr>
              <a:t>2017.11.13</a:t>
            </a:r>
            <a:r>
              <a:rPr lang="ja-JP" altLang="en-US" sz="800" b="1" dirty="0">
                <a:solidFill>
                  <a:srgbClr val="FF0000"/>
                </a:solidFill>
                <a:latin typeface="ＭＳ ゴシック" panose="020B0609070205080204" pitchFamily="49" charset="-128"/>
                <a:ea typeface="ＭＳ ゴシック" panose="020B0609070205080204" pitchFamily="49" charset="-128"/>
              </a:rPr>
              <a:t>　三石作成</a:t>
            </a:r>
            <a:endParaRPr lang="en-US" altLang="ja-JP" sz="800" b="1" dirty="0">
              <a:solidFill>
                <a:srgbClr val="FF0000"/>
              </a:solidFill>
              <a:latin typeface="ＭＳ ゴシック" panose="020B0609070205080204" pitchFamily="49" charset="-128"/>
              <a:ea typeface="ＭＳ ゴシック" panose="020B0609070205080204" pitchFamily="49" charset="-128"/>
            </a:endParaRPr>
          </a:p>
          <a:p>
            <a:pPr algn="r" eaLnBrk="1" hangingPunct="1">
              <a:spcBef>
                <a:spcPct val="0"/>
              </a:spcBef>
              <a:buFontTx/>
              <a:buNone/>
            </a:pPr>
            <a:r>
              <a:rPr lang="en-US" altLang="ja-JP" sz="800" dirty="0">
                <a:latin typeface="ＭＳ ゴシック" panose="020B0609070205080204" pitchFamily="49" charset="-128"/>
                <a:ea typeface="ＭＳ ゴシック" panose="020B0609070205080204" pitchFamily="49" charset="-128"/>
              </a:rPr>
              <a:t>2018.3.12</a:t>
            </a:r>
            <a:r>
              <a:rPr lang="ja-JP" altLang="en-US" sz="800" dirty="0">
                <a:latin typeface="ＭＳ ゴシック" panose="020B0609070205080204" pitchFamily="49" charset="-128"/>
                <a:ea typeface="ＭＳ ゴシック" panose="020B0609070205080204" pitchFamily="49" charset="-128"/>
              </a:rPr>
              <a:t>　三石修正</a:t>
            </a:r>
          </a:p>
        </p:txBody>
      </p:sp>
      <p:cxnSp>
        <p:nvCxnSpPr>
          <p:cNvPr id="57" name="直線コネクタ 56"/>
          <p:cNvCxnSpPr/>
          <p:nvPr/>
        </p:nvCxnSpPr>
        <p:spPr>
          <a:xfrm>
            <a:off x="952500" y="620713"/>
            <a:ext cx="0" cy="6156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0" y="6689725"/>
            <a:ext cx="93662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93" name="テキスト ボックス 258"/>
          <p:cNvSpPr txBox="1">
            <a:spLocks noChangeArrowheads="1"/>
          </p:cNvSpPr>
          <p:nvPr/>
        </p:nvSpPr>
        <p:spPr bwMode="auto">
          <a:xfrm>
            <a:off x="4763" y="6526213"/>
            <a:ext cx="10144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二次エネルギー製造</a:t>
            </a:r>
          </a:p>
        </p:txBody>
      </p:sp>
      <p:cxnSp>
        <p:nvCxnSpPr>
          <p:cNvPr id="60" name="直線矢印コネクタ 59"/>
          <p:cNvCxnSpPr/>
          <p:nvPr/>
        </p:nvCxnSpPr>
        <p:spPr>
          <a:xfrm flipH="1">
            <a:off x="962025" y="6694488"/>
            <a:ext cx="6551613"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95" name="テキスト ボックス 260"/>
          <p:cNvSpPr txBox="1">
            <a:spLocks noChangeArrowheads="1"/>
          </p:cNvSpPr>
          <p:nvPr/>
        </p:nvSpPr>
        <p:spPr bwMode="auto">
          <a:xfrm>
            <a:off x="1057275" y="6542088"/>
            <a:ext cx="879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輸送・消費</a:t>
            </a:r>
          </a:p>
        </p:txBody>
      </p:sp>
      <p:grpSp>
        <p:nvGrpSpPr>
          <p:cNvPr id="3096" name="Group 57"/>
          <p:cNvGrpSpPr>
            <a:grpSpLocks/>
          </p:cNvGrpSpPr>
          <p:nvPr/>
        </p:nvGrpSpPr>
        <p:grpSpPr bwMode="auto">
          <a:xfrm>
            <a:off x="971550" y="4476750"/>
            <a:ext cx="604838" cy="536575"/>
            <a:chOff x="1249" y="2160"/>
            <a:chExt cx="622" cy="544"/>
          </a:xfrm>
        </p:grpSpPr>
        <p:graphicFrame>
          <p:nvGraphicFramePr>
            <p:cNvPr id="3379" name="Object 2"/>
            <p:cNvGraphicFramePr>
              <a:graphicFrameLocks noChangeAspect="1"/>
            </p:cNvGraphicFramePr>
            <p:nvPr/>
          </p:nvGraphicFramePr>
          <p:xfrm>
            <a:off x="1383" y="2160"/>
            <a:ext cx="363" cy="227"/>
          </p:xfrm>
          <a:graphic>
            <a:graphicData uri="http://schemas.openxmlformats.org/presentationml/2006/ole">
              <mc:AlternateContent xmlns:mc="http://schemas.openxmlformats.org/markup-compatibility/2006">
                <mc:Choice xmlns:v="urn:schemas-microsoft-com:vml" Requires="v">
                  <p:oleObj spid="_x0000_s2116" name="Image" r:id="rId12" imgW="507578" imgH="317125" progId="PhotoshopElements.Image.2">
                    <p:embed/>
                  </p:oleObj>
                </mc:Choice>
                <mc:Fallback>
                  <p:oleObj name="Image" r:id="rId12" imgW="507578" imgH="317125" progId="PhotoshopElements.Image.2">
                    <p:embed/>
                    <p:pic>
                      <p:nvPicPr>
                        <p:cNvPr id="3379"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3" y="2160"/>
                          <a:ext cx="36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 name="Text Box 56"/>
            <p:cNvSpPr txBox="1">
              <a:spLocks noChangeArrowheads="1"/>
            </p:cNvSpPr>
            <p:nvPr/>
          </p:nvSpPr>
          <p:spPr bwMode="auto">
            <a:xfrm>
              <a:off x="1249" y="2442"/>
              <a:ext cx="622" cy="262"/>
            </a:xfrm>
            <a:prstGeom prst="rect">
              <a:avLst/>
            </a:prstGeom>
            <a:noFill/>
            <a:ln>
              <a:noFill/>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ts val="0"/>
                </a:spcBef>
                <a:defRPr/>
              </a:pPr>
              <a:r>
                <a:rPr lang="ja-JP" altLang="en-US" sz="840">
                  <a:solidFill>
                    <a:srgbClr val="0000FF"/>
                  </a:solidFill>
                  <a:latin typeface="Calibri" panose="020F0502020204030204" pitchFamily="34" charset="0"/>
                </a:rPr>
                <a:t>ﾊﾟｲﾌﾟﾗｲﾝ</a:t>
              </a:r>
              <a:endParaRPr lang="en-US" altLang="ja-JP" sz="840">
                <a:solidFill>
                  <a:srgbClr val="0000FF"/>
                </a:solidFill>
                <a:latin typeface="Calibri" panose="020F0502020204030204" pitchFamily="34" charset="0"/>
              </a:endParaRPr>
            </a:p>
            <a:p>
              <a:pPr algn="ctr" eaLnBrk="1" hangingPunct="1">
                <a:spcBef>
                  <a:spcPts val="0"/>
                </a:spcBef>
                <a:defRPr/>
              </a:pPr>
              <a:r>
                <a:rPr lang="ja-JP" altLang="en-US" sz="840">
                  <a:solidFill>
                    <a:srgbClr val="0000FF"/>
                  </a:solidFill>
                  <a:latin typeface="Calibri" panose="020F0502020204030204" pitchFamily="34" charset="0"/>
                </a:rPr>
                <a:t>水素ﾄﾚｰﾗ</a:t>
              </a:r>
            </a:p>
          </p:txBody>
        </p:sp>
      </p:grpSp>
      <p:cxnSp>
        <p:nvCxnSpPr>
          <p:cNvPr id="65" name="直線コネクタ 64"/>
          <p:cNvCxnSpPr/>
          <p:nvPr/>
        </p:nvCxnSpPr>
        <p:spPr>
          <a:xfrm>
            <a:off x="827088" y="3286125"/>
            <a:ext cx="0" cy="935038"/>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755650" y="4725988"/>
            <a:ext cx="1368425" cy="0"/>
          </a:xfrm>
          <a:prstGeom prst="straightConnector1">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3099" name="グループ化 42"/>
          <p:cNvGrpSpPr>
            <a:grpSpLocks/>
          </p:cNvGrpSpPr>
          <p:nvPr/>
        </p:nvGrpSpPr>
        <p:grpSpPr bwMode="auto">
          <a:xfrm>
            <a:off x="50800" y="4202113"/>
            <a:ext cx="876300" cy="722312"/>
            <a:chOff x="580798" y="2157348"/>
            <a:chExt cx="836240" cy="686704"/>
          </a:xfrm>
        </p:grpSpPr>
        <p:sp>
          <p:nvSpPr>
            <p:cNvPr id="68" name="正方形/長方形 67"/>
            <p:cNvSpPr/>
            <p:nvPr/>
          </p:nvSpPr>
          <p:spPr>
            <a:xfrm>
              <a:off x="580798" y="2157348"/>
              <a:ext cx="792308" cy="64897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800">
                <a:latin typeface="ＭＳ ゴシック" pitchFamily="49" charset="-128"/>
                <a:ea typeface="ＭＳ ゴシック" pitchFamily="49" charset="-128"/>
              </a:endParaRPr>
            </a:p>
          </p:txBody>
        </p:sp>
        <p:grpSp>
          <p:nvGrpSpPr>
            <p:cNvPr id="9" name="Group 55"/>
            <p:cNvGrpSpPr>
              <a:grpSpLocks/>
            </p:cNvGrpSpPr>
            <p:nvPr/>
          </p:nvGrpSpPr>
          <p:grpSpPr bwMode="auto">
            <a:xfrm>
              <a:off x="592196" y="2176788"/>
              <a:ext cx="824842" cy="667264"/>
              <a:chOff x="389" y="2237"/>
              <a:chExt cx="586" cy="486"/>
            </a:xfrm>
            <a:solidFill>
              <a:srgbClr val="0000FF"/>
            </a:solidFill>
          </p:grpSpPr>
          <p:pic>
            <p:nvPicPr>
              <p:cNvPr id="70" name="Picture 29" descr="keikan_000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91" y="2237"/>
                <a:ext cx="549" cy="340"/>
              </a:xfrm>
              <a:prstGeom prst="rect">
                <a:avLst/>
              </a:prstGeom>
              <a:grpFill/>
              <a:ln w="9525">
                <a:noFill/>
                <a:miter lim="800000"/>
                <a:headEnd/>
                <a:tailEnd/>
              </a:ln>
            </p:spPr>
          </p:pic>
          <p:sp>
            <p:nvSpPr>
              <p:cNvPr id="71" name="Text Box 30"/>
              <p:cNvSpPr txBox="1">
                <a:spLocks noChangeArrowheads="1"/>
              </p:cNvSpPr>
              <p:nvPr/>
            </p:nvSpPr>
            <p:spPr bwMode="auto">
              <a:xfrm>
                <a:off x="389" y="2574"/>
                <a:ext cx="586" cy="149"/>
              </a:xfrm>
              <a:prstGeom prst="rect">
                <a:avLst/>
              </a:prstGeom>
              <a:noFill/>
              <a:ln w="9525">
                <a:noFill/>
                <a:miter lim="800000"/>
                <a:headEnd/>
                <a:tailEnd/>
              </a:ln>
            </p:spPr>
            <p:txBody>
              <a:bodyPr>
                <a:spAutoFit/>
              </a:bodyPr>
              <a:lstStyle/>
              <a:p>
                <a:pPr algn="ctr" eaLnBrk="1" hangingPunct="1">
                  <a:defRPr/>
                </a:pPr>
                <a:r>
                  <a:rPr lang="ja-JP" altLang="en-US" sz="800" b="1" dirty="0">
                    <a:solidFill>
                      <a:schemeClr val="bg1"/>
                    </a:solidFill>
                    <a:latin typeface="ＭＳ ゴシック" pitchFamily="49" charset="-128"/>
                    <a:ea typeface="ＭＳ ゴシック" pitchFamily="49" charset="-128"/>
                  </a:rPr>
                  <a:t>水素製造工場</a:t>
                </a:r>
              </a:p>
            </p:txBody>
          </p:sp>
        </p:grpSp>
      </p:grpSp>
      <p:sp>
        <p:nvSpPr>
          <p:cNvPr id="72" name="右矢印 71"/>
          <p:cNvSpPr/>
          <p:nvPr/>
        </p:nvSpPr>
        <p:spPr>
          <a:xfrm rot="16200000">
            <a:off x="79375" y="4905376"/>
            <a:ext cx="720725" cy="647700"/>
          </a:xfrm>
          <a:prstGeom prst="rightArrow">
            <a:avLst>
              <a:gd name="adj1" fmla="val 100000"/>
              <a:gd name="adj2" fmla="val 3334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eaLnBrk="1" hangingPunct="1">
              <a:defRPr/>
            </a:pPr>
            <a:r>
              <a:rPr lang="ja-JP" altLang="en-US" sz="800">
                <a:solidFill>
                  <a:schemeClr val="tx1"/>
                </a:solidFill>
              </a:rPr>
              <a:t>天然ガス</a:t>
            </a:r>
            <a:endParaRPr lang="en-US" altLang="ja-JP" sz="800">
              <a:solidFill>
                <a:schemeClr val="tx1"/>
              </a:solidFill>
            </a:endParaRPr>
          </a:p>
          <a:p>
            <a:pPr algn="ctr" eaLnBrk="1" hangingPunct="1">
              <a:defRPr/>
            </a:pPr>
            <a:r>
              <a:rPr lang="ja-JP" altLang="en-US" sz="800">
                <a:solidFill>
                  <a:schemeClr val="tx1"/>
                </a:solidFill>
              </a:rPr>
              <a:t>石油</a:t>
            </a:r>
            <a:endParaRPr lang="en-US" altLang="ja-JP" sz="800">
              <a:solidFill>
                <a:schemeClr val="tx1"/>
              </a:solidFill>
            </a:endParaRPr>
          </a:p>
          <a:p>
            <a:pPr algn="ctr" eaLnBrk="1" hangingPunct="1">
              <a:defRPr/>
            </a:pPr>
            <a:r>
              <a:rPr lang="ja-JP" altLang="en-US" sz="800">
                <a:solidFill>
                  <a:schemeClr val="tx1"/>
                </a:solidFill>
              </a:rPr>
              <a:t>バイオマス</a:t>
            </a:r>
            <a:endParaRPr lang="en-US" altLang="ja-JP" sz="800">
              <a:solidFill>
                <a:schemeClr val="tx1"/>
              </a:solidFill>
            </a:endParaRPr>
          </a:p>
          <a:p>
            <a:pPr algn="ctr" eaLnBrk="1" hangingPunct="1">
              <a:defRPr/>
            </a:pPr>
            <a:r>
              <a:rPr lang="ja-JP" altLang="en-US" sz="800">
                <a:solidFill>
                  <a:schemeClr val="tx1"/>
                </a:solidFill>
              </a:rPr>
              <a:t>など</a:t>
            </a:r>
          </a:p>
        </p:txBody>
      </p:sp>
      <p:sp>
        <p:nvSpPr>
          <p:cNvPr id="73" name="右矢印 72"/>
          <p:cNvSpPr/>
          <p:nvPr/>
        </p:nvSpPr>
        <p:spPr>
          <a:xfrm rot="16200000" flipH="1">
            <a:off x="179387" y="3716338"/>
            <a:ext cx="576263" cy="433388"/>
          </a:xfrm>
          <a:prstGeom prst="rightArrow">
            <a:avLst>
              <a:gd name="adj1" fmla="val 100000"/>
              <a:gd name="adj2" fmla="val 2746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eaLnBrk="1" hangingPunct="1">
              <a:defRPr/>
            </a:pPr>
            <a:r>
              <a:rPr lang="ja-JP" altLang="en-US" sz="800">
                <a:solidFill>
                  <a:schemeClr val="tx1"/>
                </a:solidFill>
              </a:rPr>
              <a:t>複製水素</a:t>
            </a:r>
            <a:endParaRPr lang="en-US" altLang="ja-JP" sz="800">
              <a:solidFill>
                <a:schemeClr val="tx1"/>
              </a:solidFill>
            </a:endParaRPr>
          </a:p>
          <a:p>
            <a:pPr algn="ctr" eaLnBrk="1" hangingPunct="1">
              <a:defRPr/>
            </a:pPr>
            <a:r>
              <a:rPr lang="ja-JP" altLang="en-US" sz="800">
                <a:solidFill>
                  <a:schemeClr val="tx1"/>
                </a:solidFill>
              </a:rPr>
              <a:t>水</a:t>
            </a:r>
            <a:endParaRPr lang="en-US" altLang="ja-JP" sz="800">
              <a:solidFill>
                <a:schemeClr val="tx1"/>
              </a:solidFill>
            </a:endParaRPr>
          </a:p>
          <a:p>
            <a:pPr algn="ctr" eaLnBrk="1" hangingPunct="1">
              <a:defRPr/>
            </a:pPr>
            <a:r>
              <a:rPr lang="ja-JP" altLang="en-US" sz="800">
                <a:solidFill>
                  <a:schemeClr val="tx1"/>
                </a:solidFill>
              </a:rPr>
              <a:t>など</a:t>
            </a:r>
          </a:p>
        </p:txBody>
      </p:sp>
      <p:pic>
        <p:nvPicPr>
          <p:cNvPr id="3102" name="Picture 16" descr="「パワコン イラ...」の画像検索結果"/>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08288" y="4078288"/>
            <a:ext cx="574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正方形/長方形 75"/>
          <p:cNvSpPr/>
          <p:nvPr/>
        </p:nvSpPr>
        <p:spPr bwMode="auto">
          <a:xfrm>
            <a:off x="2124075" y="4475163"/>
            <a:ext cx="1223963" cy="132238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800">
              <a:latin typeface="ＭＳ ゴシック" pitchFamily="49" charset="-128"/>
              <a:ea typeface="ＭＳ ゴシック" pitchFamily="49" charset="-128"/>
            </a:endParaRPr>
          </a:p>
        </p:txBody>
      </p:sp>
      <p:pic>
        <p:nvPicPr>
          <p:cNvPr id="3104" name="Picture 64" descr="「水素スタンド ...」の画像検索結果"/>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8050" y="4486275"/>
            <a:ext cx="11525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Text Box 30"/>
          <p:cNvSpPr txBox="1">
            <a:spLocks noChangeArrowheads="1"/>
          </p:cNvSpPr>
          <p:nvPr/>
        </p:nvSpPr>
        <p:spPr bwMode="auto">
          <a:xfrm>
            <a:off x="2138363" y="5565775"/>
            <a:ext cx="10779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b="1">
                <a:solidFill>
                  <a:schemeClr val="bg1"/>
                </a:solidFill>
                <a:latin typeface="ＭＳ ゴシック" panose="020B0609070205080204" pitchFamily="49" charset="-128"/>
                <a:ea typeface="ＭＳ ゴシック" panose="020B0609070205080204" pitchFamily="49" charset="-128"/>
              </a:rPr>
              <a:t>充電スタンド</a:t>
            </a:r>
            <a:endParaRPr lang="en-US" altLang="ja-JP" sz="800" b="1">
              <a:solidFill>
                <a:schemeClr val="bg1"/>
              </a:solidFill>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800" b="1">
                <a:solidFill>
                  <a:schemeClr val="bg1"/>
                </a:solidFill>
                <a:latin typeface="ＭＳ ゴシック" panose="020B0609070205080204" pitchFamily="49" charset="-128"/>
                <a:ea typeface="ＭＳ ゴシック" panose="020B0609070205080204" pitchFamily="49" charset="-128"/>
              </a:rPr>
              <a:t>水素ステーション</a:t>
            </a:r>
          </a:p>
        </p:txBody>
      </p:sp>
      <p:cxnSp>
        <p:nvCxnSpPr>
          <p:cNvPr id="82" name="直線コネクタ 81"/>
          <p:cNvCxnSpPr/>
          <p:nvPr/>
        </p:nvCxnSpPr>
        <p:spPr>
          <a:xfrm>
            <a:off x="3267075" y="5483225"/>
            <a:ext cx="0" cy="144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07" name="グループ化 168"/>
          <p:cNvGrpSpPr>
            <a:grpSpLocks/>
          </p:cNvGrpSpPr>
          <p:nvPr/>
        </p:nvGrpSpPr>
        <p:grpSpPr bwMode="auto">
          <a:xfrm>
            <a:off x="2749550" y="5013325"/>
            <a:ext cx="527050" cy="401638"/>
            <a:chOff x="3973398" y="1897741"/>
            <a:chExt cx="928540" cy="645736"/>
          </a:xfrm>
        </p:grpSpPr>
        <p:pic>
          <p:nvPicPr>
            <p:cNvPr id="3375" name="Picture 117" descr="「コベルコ 電解...」の画像検索結果"/>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73398" y="1897741"/>
              <a:ext cx="928540" cy="64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6" name="Text Box 30"/>
            <p:cNvSpPr txBox="1">
              <a:spLocks noChangeArrowheads="1"/>
            </p:cNvSpPr>
            <p:nvPr/>
          </p:nvSpPr>
          <p:spPr bwMode="auto">
            <a:xfrm>
              <a:off x="3991223" y="1967265"/>
              <a:ext cx="870692" cy="1729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水電解装置</a:t>
              </a:r>
            </a:p>
          </p:txBody>
        </p:sp>
      </p:grpSp>
      <p:sp>
        <p:nvSpPr>
          <p:cNvPr id="3108" name="Text Box 30"/>
          <p:cNvSpPr txBox="1">
            <a:spLocks noChangeArrowheads="1"/>
          </p:cNvSpPr>
          <p:nvPr/>
        </p:nvSpPr>
        <p:spPr bwMode="auto">
          <a:xfrm>
            <a:off x="2149475" y="4691063"/>
            <a:ext cx="982663" cy="200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時間・季節シフト機器</a:t>
            </a:r>
            <a:endParaRPr lang="en-US" altLang="ja-JP" sz="700">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600">
                <a:latin typeface="ＭＳ ゴシック" panose="020B0609070205080204" pitchFamily="49" charset="-128"/>
                <a:ea typeface="ＭＳ ゴシック" panose="020B0609070205080204" pitchFamily="49" charset="-128"/>
              </a:rPr>
              <a:t>（</a:t>
            </a:r>
            <a:r>
              <a:rPr lang="en-US" altLang="ja-JP" sz="600">
                <a:latin typeface="ＭＳ ゴシック" panose="020B0609070205080204" pitchFamily="49" charset="-128"/>
                <a:ea typeface="ＭＳ ゴシック" panose="020B0609070205080204" pitchFamily="49" charset="-128"/>
              </a:rPr>
              <a:t>MCH</a:t>
            </a:r>
            <a:r>
              <a:rPr lang="ja-JP" altLang="en-US" sz="600">
                <a:latin typeface="ＭＳ ゴシック" panose="020B0609070205080204" pitchFamily="49" charset="-128"/>
                <a:ea typeface="ＭＳ ゴシック" panose="020B0609070205080204" pitchFamily="49" charset="-128"/>
              </a:rPr>
              <a:t>関連、高圧等）</a:t>
            </a:r>
          </a:p>
        </p:txBody>
      </p:sp>
      <p:sp>
        <p:nvSpPr>
          <p:cNvPr id="3109" name="Text Box 30"/>
          <p:cNvSpPr txBox="1">
            <a:spLocks noChangeArrowheads="1"/>
          </p:cNvSpPr>
          <p:nvPr/>
        </p:nvSpPr>
        <p:spPr bwMode="auto">
          <a:xfrm>
            <a:off x="3019425" y="4221163"/>
            <a:ext cx="18415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PCS</a:t>
            </a:r>
            <a:endParaRPr lang="ja-JP" altLang="en-US" sz="700">
              <a:latin typeface="ＭＳ ゴシック" panose="020B0609070205080204" pitchFamily="49" charset="-128"/>
              <a:ea typeface="ＭＳ ゴシック" panose="020B0609070205080204" pitchFamily="49" charset="-128"/>
            </a:endParaRPr>
          </a:p>
        </p:txBody>
      </p:sp>
      <p:cxnSp>
        <p:nvCxnSpPr>
          <p:cNvPr id="90" name="直線矢印コネクタ 89"/>
          <p:cNvCxnSpPr/>
          <p:nvPr/>
        </p:nvCxnSpPr>
        <p:spPr>
          <a:xfrm>
            <a:off x="3322638" y="5865813"/>
            <a:ext cx="9525" cy="287337"/>
          </a:xfrm>
          <a:prstGeom prst="straightConnector1">
            <a:avLst/>
          </a:prstGeom>
          <a:ln w="38100">
            <a:solidFill>
              <a:srgbClr val="F2B80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3111" name="グループ化 301"/>
          <p:cNvGrpSpPr>
            <a:grpSpLocks/>
          </p:cNvGrpSpPr>
          <p:nvPr/>
        </p:nvGrpSpPr>
        <p:grpSpPr bwMode="auto">
          <a:xfrm>
            <a:off x="2765425" y="6153150"/>
            <a:ext cx="398463" cy="266700"/>
            <a:chOff x="3083417" y="5877272"/>
            <a:chExt cx="660789" cy="419646"/>
          </a:xfrm>
        </p:grpSpPr>
        <p:pic>
          <p:nvPicPr>
            <p:cNvPr id="3373" name="Picture 7" descr="「自動車 イラス...」の画像検索結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4"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BEV</a:t>
              </a:r>
              <a:r>
                <a:rPr lang="ja-JP" altLang="en-US" sz="700"/>
                <a:t>･</a:t>
              </a:r>
              <a:r>
                <a:rPr lang="en-US" altLang="ja-JP" sz="700"/>
                <a:t>PHV</a:t>
              </a:r>
            </a:p>
          </p:txBody>
        </p:sp>
      </p:grpSp>
      <p:grpSp>
        <p:nvGrpSpPr>
          <p:cNvPr id="3112" name="グループ化 88"/>
          <p:cNvGrpSpPr>
            <a:grpSpLocks/>
          </p:cNvGrpSpPr>
          <p:nvPr/>
        </p:nvGrpSpPr>
        <p:grpSpPr bwMode="auto">
          <a:xfrm>
            <a:off x="1042988" y="3644900"/>
            <a:ext cx="863600" cy="712788"/>
            <a:chOff x="1015477" y="3333544"/>
            <a:chExt cx="1032335" cy="816425"/>
          </a:xfrm>
        </p:grpSpPr>
        <p:sp>
          <p:nvSpPr>
            <p:cNvPr id="96" name="正方形/長方形 95"/>
            <p:cNvSpPr/>
            <p:nvPr/>
          </p:nvSpPr>
          <p:spPr bwMode="auto">
            <a:xfrm>
              <a:off x="1015477" y="3333544"/>
              <a:ext cx="1032335" cy="8164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800">
                <a:latin typeface="ＭＳ ゴシック" pitchFamily="49" charset="-128"/>
                <a:ea typeface="ＭＳ ゴシック" pitchFamily="49" charset="-128"/>
              </a:endParaRPr>
            </a:p>
          </p:txBody>
        </p:sp>
        <p:pic>
          <p:nvPicPr>
            <p:cNvPr id="3371" name="Picture 50" descr="http://ord.yahoo.co.jp/o/image/SIG=1224jpfkt/EXP=1336573399;_ylc=X3IDMgRmc3QDMARpZHgDMARvaWQDQU5kOUdjU3lwUjlCTlBXMjJSSzJIWnlJdmhTaHFzUzM5dm9BVWtrTGZyYVBzbzgyalZlSVpINFZNbXlFZVZNBHADNXJXRTVyQzA1YUMwSU9PQ3BPT0RxZU9DdWVPRGlBLS0EcG9zAzIzBHNlYwNzaHcEc2xrA3Jp/*-http%3A/pirori.org/kengaku/2006/kanamati/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3356992"/>
              <a:ext cx="978296" cy="6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2" name="Text Box 30"/>
            <p:cNvSpPr txBox="1">
              <a:spLocks noChangeArrowheads="1"/>
            </p:cNvSpPr>
            <p:nvPr/>
          </p:nvSpPr>
          <p:spPr bwMode="auto">
            <a:xfrm>
              <a:off x="1330323" y="4004827"/>
              <a:ext cx="441515" cy="14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b="1">
                  <a:solidFill>
                    <a:schemeClr val="bg1"/>
                  </a:solidFill>
                  <a:latin typeface="ＭＳ ゴシック" panose="020B0609070205080204" pitchFamily="49" charset="-128"/>
                  <a:ea typeface="ＭＳ ゴシック" panose="020B0609070205080204" pitchFamily="49" charset="-128"/>
                </a:rPr>
                <a:t>浄水場</a:t>
              </a:r>
            </a:p>
          </p:txBody>
        </p:sp>
      </p:grpSp>
      <p:cxnSp>
        <p:nvCxnSpPr>
          <p:cNvPr id="100" name="直線コネクタ 99"/>
          <p:cNvCxnSpPr/>
          <p:nvPr/>
        </p:nvCxnSpPr>
        <p:spPr>
          <a:xfrm>
            <a:off x="1258888" y="3286125"/>
            <a:ext cx="0" cy="360363"/>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0" name="カギ線コネクタ 129"/>
          <p:cNvCxnSpPr/>
          <p:nvPr/>
        </p:nvCxnSpPr>
        <p:spPr>
          <a:xfrm rot="5400000">
            <a:off x="2988469" y="5877719"/>
            <a:ext cx="287337" cy="288925"/>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3115" name="グループ化 255"/>
          <p:cNvGrpSpPr>
            <a:grpSpLocks/>
          </p:cNvGrpSpPr>
          <p:nvPr/>
        </p:nvGrpSpPr>
        <p:grpSpPr bwMode="auto">
          <a:xfrm>
            <a:off x="3187700" y="6124575"/>
            <a:ext cx="379413" cy="403225"/>
            <a:chOff x="3503581" y="6195235"/>
            <a:chExt cx="378282" cy="403540"/>
          </a:xfrm>
        </p:grpSpPr>
        <p:pic>
          <p:nvPicPr>
            <p:cNvPr id="3368" name="Picture 9" descr="「路線バス イラ...」の画像検索結果"/>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3581" y="6195235"/>
              <a:ext cx="378282" cy="28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 name="Text Box 39"/>
            <p:cNvSpPr txBox="1">
              <a:spLocks noChangeArrowheads="1"/>
            </p:cNvSpPr>
            <p:nvPr/>
          </p:nvSpPr>
          <p:spPr bwMode="auto">
            <a:xfrm>
              <a:off x="3540539" y="6491053"/>
              <a:ext cx="32258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700"/>
                <a:t>EV</a:t>
              </a:r>
              <a:r>
                <a:rPr lang="ja-JP" altLang="en-US" sz="700"/>
                <a:t>バス</a:t>
              </a:r>
              <a:endParaRPr lang="en-US" altLang="ja-JP" sz="700"/>
            </a:p>
          </p:txBody>
        </p:sp>
      </p:grpSp>
      <p:pic>
        <p:nvPicPr>
          <p:cNvPr id="3116" name="Picture 17" descr="「FCバスイラスト...」の画像検索結果"/>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76375" y="6094413"/>
            <a:ext cx="6826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カギ線コネクタ 133"/>
          <p:cNvCxnSpPr/>
          <p:nvPr/>
        </p:nvCxnSpPr>
        <p:spPr>
          <a:xfrm rot="10800000" flipV="1">
            <a:off x="2051050" y="5949950"/>
            <a:ext cx="288925" cy="215900"/>
          </a:xfrm>
          <a:prstGeom prst="bentConnector3">
            <a:avLst>
              <a:gd name="adj1" fmla="val 101372"/>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sp>
        <p:nvSpPr>
          <p:cNvPr id="3118" name="Text Box 39"/>
          <p:cNvSpPr txBox="1">
            <a:spLocks noChangeArrowheads="1"/>
          </p:cNvSpPr>
          <p:nvPr/>
        </p:nvSpPr>
        <p:spPr bwMode="auto">
          <a:xfrm>
            <a:off x="1651000" y="6316663"/>
            <a:ext cx="3222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700"/>
              <a:t>FC</a:t>
            </a:r>
            <a:r>
              <a:rPr lang="ja-JP" altLang="en-US" sz="700"/>
              <a:t>バス</a:t>
            </a:r>
            <a:endParaRPr lang="en-US" altLang="ja-JP" sz="700"/>
          </a:p>
        </p:txBody>
      </p:sp>
      <p:cxnSp>
        <p:nvCxnSpPr>
          <p:cNvPr id="149" name="直線コネクタ 148"/>
          <p:cNvCxnSpPr/>
          <p:nvPr/>
        </p:nvCxnSpPr>
        <p:spPr>
          <a:xfrm>
            <a:off x="2987675" y="3287713"/>
            <a:ext cx="0" cy="900112"/>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pic>
        <p:nvPicPr>
          <p:cNvPr id="3120" name="Picture 14" descr="「病院 イラスト ...」の画像検索結果"/>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43663" y="1270000"/>
            <a:ext cx="14589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60" descr="クリックすると新しいウィンドウで開きます"/>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51725" y="895350"/>
            <a:ext cx="5762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正方形/長方形 163"/>
          <p:cNvSpPr/>
          <p:nvPr/>
        </p:nvSpPr>
        <p:spPr bwMode="auto">
          <a:xfrm>
            <a:off x="8159750" y="1682750"/>
            <a:ext cx="871538" cy="70485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800">
              <a:latin typeface="ＭＳ ゴシック" pitchFamily="49" charset="-128"/>
              <a:ea typeface="ＭＳ ゴシック" pitchFamily="49" charset="-128"/>
            </a:endParaRPr>
          </a:p>
        </p:txBody>
      </p:sp>
      <p:sp>
        <p:nvSpPr>
          <p:cNvPr id="3123" name="Text Box 30"/>
          <p:cNvSpPr txBox="1">
            <a:spLocks noChangeArrowheads="1"/>
          </p:cNvSpPr>
          <p:nvPr/>
        </p:nvSpPr>
        <p:spPr bwMode="auto">
          <a:xfrm>
            <a:off x="8183563" y="2205038"/>
            <a:ext cx="822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a:solidFill>
                  <a:schemeClr val="bg1"/>
                </a:solidFill>
                <a:latin typeface="ＭＳ ゴシック" panose="020B0609070205080204" pitchFamily="49" charset="-128"/>
                <a:ea typeface="ＭＳ ゴシック" panose="020B0609070205080204" pitchFamily="49" charset="-128"/>
              </a:rPr>
              <a:t>水素ｽﾃｰｼｮﾝ</a:t>
            </a:r>
          </a:p>
        </p:txBody>
      </p:sp>
      <p:pic>
        <p:nvPicPr>
          <p:cNvPr id="3124" name="Picture 12" descr="「学校 イラスト ...」の画像検索結果"/>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27538" y="998538"/>
            <a:ext cx="14097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40" descr="JHFC愛・地球博水素ステーション/瀬戸南"/>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72450" y="1692275"/>
            <a:ext cx="863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62" descr="「急速充電器 イ...」の画像検索結果"/>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66038" y="1989138"/>
            <a:ext cx="3603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7" name="グループ化 153"/>
          <p:cNvGrpSpPr>
            <a:grpSpLocks/>
          </p:cNvGrpSpPr>
          <p:nvPr/>
        </p:nvGrpSpPr>
        <p:grpSpPr bwMode="auto">
          <a:xfrm>
            <a:off x="4303713" y="2060575"/>
            <a:ext cx="431800" cy="360363"/>
            <a:chOff x="3493539" y="1608736"/>
            <a:chExt cx="577604" cy="432048"/>
          </a:xfrm>
        </p:grpSpPr>
        <p:pic>
          <p:nvPicPr>
            <p:cNvPr id="3366" name="Picture 54" descr="「貯水槽」の画像検索結果"/>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93539" y="1608736"/>
              <a:ext cx="57760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7" name="Text Box 30"/>
            <p:cNvSpPr txBox="1">
              <a:spLocks noChangeArrowheads="1"/>
            </p:cNvSpPr>
            <p:nvPr/>
          </p:nvSpPr>
          <p:spPr bwMode="auto">
            <a:xfrm>
              <a:off x="3563722" y="1646741"/>
              <a:ext cx="439743" cy="129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貯水槽</a:t>
              </a:r>
            </a:p>
          </p:txBody>
        </p:sp>
      </p:grpSp>
      <p:pic>
        <p:nvPicPr>
          <p:cNvPr id="3128" name="Picture 58" descr="クリックすると新しいウィンドウで開きます"/>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00563" y="1143000"/>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58" descr="クリックすると新しいウィンドウで開きます"/>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43663" y="892175"/>
            <a:ext cx="6477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0" name="Text Box 30"/>
          <p:cNvSpPr txBox="1">
            <a:spLocks noChangeArrowheads="1"/>
          </p:cNvSpPr>
          <p:nvPr/>
        </p:nvSpPr>
        <p:spPr bwMode="auto">
          <a:xfrm>
            <a:off x="4513263" y="804863"/>
            <a:ext cx="12684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900">
                <a:latin typeface="ＭＳ ゴシック" panose="020B0609070205080204" pitchFamily="49" charset="-128"/>
                <a:ea typeface="ＭＳ ゴシック" panose="020B0609070205080204" pitchFamily="49" charset="-128"/>
              </a:rPr>
              <a:t>学校（ｴﾈﾙｷﾞｰ消費：小）</a:t>
            </a:r>
          </a:p>
        </p:txBody>
      </p:sp>
      <p:sp>
        <p:nvSpPr>
          <p:cNvPr id="3131" name="Text Box 30"/>
          <p:cNvSpPr txBox="1">
            <a:spLocks noChangeArrowheads="1"/>
          </p:cNvSpPr>
          <p:nvPr/>
        </p:nvSpPr>
        <p:spPr bwMode="auto">
          <a:xfrm>
            <a:off x="7019925" y="773113"/>
            <a:ext cx="1655763" cy="138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900">
                <a:latin typeface="ＭＳ ゴシック" panose="020B0609070205080204" pitchFamily="49" charset="-128"/>
                <a:ea typeface="ＭＳ ゴシック" panose="020B0609070205080204" pitchFamily="49" charset="-128"/>
              </a:rPr>
              <a:t>病院（災害時完全自立稼動）</a:t>
            </a:r>
          </a:p>
        </p:txBody>
      </p:sp>
      <p:sp>
        <p:nvSpPr>
          <p:cNvPr id="3132" name="Text Box 30"/>
          <p:cNvSpPr txBox="1">
            <a:spLocks noChangeArrowheads="1"/>
          </p:cNvSpPr>
          <p:nvPr/>
        </p:nvSpPr>
        <p:spPr bwMode="auto">
          <a:xfrm>
            <a:off x="7554913" y="1003300"/>
            <a:ext cx="449262"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医療用酸素</a:t>
            </a:r>
          </a:p>
        </p:txBody>
      </p:sp>
      <p:pic>
        <p:nvPicPr>
          <p:cNvPr id="3133" name="Picture 68" descr="「ショッピングモ...」の画像検索結果"/>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24075" y="927100"/>
            <a:ext cx="17129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4" name="Picture 54" descr="「貯水槽」の画像検索結果"/>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97613" y="1341438"/>
            <a:ext cx="577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5" name="Text Box 30"/>
          <p:cNvSpPr txBox="1">
            <a:spLocks noChangeArrowheads="1"/>
          </p:cNvSpPr>
          <p:nvPr/>
        </p:nvSpPr>
        <p:spPr bwMode="auto">
          <a:xfrm>
            <a:off x="6276975" y="1377950"/>
            <a:ext cx="31115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貯水槽</a:t>
            </a:r>
          </a:p>
        </p:txBody>
      </p:sp>
      <p:grpSp>
        <p:nvGrpSpPr>
          <p:cNvPr id="3136" name="グループ化 119"/>
          <p:cNvGrpSpPr>
            <a:grpSpLocks/>
          </p:cNvGrpSpPr>
          <p:nvPr/>
        </p:nvGrpSpPr>
        <p:grpSpPr bwMode="auto">
          <a:xfrm>
            <a:off x="4433888" y="1485900"/>
            <a:ext cx="525462" cy="403225"/>
            <a:chOff x="2455533" y="1686809"/>
            <a:chExt cx="928981" cy="645736"/>
          </a:xfrm>
        </p:grpSpPr>
        <p:pic>
          <p:nvPicPr>
            <p:cNvPr id="3364" name="Picture 117" descr="「コベルコ 電解...」の画像検索結果"/>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455533" y="1686809"/>
              <a:ext cx="928541" cy="64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5" name="Text Box 30"/>
            <p:cNvSpPr txBox="1">
              <a:spLocks noChangeArrowheads="1"/>
            </p:cNvSpPr>
            <p:nvPr/>
          </p:nvSpPr>
          <p:spPr bwMode="auto">
            <a:xfrm>
              <a:off x="2513822" y="1863898"/>
              <a:ext cx="870692" cy="1729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水電解装置</a:t>
              </a:r>
            </a:p>
          </p:txBody>
        </p:sp>
      </p:grpSp>
      <p:pic>
        <p:nvPicPr>
          <p:cNvPr id="3137" name="Picture 70" descr="「蓄電池 イラス...」の画像検索結果"/>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50088" y="1196975"/>
            <a:ext cx="361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8" name="Text Box 30"/>
          <p:cNvSpPr txBox="1">
            <a:spLocks noChangeArrowheads="1"/>
          </p:cNvSpPr>
          <p:nvPr/>
        </p:nvSpPr>
        <p:spPr bwMode="auto">
          <a:xfrm>
            <a:off x="7019925" y="1343025"/>
            <a:ext cx="3302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蓄電池</a:t>
            </a:r>
          </a:p>
        </p:txBody>
      </p:sp>
      <p:pic>
        <p:nvPicPr>
          <p:cNvPr id="3139" name="Picture 117" descr="「コベルコ 電解...」の画像検索結果"/>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519988" y="1622425"/>
            <a:ext cx="5254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0" name="Picture 32" descr="荏原バラード株式会社製"/>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91363" y="1820863"/>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1" name="Text Box 30"/>
          <p:cNvSpPr txBox="1">
            <a:spLocks noChangeArrowheads="1"/>
          </p:cNvSpPr>
          <p:nvPr/>
        </p:nvSpPr>
        <p:spPr bwMode="auto">
          <a:xfrm>
            <a:off x="7162800" y="1943100"/>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SOFC</a:t>
            </a:r>
            <a:endParaRPr lang="ja-JP" altLang="en-US" sz="700">
              <a:latin typeface="ＭＳ ゴシック" panose="020B0609070205080204" pitchFamily="49" charset="-128"/>
              <a:ea typeface="ＭＳ ゴシック" panose="020B0609070205080204" pitchFamily="49" charset="-128"/>
            </a:endParaRPr>
          </a:p>
        </p:txBody>
      </p:sp>
      <p:pic>
        <p:nvPicPr>
          <p:cNvPr id="3142" name="Picture 32" descr="荏原バラード株式会社製"/>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59338" y="1808163"/>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 name="Text Box 30"/>
          <p:cNvSpPr txBox="1">
            <a:spLocks noChangeArrowheads="1"/>
          </p:cNvSpPr>
          <p:nvPr/>
        </p:nvSpPr>
        <p:spPr bwMode="auto">
          <a:xfrm>
            <a:off x="4930775" y="2024063"/>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SOFC</a:t>
            </a:r>
            <a:endParaRPr lang="ja-JP" altLang="en-US" sz="700">
              <a:latin typeface="ＭＳ ゴシック" panose="020B0609070205080204" pitchFamily="49" charset="-128"/>
              <a:ea typeface="ＭＳ ゴシック" panose="020B0609070205080204" pitchFamily="49" charset="-128"/>
            </a:endParaRPr>
          </a:p>
        </p:txBody>
      </p:sp>
      <p:pic>
        <p:nvPicPr>
          <p:cNvPr id="3144" name="Picture 70" descr="「蓄電池 イラス...」の画像検索結果"/>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076825" y="1392238"/>
            <a:ext cx="3619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5" name="Text Box 30"/>
          <p:cNvSpPr txBox="1">
            <a:spLocks noChangeArrowheads="1"/>
          </p:cNvSpPr>
          <p:nvPr/>
        </p:nvSpPr>
        <p:spPr bwMode="auto">
          <a:xfrm>
            <a:off x="5076825" y="1608138"/>
            <a:ext cx="3302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蓄電池</a:t>
            </a:r>
          </a:p>
        </p:txBody>
      </p:sp>
      <p:pic>
        <p:nvPicPr>
          <p:cNvPr id="3146" name="Picture 54" descr="「貯水槽」の画像検索結果"/>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92500" y="1989138"/>
            <a:ext cx="577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7" name="Text Box 30"/>
          <p:cNvSpPr txBox="1">
            <a:spLocks noChangeArrowheads="1"/>
          </p:cNvSpPr>
          <p:nvPr/>
        </p:nvSpPr>
        <p:spPr bwMode="auto">
          <a:xfrm>
            <a:off x="3668713" y="2112963"/>
            <a:ext cx="3175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貯水槽</a:t>
            </a:r>
          </a:p>
        </p:txBody>
      </p:sp>
      <p:pic>
        <p:nvPicPr>
          <p:cNvPr id="3148" name="Picture 58" descr="クリックすると新しいウィンドウで開きます"/>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19475" y="1103313"/>
            <a:ext cx="647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9" name="Text Box 30"/>
          <p:cNvSpPr txBox="1">
            <a:spLocks noChangeArrowheads="1"/>
          </p:cNvSpPr>
          <p:nvPr/>
        </p:nvSpPr>
        <p:spPr bwMode="auto">
          <a:xfrm>
            <a:off x="3708400" y="1152525"/>
            <a:ext cx="179388" cy="106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PV</a:t>
            </a:r>
            <a:endParaRPr lang="ja-JP" altLang="en-US" sz="700">
              <a:latin typeface="ＭＳ ゴシック" panose="020B0609070205080204" pitchFamily="49" charset="-128"/>
              <a:ea typeface="ＭＳ ゴシック" panose="020B0609070205080204" pitchFamily="49" charset="-128"/>
            </a:endParaRPr>
          </a:p>
        </p:txBody>
      </p:sp>
      <p:pic>
        <p:nvPicPr>
          <p:cNvPr id="3150" name="Picture 32" descr="荏原バラード株式会社製"/>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32138" y="1966913"/>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1" name="Text Box 30"/>
          <p:cNvSpPr txBox="1">
            <a:spLocks noChangeArrowheads="1"/>
          </p:cNvSpPr>
          <p:nvPr/>
        </p:nvSpPr>
        <p:spPr bwMode="auto">
          <a:xfrm>
            <a:off x="3203575" y="2182813"/>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SOFC</a:t>
            </a:r>
            <a:endParaRPr lang="ja-JP" altLang="en-US" sz="700">
              <a:latin typeface="ＭＳ ゴシック" panose="020B0609070205080204" pitchFamily="49" charset="-128"/>
              <a:ea typeface="ＭＳ ゴシック" panose="020B0609070205080204" pitchFamily="49" charset="-128"/>
            </a:endParaRPr>
          </a:p>
        </p:txBody>
      </p:sp>
      <p:sp>
        <p:nvSpPr>
          <p:cNvPr id="204" name="正方形/長方形 203"/>
          <p:cNvSpPr/>
          <p:nvPr/>
        </p:nvSpPr>
        <p:spPr>
          <a:xfrm>
            <a:off x="1835150" y="681038"/>
            <a:ext cx="7235825" cy="21605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53" name="テキスト ボックス 8"/>
          <p:cNvSpPr txBox="1">
            <a:spLocks noChangeArrowheads="1"/>
          </p:cNvSpPr>
          <p:nvPr/>
        </p:nvSpPr>
        <p:spPr bwMode="auto">
          <a:xfrm>
            <a:off x="2124075" y="620713"/>
            <a:ext cx="3960813" cy="153987"/>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大規模施設</a:t>
            </a:r>
            <a:r>
              <a:rPr lang="ja-JP" altLang="en-US" sz="800">
                <a:latin typeface="ＭＳ ゴシック" panose="020B0609070205080204" pitchFamily="49" charset="-128"/>
                <a:ea typeface="ＭＳ ゴシック" panose="020B0609070205080204" pitchFamily="49" charset="-128"/>
              </a:rPr>
              <a:t>（平常時も発電設備等を通常使用、災害時には防災拠点）</a:t>
            </a:r>
          </a:p>
        </p:txBody>
      </p:sp>
      <p:sp>
        <p:nvSpPr>
          <p:cNvPr id="3154" name="Text Box 30"/>
          <p:cNvSpPr txBox="1">
            <a:spLocks noChangeArrowheads="1"/>
          </p:cNvSpPr>
          <p:nvPr/>
        </p:nvSpPr>
        <p:spPr bwMode="auto">
          <a:xfrm>
            <a:off x="2132013" y="798513"/>
            <a:ext cx="20764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900">
                <a:latin typeface="ＭＳ ゴシック" panose="020B0609070205080204" pitchFamily="49" charset="-128"/>
                <a:ea typeface="ＭＳ ゴシック" panose="020B0609070205080204" pitchFamily="49" charset="-128"/>
              </a:rPr>
              <a:t>ショッピングモール（ｴﾈﾙｷﾞｰ消費：大）</a:t>
            </a:r>
          </a:p>
        </p:txBody>
      </p:sp>
      <p:sp>
        <p:nvSpPr>
          <p:cNvPr id="3155" name="Text Box 30"/>
          <p:cNvSpPr txBox="1">
            <a:spLocks noChangeArrowheads="1"/>
          </p:cNvSpPr>
          <p:nvPr/>
        </p:nvSpPr>
        <p:spPr bwMode="auto">
          <a:xfrm>
            <a:off x="5751513" y="2317750"/>
            <a:ext cx="2889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ＭＳ ゴシック" panose="020B0609070205080204" pitchFamily="49" charset="-128"/>
                <a:ea typeface="ＭＳ ゴシック" panose="020B0609070205080204" pitchFamily="49" charset="-128"/>
              </a:rPr>
              <a:t>V2H</a:t>
            </a:r>
            <a:endParaRPr lang="ja-JP" altLang="en-US" sz="800">
              <a:latin typeface="ＭＳ ゴシック" panose="020B0609070205080204" pitchFamily="49" charset="-128"/>
              <a:ea typeface="ＭＳ ゴシック" panose="020B0609070205080204" pitchFamily="49" charset="-128"/>
            </a:endParaRPr>
          </a:p>
        </p:txBody>
      </p:sp>
      <p:cxnSp>
        <p:nvCxnSpPr>
          <p:cNvPr id="210" name="直線矢印コネクタ 209"/>
          <p:cNvCxnSpPr/>
          <p:nvPr/>
        </p:nvCxnSpPr>
        <p:spPr>
          <a:xfrm>
            <a:off x="8675688" y="2373313"/>
            <a:ext cx="0" cy="263525"/>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V="1">
            <a:off x="7885113" y="1917700"/>
            <a:ext cx="395287" cy="1588"/>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flipV="1">
            <a:off x="7642225" y="1382713"/>
            <a:ext cx="1588" cy="341312"/>
          </a:xfrm>
          <a:prstGeom prst="straightConnector1">
            <a:avLst/>
          </a:prstGeom>
          <a:ln w="50800" cmpd="dbl">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3159" name="Text Box 30"/>
          <p:cNvSpPr txBox="1">
            <a:spLocks noChangeArrowheads="1"/>
          </p:cNvSpPr>
          <p:nvPr/>
        </p:nvSpPr>
        <p:spPr bwMode="auto">
          <a:xfrm>
            <a:off x="7556500" y="1701800"/>
            <a:ext cx="503238"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水電解装置</a:t>
            </a:r>
          </a:p>
        </p:txBody>
      </p:sp>
      <p:pic>
        <p:nvPicPr>
          <p:cNvPr id="3160" name="Picture 66" descr="「EV 車載充電器 ...」の画像検索結果"/>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84863" y="1647825"/>
            <a:ext cx="204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 name="直線矢印コネクタ 214"/>
          <p:cNvCxnSpPr/>
          <p:nvPr/>
        </p:nvCxnSpPr>
        <p:spPr>
          <a:xfrm>
            <a:off x="6010275" y="2125663"/>
            <a:ext cx="0" cy="468312"/>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pic>
        <p:nvPicPr>
          <p:cNvPr id="3162" name="Picture 62" descr="「急速充電器 イ...」の画像検索結果"/>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9613" y="1790700"/>
            <a:ext cx="3603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3" name="Picture 70" descr="「蓄電池 イラス...」の画像検索結果"/>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32138" y="1504950"/>
            <a:ext cx="361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 name="Text Box 30"/>
          <p:cNvSpPr txBox="1">
            <a:spLocks noChangeArrowheads="1"/>
          </p:cNvSpPr>
          <p:nvPr/>
        </p:nvSpPr>
        <p:spPr bwMode="auto">
          <a:xfrm>
            <a:off x="7713663" y="2141538"/>
            <a:ext cx="288925" cy="21590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充電</a:t>
            </a:r>
            <a:endParaRPr lang="en-US" altLang="ja-JP" sz="700">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ｽﾀﾝﾄﾞ</a:t>
            </a:r>
          </a:p>
        </p:txBody>
      </p:sp>
      <p:sp>
        <p:nvSpPr>
          <p:cNvPr id="3165" name="Text Box 30"/>
          <p:cNvSpPr txBox="1">
            <a:spLocks noChangeArrowheads="1"/>
          </p:cNvSpPr>
          <p:nvPr/>
        </p:nvSpPr>
        <p:spPr bwMode="auto">
          <a:xfrm>
            <a:off x="1979613" y="1911350"/>
            <a:ext cx="288925" cy="21590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充電</a:t>
            </a:r>
            <a:endParaRPr lang="en-US" altLang="ja-JP" sz="700">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ｽﾀﾝﾄﾞ</a:t>
            </a:r>
          </a:p>
        </p:txBody>
      </p:sp>
      <p:sp>
        <p:nvSpPr>
          <p:cNvPr id="3166" name="Text Box 30"/>
          <p:cNvSpPr txBox="1">
            <a:spLocks noChangeArrowheads="1"/>
          </p:cNvSpPr>
          <p:nvPr/>
        </p:nvSpPr>
        <p:spPr bwMode="auto">
          <a:xfrm>
            <a:off x="5867400" y="1719263"/>
            <a:ext cx="288925" cy="21590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充電</a:t>
            </a:r>
            <a:endParaRPr lang="en-US" altLang="ja-JP" sz="700">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ｽﾀﾝﾄﾞ</a:t>
            </a:r>
          </a:p>
        </p:txBody>
      </p:sp>
      <p:pic>
        <p:nvPicPr>
          <p:cNvPr id="3167" name="Picture 117" descr="「コベルコ 電解...」の画像検索結果"/>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492500" y="1465263"/>
            <a:ext cx="52546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68" name="グループ化 360"/>
          <p:cNvGrpSpPr>
            <a:grpSpLocks/>
          </p:cNvGrpSpPr>
          <p:nvPr/>
        </p:nvGrpSpPr>
        <p:grpSpPr bwMode="auto">
          <a:xfrm>
            <a:off x="2752725" y="1555750"/>
            <a:ext cx="360363" cy="506413"/>
            <a:chOff x="1321646" y="4227596"/>
            <a:chExt cx="360042" cy="507511"/>
          </a:xfrm>
        </p:grpSpPr>
        <p:pic>
          <p:nvPicPr>
            <p:cNvPr id="3362" name="Picture 16" descr="「パワコン イラ...」の画像検索結果"/>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21646" y="4374072"/>
              <a:ext cx="360042" cy="3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3" name="Text Box 30"/>
            <p:cNvSpPr txBox="1">
              <a:spLocks noChangeArrowheads="1"/>
            </p:cNvSpPr>
            <p:nvPr/>
          </p:nvSpPr>
          <p:spPr bwMode="auto">
            <a:xfrm>
              <a:off x="1425839" y="4227596"/>
              <a:ext cx="18415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PCS</a:t>
              </a:r>
              <a:endParaRPr lang="ja-JP" altLang="en-US" sz="700">
                <a:latin typeface="ＭＳ ゴシック" panose="020B0609070205080204" pitchFamily="49" charset="-128"/>
                <a:ea typeface="ＭＳ ゴシック" panose="020B0609070205080204" pitchFamily="49" charset="-128"/>
              </a:endParaRPr>
            </a:p>
          </p:txBody>
        </p:sp>
      </p:grpSp>
      <p:grpSp>
        <p:nvGrpSpPr>
          <p:cNvPr id="3169" name="グループ化 364"/>
          <p:cNvGrpSpPr>
            <a:grpSpLocks/>
          </p:cNvGrpSpPr>
          <p:nvPr/>
        </p:nvGrpSpPr>
        <p:grpSpPr bwMode="auto">
          <a:xfrm>
            <a:off x="5364163" y="1773238"/>
            <a:ext cx="360362" cy="361950"/>
            <a:chOff x="1411761" y="4393742"/>
            <a:chExt cx="360039" cy="361033"/>
          </a:xfrm>
        </p:grpSpPr>
        <p:pic>
          <p:nvPicPr>
            <p:cNvPr id="3360" name="Picture 16" descr="「パワコン イラ...」の画像検索結果"/>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11761" y="4393742"/>
              <a:ext cx="360039" cy="36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1" name="Text Box 30"/>
            <p:cNvSpPr txBox="1">
              <a:spLocks noChangeArrowheads="1"/>
            </p:cNvSpPr>
            <p:nvPr/>
          </p:nvSpPr>
          <p:spPr bwMode="auto">
            <a:xfrm>
              <a:off x="1555646" y="4465568"/>
              <a:ext cx="18415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PCS</a:t>
              </a:r>
              <a:endParaRPr lang="ja-JP" altLang="en-US" sz="700">
                <a:latin typeface="ＭＳ ゴシック" panose="020B0609070205080204" pitchFamily="49" charset="-128"/>
                <a:ea typeface="ＭＳ ゴシック" panose="020B0609070205080204" pitchFamily="49" charset="-128"/>
              </a:endParaRPr>
            </a:p>
          </p:txBody>
        </p:sp>
      </p:grpSp>
      <p:grpSp>
        <p:nvGrpSpPr>
          <p:cNvPr id="3170" name="グループ化 368"/>
          <p:cNvGrpSpPr>
            <a:grpSpLocks/>
          </p:cNvGrpSpPr>
          <p:nvPr/>
        </p:nvGrpSpPr>
        <p:grpSpPr bwMode="auto">
          <a:xfrm>
            <a:off x="6732588" y="1773238"/>
            <a:ext cx="361950" cy="360362"/>
            <a:chOff x="2277218" y="4970064"/>
            <a:chExt cx="360039" cy="361033"/>
          </a:xfrm>
        </p:grpSpPr>
        <p:pic>
          <p:nvPicPr>
            <p:cNvPr id="3358" name="Picture 16" descr="「パワコン イラ...」の画像検索結果"/>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77218" y="4970064"/>
              <a:ext cx="360039" cy="36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9" name="Text Box 30"/>
            <p:cNvSpPr txBox="1">
              <a:spLocks noChangeArrowheads="1"/>
            </p:cNvSpPr>
            <p:nvPr/>
          </p:nvSpPr>
          <p:spPr bwMode="auto">
            <a:xfrm>
              <a:off x="2349158" y="5042204"/>
              <a:ext cx="18415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PCS</a:t>
              </a:r>
              <a:endParaRPr lang="ja-JP" altLang="en-US" sz="700">
                <a:latin typeface="ＭＳ ゴシック" panose="020B0609070205080204" pitchFamily="49" charset="-128"/>
                <a:ea typeface="ＭＳ ゴシック" panose="020B0609070205080204" pitchFamily="49" charset="-128"/>
              </a:endParaRPr>
            </a:p>
          </p:txBody>
        </p:sp>
      </p:grpSp>
      <p:sp>
        <p:nvSpPr>
          <p:cNvPr id="3171" name="Text Box 30"/>
          <p:cNvSpPr txBox="1">
            <a:spLocks noChangeArrowheads="1"/>
          </p:cNvSpPr>
          <p:nvPr/>
        </p:nvSpPr>
        <p:spPr bwMode="auto">
          <a:xfrm>
            <a:off x="3132138" y="1608138"/>
            <a:ext cx="3302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蓄電池</a:t>
            </a:r>
          </a:p>
        </p:txBody>
      </p:sp>
      <p:sp>
        <p:nvSpPr>
          <p:cNvPr id="3172" name="Text Box 30"/>
          <p:cNvSpPr txBox="1">
            <a:spLocks noChangeArrowheads="1"/>
          </p:cNvSpPr>
          <p:nvPr/>
        </p:nvSpPr>
        <p:spPr bwMode="auto">
          <a:xfrm>
            <a:off x="4643438" y="1192213"/>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PV</a:t>
            </a:r>
            <a:endParaRPr lang="ja-JP" altLang="en-US" sz="700">
              <a:latin typeface="ＭＳ ゴシック" panose="020B0609070205080204" pitchFamily="49" charset="-128"/>
              <a:ea typeface="ＭＳ ゴシック" panose="020B0609070205080204" pitchFamily="49" charset="-128"/>
            </a:endParaRPr>
          </a:p>
        </p:txBody>
      </p:sp>
      <p:sp>
        <p:nvSpPr>
          <p:cNvPr id="3173" name="Text Box 30"/>
          <p:cNvSpPr txBox="1">
            <a:spLocks noChangeArrowheads="1"/>
          </p:cNvSpPr>
          <p:nvPr/>
        </p:nvSpPr>
        <p:spPr bwMode="auto">
          <a:xfrm>
            <a:off x="6656388" y="942975"/>
            <a:ext cx="179387"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PV</a:t>
            </a:r>
            <a:endParaRPr lang="ja-JP" altLang="en-US" sz="700">
              <a:latin typeface="ＭＳ ゴシック" panose="020B0609070205080204" pitchFamily="49" charset="-128"/>
              <a:ea typeface="ＭＳ ゴシック" panose="020B0609070205080204" pitchFamily="49" charset="-128"/>
            </a:endParaRPr>
          </a:p>
        </p:txBody>
      </p:sp>
      <p:pic>
        <p:nvPicPr>
          <p:cNvPr id="3174" name="Picture 62" descr="「急速充電器 イ...」の画像検索結果"/>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132138" y="5576888"/>
            <a:ext cx="298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 name="Text Box 30"/>
          <p:cNvSpPr txBox="1">
            <a:spLocks noChangeArrowheads="1"/>
          </p:cNvSpPr>
          <p:nvPr/>
        </p:nvSpPr>
        <p:spPr bwMode="auto">
          <a:xfrm>
            <a:off x="3152775" y="5692775"/>
            <a:ext cx="287338" cy="215900"/>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充電</a:t>
            </a:r>
            <a:endParaRPr lang="en-US" altLang="ja-JP" sz="700">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ｽﾀﾝﾄﾞ</a:t>
            </a:r>
          </a:p>
        </p:txBody>
      </p:sp>
      <p:sp>
        <p:nvSpPr>
          <p:cNvPr id="260" name="角丸四角形 259"/>
          <p:cNvSpPr/>
          <p:nvPr/>
        </p:nvSpPr>
        <p:spPr>
          <a:xfrm>
            <a:off x="3708400" y="3429000"/>
            <a:ext cx="3240088" cy="3168650"/>
          </a:xfrm>
          <a:prstGeom prst="roundRect">
            <a:avLst>
              <a:gd name="adj" fmla="val 13832"/>
            </a:avLst>
          </a:prstGeom>
          <a:noFill/>
          <a:ln w="381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2" name="角丸四角形 261"/>
          <p:cNvSpPr/>
          <p:nvPr/>
        </p:nvSpPr>
        <p:spPr>
          <a:xfrm>
            <a:off x="3851275" y="3573463"/>
            <a:ext cx="2952750" cy="2879725"/>
          </a:xfrm>
          <a:prstGeom prst="roundRect">
            <a:avLst>
              <a:gd name="adj" fmla="val 11648"/>
            </a:avLst>
          </a:prstGeom>
          <a:noFill/>
          <a:ln w="3175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63" name="角丸四角形 262"/>
          <p:cNvSpPr/>
          <p:nvPr/>
        </p:nvSpPr>
        <p:spPr>
          <a:xfrm>
            <a:off x="3924300" y="3644900"/>
            <a:ext cx="2808288" cy="2736850"/>
          </a:xfrm>
          <a:prstGeom prst="roundRect">
            <a:avLst>
              <a:gd name="adj" fmla="val 11648"/>
            </a:avLst>
          </a:prstGeom>
          <a:noFill/>
          <a:ln w="3175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79" name="テキスト ボックス 233"/>
          <p:cNvSpPr txBox="1">
            <a:spLocks noChangeArrowheads="1"/>
          </p:cNvSpPr>
          <p:nvPr/>
        </p:nvSpPr>
        <p:spPr bwMode="auto">
          <a:xfrm>
            <a:off x="4629150" y="6330950"/>
            <a:ext cx="1231900" cy="307975"/>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Arial" panose="020B0604020202020204" pitchFamily="34" charset="0"/>
              </a:rPr>
              <a:t>小規模タウンインフラ（地産地消）</a:t>
            </a:r>
          </a:p>
        </p:txBody>
      </p:sp>
      <p:pic>
        <p:nvPicPr>
          <p:cNvPr id="3180" name="Picture 119" descr="「家 イラスト」の画像検索結果"/>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27538" y="5013325"/>
            <a:ext cx="8651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 name="Text Box 30"/>
          <p:cNvSpPr txBox="1">
            <a:spLocks noChangeArrowheads="1"/>
          </p:cNvSpPr>
          <p:nvPr/>
        </p:nvSpPr>
        <p:spPr bwMode="auto">
          <a:xfrm>
            <a:off x="4756150" y="5827713"/>
            <a:ext cx="2889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ＭＳ ゴシック" panose="020B0609070205080204" pitchFamily="49" charset="-128"/>
                <a:ea typeface="ＭＳ ゴシック" panose="020B0609070205080204" pitchFamily="49" charset="-128"/>
              </a:rPr>
              <a:t>V2H</a:t>
            </a:r>
            <a:endParaRPr lang="ja-JP" altLang="en-US" sz="800">
              <a:latin typeface="ＭＳ ゴシック" panose="020B0609070205080204" pitchFamily="49" charset="-128"/>
              <a:ea typeface="ＭＳ ゴシック" panose="020B0609070205080204" pitchFamily="49" charset="-128"/>
            </a:endParaRPr>
          </a:p>
        </p:txBody>
      </p:sp>
      <p:grpSp>
        <p:nvGrpSpPr>
          <p:cNvPr id="3182" name="グループ化 191"/>
          <p:cNvGrpSpPr>
            <a:grpSpLocks/>
          </p:cNvGrpSpPr>
          <p:nvPr/>
        </p:nvGrpSpPr>
        <p:grpSpPr bwMode="auto">
          <a:xfrm>
            <a:off x="4067175" y="5159375"/>
            <a:ext cx="360363" cy="411163"/>
            <a:chOff x="4355976" y="1988840"/>
            <a:chExt cx="360363" cy="411162"/>
          </a:xfrm>
        </p:grpSpPr>
        <p:pic>
          <p:nvPicPr>
            <p:cNvPr id="3356" name="Picture 70" descr="「蓄電池 イラス...」の画像検索結果"/>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7" name="Text Box 30"/>
            <p:cNvSpPr txBox="1">
              <a:spLocks noChangeArrowheads="1"/>
            </p:cNvSpPr>
            <p:nvPr/>
          </p:nvSpPr>
          <p:spPr bwMode="auto">
            <a:xfrm>
              <a:off x="4365774" y="2204864"/>
              <a:ext cx="288032" cy="107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蓄電池</a:t>
              </a:r>
            </a:p>
          </p:txBody>
        </p:sp>
      </p:grpSp>
      <p:pic>
        <p:nvPicPr>
          <p:cNvPr id="3183" name="Picture 32" descr="荏原バラード株式会社製"/>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67175" y="5591175"/>
            <a:ext cx="288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 name="Text Box 30"/>
          <p:cNvSpPr txBox="1">
            <a:spLocks noChangeArrowheads="1"/>
          </p:cNvSpPr>
          <p:nvPr/>
        </p:nvSpPr>
        <p:spPr bwMode="auto">
          <a:xfrm>
            <a:off x="4140200" y="5807075"/>
            <a:ext cx="179388"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PEFC</a:t>
            </a:r>
            <a:endParaRPr lang="ja-JP" altLang="en-US" sz="700">
              <a:latin typeface="ＭＳ ゴシック" panose="020B0609070205080204" pitchFamily="49" charset="-128"/>
              <a:ea typeface="ＭＳ ゴシック" panose="020B0609070205080204" pitchFamily="49" charset="-128"/>
            </a:endParaRPr>
          </a:p>
        </p:txBody>
      </p:sp>
      <p:sp>
        <p:nvSpPr>
          <p:cNvPr id="277" name="正方形/長方形 276"/>
          <p:cNvSpPr/>
          <p:nvPr/>
        </p:nvSpPr>
        <p:spPr>
          <a:xfrm>
            <a:off x="4067175" y="5013325"/>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186" name="グループ化 22"/>
          <p:cNvGrpSpPr>
            <a:grpSpLocks/>
          </p:cNvGrpSpPr>
          <p:nvPr/>
        </p:nvGrpSpPr>
        <p:grpSpPr bwMode="auto">
          <a:xfrm>
            <a:off x="4716463" y="5948363"/>
            <a:ext cx="450850" cy="254000"/>
            <a:chOff x="5580112" y="3573015"/>
            <a:chExt cx="925951" cy="497451"/>
          </a:xfrm>
        </p:grpSpPr>
        <p:pic>
          <p:nvPicPr>
            <p:cNvPr id="3354" name="Picture 2" descr="「車 イラスト 無...」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73015"/>
              <a:ext cx="755329"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5" name="Text Box 39"/>
            <p:cNvSpPr txBox="1">
              <a:spLocks noChangeArrowheads="1"/>
            </p:cNvSpPr>
            <p:nvPr/>
          </p:nvSpPr>
          <p:spPr bwMode="auto">
            <a:xfrm>
              <a:off x="5950471" y="3859631"/>
              <a:ext cx="555592" cy="21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FC-PHV</a:t>
              </a:r>
            </a:p>
          </p:txBody>
        </p:sp>
      </p:grpSp>
      <p:cxnSp>
        <p:nvCxnSpPr>
          <p:cNvPr id="268" name="直線矢印コネクタ 267"/>
          <p:cNvCxnSpPr/>
          <p:nvPr/>
        </p:nvCxnSpPr>
        <p:spPr>
          <a:xfrm>
            <a:off x="5056188" y="5773738"/>
            <a:ext cx="0" cy="21590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直線矢印コネクタ 272"/>
          <p:cNvCxnSpPr/>
          <p:nvPr/>
        </p:nvCxnSpPr>
        <p:spPr>
          <a:xfrm>
            <a:off x="4356100" y="5518150"/>
            <a:ext cx="134938" cy="1365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直線矢印コネクタ 273"/>
          <p:cNvCxnSpPr/>
          <p:nvPr/>
        </p:nvCxnSpPr>
        <p:spPr>
          <a:xfrm flipH="1">
            <a:off x="4211638" y="5513388"/>
            <a:ext cx="0"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pic>
        <p:nvPicPr>
          <p:cNvPr id="3190" name="Picture 56" descr="「学校 ソーラー ...」の画像検索結果"/>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64438" y="5310188"/>
            <a:ext cx="93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1" name="Picture 32" descr="荏原バラード株式会社製"/>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99313" y="6167438"/>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2" name="Picture 66" descr="「EV 車載充電器 ...」の画像検索結果"/>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485188" y="5508625"/>
            <a:ext cx="1698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3" name="Text Box 30"/>
          <p:cNvSpPr txBox="1">
            <a:spLocks noChangeArrowheads="1"/>
          </p:cNvSpPr>
          <p:nvPr/>
        </p:nvSpPr>
        <p:spPr bwMode="auto">
          <a:xfrm>
            <a:off x="7270750" y="6273800"/>
            <a:ext cx="179388"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PEFC</a:t>
            </a:r>
            <a:endParaRPr lang="ja-JP" altLang="en-US" sz="700">
              <a:latin typeface="ＭＳ ゴシック" panose="020B0609070205080204" pitchFamily="49" charset="-128"/>
              <a:ea typeface="ＭＳ ゴシック" panose="020B0609070205080204" pitchFamily="49" charset="-128"/>
            </a:endParaRPr>
          </a:p>
        </p:txBody>
      </p:sp>
      <p:grpSp>
        <p:nvGrpSpPr>
          <p:cNvPr id="3194" name="グループ化 122"/>
          <p:cNvGrpSpPr>
            <a:grpSpLocks/>
          </p:cNvGrpSpPr>
          <p:nvPr/>
        </p:nvGrpSpPr>
        <p:grpSpPr bwMode="auto">
          <a:xfrm>
            <a:off x="7199313" y="5734050"/>
            <a:ext cx="360362" cy="411163"/>
            <a:chOff x="4355976" y="1988840"/>
            <a:chExt cx="360363" cy="411162"/>
          </a:xfrm>
        </p:grpSpPr>
        <p:pic>
          <p:nvPicPr>
            <p:cNvPr id="3352" name="Picture 70" descr="「蓄電池 イラス...」の画像検索結果"/>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3" name="Text Box 30"/>
            <p:cNvSpPr txBox="1">
              <a:spLocks noChangeArrowheads="1"/>
            </p:cNvSpPr>
            <p:nvPr/>
          </p:nvSpPr>
          <p:spPr bwMode="auto">
            <a:xfrm>
              <a:off x="4373119" y="2111895"/>
              <a:ext cx="288032" cy="107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蓄電池</a:t>
              </a:r>
            </a:p>
          </p:txBody>
        </p:sp>
      </p:grpSp>
      <p:cxnSp>
        <p:nvCxnSpPr>
          <p:cNvPr id="289" name="直線矢印コネクタ 288"/>
          <p:cNvCxnSpPr/>
          <p:nvPr/>
        </p:nvCxnSpPr>
        <p:spPr>
          <a:xfrm flipH="1">
            <a:off x="7342188" y="6094413"/>
            <a:ext cx="1587"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290" name="直線矢印コネクタ 289"/>
          <p:cNvCxnSpPr/>
          <p:nvPr/>
        </p:nvCxnSpPr>
        <p:spPr>
          <a:xfrm flipV="1">
            <a:off x="7488238" y="5876925"/>
            <a:ext cx="215900" cy="144463"/>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197" name="Text Box 30"/>
          <p:cNvSpPr txBox="1">
            <a:spLocks noChangeArrowheads="1"/>
          </p:cNvSpPr>
          <p:nvPr/>
        </p:nvSpPr>
        <p:spPr bwMode="auto">
          <a:xfrm>
            <a:off x="8359775" y="6007100"/>
            <a:ext cx="2889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ＭＳ ゴシック" panose="020B0609070205080204" pitchFamily="49" charset="-128"/>
                <a:ea typeface="ＭＳ ゴシック" panose="020B0609070205080204" pitchFamily="49" charset="-128"/>
              </a:rPr>
              <a:t>V2H</a:t>
            </a:r>
            <a:endParaRPr lang="ja-JP" altLang="en-US" sz="800">
              <a:latin typeface="ＭＳ ゴシック" panose="020B0609070205080204" pitchFamily="49" charset="-128"/>
              <a:ea typeface="ＭＳ ゴシック" panose="020B0609070205080204" pitchFamily="49" charset="-128"/>
            </a:endParaRPr>
          </a:p>
        </p:txBody>
      </p:sp>
      <p:sp>
        <p:nvSpPr>
          <p:cNvPr id="3198" name="Text Box 30"/>
          <p:cNvSpPr txBox="1">
            <a:spLocks noChangeArrowheads="1"/>
          </p:cNvSpPr>
          <p:nvPr/>
        </p:nvSpPr>
        <p:spPr bwMode="auto">
          <a:xfrm>
            <a:off x="7775575" y="5697538"/>
            <a:ext cx="652463"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ｵｰﾙ電化住宅</a:t>
            </a:r>
          </a:p>
        </p:txBody>
      </p:sp>
      <p:sp>
        <p:nvSpPr>
          <p:cNvPr id="294" name="正方形/長方形 293"/>
          <p:cNvSpPr/>
          <p:nvPr/>
        </p:nvSpPr>
        <p:spPr>
          <a:xfrm>
            <a:off x="7164388" y="5300663"/>
            <a:ext cx="1550987" cy="12969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200" name="テキスト ボックス 8"/>
          <p:cNvSpPr txBox="1">
            <a:spLocks noChangeArrowheads="1"/>
          </p:cNvSpPr>
          <p:nvPr/>
        </p:nvSpPr>
        <p:spPr bwMode="auto">
          <a:xfrm>
            <a:off x="7524750" y="5229225"/>
            <a:ext cx="1046163" cy="107950"/>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二次ｴﾈﾙｷﾞｰ複々線化住宅</a:t>
            </a:r>
          </a:p>
        </p:txBody>
      </p:sp>
      <p:sp>
        <p:nvSpPr>
          <p:cNvPr id="3201" name="Text Box 30"/>
          <p:cNvSpPr txBox="1">
            <a:spLocks noChangeArrowheads="1"/>
          </p:cNvSpPr>
          <p:nvPr/>
        </p:nvSpPr>
        <p:spPr bwMode="auto">
          <a:xfrm>
            <a:off x="8351838" y="5503863"/>
            <a:ext cx="287337" cy="21590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充電</a:t>
            </a:r>
            <a:endParaRPr lang="en-US" altLang="ja-JP" sz="700">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ｽﾀﾝﾄﾞ</a:t>
            </a:r>
          </a:p>
        </p:txBody>
      </p:sp>
      <p:pic>
        <p:nvPicPr>
          <p:cNvPr id="3202" name="Picture 11" descr="「二輪車 イラス...」の画像検索結果"/>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986713" y="5942013"/>
            <a:ext cx="215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3" name="Picture 13" descr="「電動自転車 イ...」の画像検索結果"/>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986713" y="6181725"/>
            <a:ext cx="2159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4" name="Picture 15" descr="「シニアカー イ...」の画像検索結果"/>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997825" y="6386513"/>
            <a:ext cx="1889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3" name="直線矢印コネクタ 302"/>
          <p:cNvCxnSpPr/>
          <p:nvPr/>
        </p:nvCxnSpPr>
        <p:spPr>
          <a:xfrm flipH="1">
            <a:off x="8134350" y="6464300"/>
            <a:ext cx="179388"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直線矢印コネクタ 303"/>
          <p:cNvCxnSpPr/>
          <p:nvPr/>
        </p:nvCxnSpPr>
        <p:spPr>
          <a:xfrm flipH="1">
            <a:off x="8131175" y="6248400"/>
            <a:ext cx="179388"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直線矢印コネクタ 304"/>
          <p:cNvCxnSpPr/>
          <p:nvPr/>
        </p:nvCxnSpPr>
        <p:spPr>
          <a:xfrm flipH="1">
            <a:off x="8131175" y="6032500"/>
            <a:ext cx="179388"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直線矢印コネクタ 305"/>
          <p:cNvCxnSpPr/>
          <p:nvPr/>
        </p:nvCxnSpPr>
        <p:spPr>
          <a:xfrm>
            <a:off x="8316913" y="5830888"/>
            <a:ext cx="0" cy="647700"/>
          </a:xfrm>
          <a:prstGeom prst="straightConnector1">
            <a:avLst/>
          </a:prstGeom>
          <a:ln w="31750">
            <a:solidFill>
              <a:srgbClr val="F2B800"/>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07" name="直線矢印コネクタ 306"/>
          <p:cNvCxnSpPr/>
          <p:nvPr/>
        </p:nvCxnSpPr>
        <p:spPr>
          <a:xfrm flipH="1">
            <a:off x="7451725" y="5445125"/>
            <a:ext cx="395288" cy="360363"/>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7451725" y="3286125"/>
            <a:ext cx="0" cy="358775"/>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211" name="Text Box 30"/>
          <p:cNvSpPr txBox="1">
            <a:spLocks noChangeArrowheads="1"/>
          </p:cNvSpPr>
          <p:nvPr/>
        </p:nvSpPr>
        <p:spPr bwMode="auto">
          <a:xfrm>
            <a:off x="7967663" y="5376863"/>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PV</a:t>
            </a:r>
            <a:endParaRPr lang="ja-JP" altLang="en-US" sz="700">
              <a:latin typeface="ＭＳ ゴシック" panose="020B0609070205080204" pitchFamily="49" charset="-128"/>
              <a:ea typeface="ＭＳ ゴシック" panose="020B0609070205080204" pitchFamily="49" charset="-128"/>
            </a:endParaRPr>
          </a:p>
        </p:txBody>
      </p:sp>
      <p:grpSp>
        <p:nvGrpSpPr>
          <p:cNvPr id="3212" name="グループ化 301"/>
          <p:cNvGrpSpPr>
            <a:grpSpLocks/>
          </p:cNvGrpSpPr>
          <p:nvPr/>
        </p:nvGrpSpPr>
        <p:grpSpPr bwMode="auto">
          <a:xfrm>
            <a:off x="8348663" y="6208713"/>
            <a:ext cx="398462" cy="266700"/>
            <a:chOff x="3083417" y="5877272"/>
            <a:chExt cx="660789" cy="419646"/>
          </a:xfrm>
        </p:grpSpPr>
        <p:pic>
          <p:nvPicPr>
            <p:cNvPr id="3350" name="Picture 7" descr="「自動車 イラス...」の画像検索結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1"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BEV</a:t>
              </a:r>
              <a:r>
                <a:rPr lang="ja-JP" altLang="en-US" sz="700"/>
                <a:t>･</a:t>
              </a:r>
              <a:r>
                <a:rPr lang="en-US" altLang="ja-JP" sz="700"/>
                <a:t>PHV</a:t>
              </a:r>
            </a:p>
          </p:txBody>
        </p:sp>
      </p:grpSp>
      <p:sp>
        <p:nvSpPr>
          <p:cNvPr id="3213" name="テキスト ボックス 10"/>
          <p:cNvSpPr txBox="1">
            <a:spLocks noChangeArrowheads="1"/>
          </p:cNvSpPr>
          <p:nvPr/>
        </p:nvSpPr>
        <p:spPr bwMode="auto">
          <a:xfrm>
            <a:off x="3981450" y="6554788"/>
            <a:ext cx="587375" cy="107950"/>
          </a:xfrm>
          <a:prstGeom prst="rect">
            <a:avLst/>
          </a:prstGeom>
          <a:solidFill>
            <a:schemeClr val="bg1"/>
          </a:solidFill>
          <a:ln w="9525">
            <a:solidFill>
              <a:srgbClr val="0000FF"/>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0000FF"/>
                </a:solidFill>
                <a:latin typeface="ＭＳ ゴシック" panose="020B0609070205080204" pitchFamily="49" charset="-128"/>
                <a:ea typeface="ＭＳ ゴシック" panose="020B0609070205080204" pitchFamily="49" charset="-128"/>
              </a:rPr>
              <a:t>水素（低圧）</a:t>
            </a:r>
          </a:p>
        </p:txBody>
      </p:sp>
      <p:sp>
        <p:nvSpPr>
          <p:cNvPr id="3214" name="テキスト ボックス 9"/>
          <p:cNvSpPr txBox="1">
            <a:spLocks noChangeArrowheads="1"/>
          </p:cNvSpPr>
          <p:nvPr/>
        </p:nvSpPr>
        <p:spPr bwMode="auto">
          <a:xfrm>
            <a:off x="3979863" y="6438900"/>
            <a:ext cx="587375" cy="107950"/>
          </a:xfrm>
          <a:prstGeom prst="rect">
            <a:avLst/>
          </a:prstGeom>
          <a:solidFill>
            <a:schemeClr val="bg1"/>
          </a:solidFill>
          <a:ln w="9525">
            <a:solidFill>
              <a:srgbClr val="FFC00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F2B800"/>
                </a:solidFill>
                <a:latin typeface="ＭＳ ゴシック" panose="020B0609070205080204" pitchFamily="49" charset="-128"/>
                <a:ea typeface="ＭＳ ゴシック" panose="020B0609070205080204" pitchFamily="49" charset="-128"/>
              </a:rPr>
              <a:t>電気（直流）</a:t>
            </a:r>
          </a:p>
        </p:txBody>
      </p:sp>
      <p:sp>
        <p:nvSpPr>
          <p:cNvPr id="3215" name="テキスト ボックス 12"/>
          <p:cNvSpPr txBox="1">
            <a:spLocks noChangeArrowheads="1"/>
          </p:cNvSpPr>
          <p:nvPr/>
        </p:nvSpPr>
        <p:spPr bwMode="auto">
          <a:xfrm>
            <a:off x="5940425" y="6310313"/>
            <a:ext cx="228600" cy="107950"/>
          </a:xfrm>
          <a:prstGeom prst="rect">
            <a:avLst/>
          </a:prstGeom>
          <a:solidFill>
            <a:schemeClr val="bg1"/>
          </a:solidFill>
          <a:ln w="9525">
            <a:solidFill>
              <a:srgbClr val="00B05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00B050"/>
                </a:solidFill>
                <a:latin typeface="ＭＳ ゴシック" panose="020B0609070205080204" pitchFamily="49" charset="-128"/>
                <a:ea typeface="ＭＳ ゴシック" panose="020B0609070205080204" pitchFamily="49" charset="-128"/>
              </a:rPr>
              <a:t>給湯</a:t>
            </a:r>
          </a:p>
        </p:txBody>
      </p:sp>
      <p:sp>
        <p:nvSpPr>
          <p:cNvPr id="3216" name="テキスト ボックス 11"/>
          <p:cNvSpPr txBox="1">
            <a:spLocks noChangeArrowheads="1"/>
          </p:cNvSpPr>
          <p:nvPr/>
        </p:nvSpPr>
        <p:spPr bwMode="auto">
          <a:xfrm>
            <a:off x="6156325" y="6403975"/>
            <a:ext cx="228600" cy="107950"/>
          </a:xfrm>
          <a:prstGeom prst="rect">
            <a:avLst/>
          </a:prstGeom>
          <a:solidFill>
            <a:schemeClr val="bg1"/>
          </a:solidFill>
          <a:ln w="9525">
            <a:solidFill>
              <a:srgbClr val="00B0F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00B0F0"/>
                </a:solidFill>
                <a:latin typeface="ＭＳ ゴシック" panose="020B0609070205080204" pitchFamily="49" charset="-128"/>
                <a:ea typeface="ＭＳ ゴシック" panose="020B0609070205080204" pitchFamily="49" charset="-128"/>
              </a:rPr>
              <a:t>上水</a:t>
            </a:r>
          </a:p>
        </p:txBody>
      </p:sp>
      <p:cxnSp>
        <p:nvCxnSpPr>
          <p:cNvPr id="320" name="直線矢印コネクタ 319"/>
          <p:cNvCxnSpPr/>
          <p:nvPr/>
        </p:nvCxnSpPr>
        <p:spPr>
          <a:xfrm flipH="1">
            <a:off x="7451725" y="4437063"/>
            <a:ext cx="4763" cy="301625"/>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22" name="直線矢印コネクタ 321"/>
          <p:cNvCxnSpPr/>
          <p:nvPr/>
        </p:nvCxnSpPr>
        <p:spPr>
          <a:xfrm>
            <a:off x="7885113" y="4221163"/>
            <a:ext cx="0" cy="517525"/>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24" name="直線矢印コネクタ 323"/>
          <p:cNvCxnSpPr/>
          <p:nvPr/>
        </p:nvCxnSpPr>
        <p:spPr>
          <a:xfrm>
            <a:off x="8172450" y="4365625"/>
            <a:ext cx="0" cy="360363"/>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3220" name="グループ化 145"/>
          <p:cNvGrpSpPr>
            <a:grpSpLocks/>
          </p:cNvGrpSpPr>
          <p:nvPr/>
        </p:nvGrpSpPr>
        <p:grpSpPr bwMode="auto">
          <a:xfrm>
            <a:off x="7210425" y="3632200"/>
            <a:ext cx="1033463" cy="877888"/>
            <a:chOff x="3466479" y="5779863"/>
            <a:chExt cx="1033513" cy="878385"/>
          </a:xfrm>
        </p:grpSpPr>
        <p:sp>
          <p:nvSpPr>
            <p:cNvPr id="326" name="正方形/長方形 325"/>
            <p:cNvSpPr/>
            <p:nvPr/>
          </p:nvSpPr>
          <p:spPr bwMode="auto">
            <a:xfrm>
              <a:off x="3466479" y="5779863"/>
              <a:ext cx="1033513" cy="84979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800">
                <a:latin typeface="ＭＳ ゴシック" pitchFamily="49" charset="-128"/>
                <a:ea typeface="ＭＳ ゴシック" pitchFamily="49" charset="-128"/>
              </a:endParaRPr>
            </a:p>
          </p:txBody>
        </p:sp>
        <p:sp>
          <p:nvSpPr>
            <p:cNvPr id="3348" name="Text Box 30"/>
            <p:cNvSpPr txBox="1">
              <a:spLocks noChangeArrowheads="1"/>
            </p:cNvSpPr>
            <p:nvPr/>
          </p:nvSpPr>
          <p:spPr bwMode="auto">
            <a:xfrm>
              <a:off x="3498011" y="6442804"/>
              <a:ext cx="10019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b="1">
                  <a:solidFill>
                    <a:schemeClr val="bg1"/>
                  </a:solidFill>
                  <a:latin typeface="ＭＳ ゴシック" panose="020B0609070205080204" pitchFamily="49" charset="-128"/>
                  <a:ea typeface="ＭＳ ゴシック" panose="020B0609070205080204" pitchFamily="49" charset="-128"/>
                </a:rPr>
                <a:t>水素ステーション</a:t>
              </a:r>
            </a:p>
          </p:txBody>
        </p:sp>
        <p:pic>
          <p:nvPicPr>
            <p:cNvPr id="3349" name="Picture 42" descr="JHFC横浜・旭水素ステーション"/>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491880" y="5805264"/>
              <a:ext cx="9970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21" name="グループ化 191"/>
          <p:cNvGrpSpPr>
            <a:grpSpLocks/>
          </p:cNvGrpSpPr>
          <p:nvPr/>
        </p:nvGrpSpPr>
        <p:grpSpPr bwMode="auto">
          <a:xfrm>
            <a:off x="5357813" y="3957638"/>
            <a:ext cx="360362" cy="411162"/>
            <a:chOff x="4355976" y="1988840"/>
            <a:chExt cx="360363" cy="411162"/>
          </a:xfrm>
        </p:grpSpPr>
        <p:pic>
          <p:nvPicPr>
            <p:cNvPr id="3345" name="Picture 70" descr="「蓄電池 イラス...」の画像検索結果"/>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6" name="Text Box 30"/>
            <p:cNvSpPr txBox="1">
              <a:spLocks noChangeArrowheads="1"/>
            </p:cNvSpPr>
            <p:nvPr/>
          </p:nvSpPr>
          <p:spPr bwMode="auto">
            <a:xfrm>
              <a:off x="4365774" y="2204864"/>
              <a:ext cx="288032" cy="107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蓄電池</a:t>
              </a:r>
            </a:p>
          </p:txBody>
        </p:sp>
      </p:grpSp>
      <p:pic>
        <p:nvPicPr>
          <p:cNvPr id="3222" name="Picture 32" descr="荏原バラード株式会社製"/>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357813" y="4389438"/>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3" name="Text Box 30"/>
          <p:cNvSpPr txBox="1">
            <a:spLocks noChangeArrowheads="1"/>
          </p:cNvSpPr>
          <p:nvPr/>
        </p:nvSpPr>
        <p:spPr bwMode="auto">
          <a:xfrm>
            <a:off x="5430838" y="4605338"/>
            <a:ext cx="179387"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PEFC</a:t>
            </a:r>
            <a:endParaRPr lang="ja-JP" altLang="en-US" sz="700">
              <a:latin typeface="ＭＳ ゴシック" panose="020B0609070205080204" pitchFamily="49" charset="-128"/>
              <a:ea typeface="ＭＳ ゴシック" panose="020B0609070205080204" pitchFamily="49" charset="-128"/>
            </a:endParaRPr>
          </a:p>
        </p:txBody>
      </p:sp>
      <p:sp>
        <p:nvSpPr>
          <p:cNvPr id="354" name="正方形/長方形 353"/>
          <p:cNvSpPr/>
          <p:nvPr/>
        </p:nvSpPr>
        <p:spPr>
          <a:xfrm>
            <a:off x="5357813" y="3811588"/>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cxnSp>
        <p:nvCxnSpPr>
          <p:cNvPr id="360" name="直線矢印コネクタ 359"/>
          <p:cNvCxnSpPr/>
          <p:nvPr/>
        </p:nvCxnSpPr>
        <p:spPr>
          <a:xfrm>
            <a:off x="5646738" y="4316413"/>
            <a:ext cx="134937" cy="1365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61" name="直線矢印コネクタ 360"/>
          <p:cNvCxnSpPr/>
          <p:nvPr/>
        </p:nvCxnSpPr>
        <p:spPr>
          <a:xfrm flipH="1">
            <a:off x="5502275" y="4311650"/>
            <a:ext cx="0" cy="149225"/>
          </a:xfrm>
          <a:prstGeom prst="straightConnector1">
            <a:avLst/>
          </a:prstGeom>
          <a:ln w="31750">
            <a:solidFill>
              <a:srgbClr val="F2B8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3227" name="グループ化 301"/>
          <p:cNvGrpSpPr>
            <a:grpSpLocks/>
          </p:cNvGrpSpPr>
          <p:nvPr/>
        </p:nvGrpSpPr>
        <p:grpSpPr bwMode="auto">
          <a:xfrm>
            <a:off x="6200775" y="4725988"/>
            <a:ext cx="398463" cy="266700"/>
            <a:chOff x="3083417" y="5877272"/>
            <a:chExt cx="660789" cy="419646"/>
          </a:xfrm>
        </p:grpSpPr>
        <p:pic>
          <p:nvPicPr>
            <p:cNvPr id="3343" name="Picture 7" descr="「自動車 イラス...」の画像検索結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4"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BEV</a:t>
              </a:r>
              <a:r>
                <a:rPr lang="ja-JP" altLang="en-US" sz="700"/>
                <a:t>･</a:t>
              </a:r>
              <a:r>
                <a:rPr lang="en-US" altLang="ja-JP" sz="700"/>
                <a:t>PHV</a:t>
              </a:r>
            </a:p>
          </p:txBody>
        </p:sp>
      </p:grpSp>
      <p:pic>
        <p:nvPicPr>
          <p:cNvPr id="3228" name="Picture 66" descr="「EV 車載充電器 ...」の画像検索結果"/>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372225" y="4005263"/>
            <a:ext cx="20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6" name="直線矢印コネクタ 365"/>
          <p:cNvCxnSpPr/>
          <p:nvPr/>
        </p:nvCxnSpPr>
        <p:spPr>
          <a:xfrm>
            <a:off x="6489700" y="4519613"/>
            <a:ext cx="0" cy="288925"/>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230" name="Text Box 30"/>
          <p:cNvSpPr txBox="1">
            <a:spLocks noChangeArrowheads="1"/>
          </p:cNvSpPr>
          <p:nvPr/>
        </p:nvSpPr>
        <p:spPr bwMode="auto">
          <a:xfrm>
            <a:off x="6246813" y="4600575"/>
            <a:ext cx="2889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ＭＳ ゴシック" panose="020B0609070205080204" pitchFamily="49" charset="-128"/>
                <a:ea typeface="ＭＳ ゴシック" panose="020B0609070205080204" pitchFamily="49" charset="-128"/>
              </a:rPr>
              <a:t>V2H</a:t>
            </a:r>
            <a:endParaRPr lang="ja-JP" altLang="en-US" sz="800">
              <a:latin typeface="ＭＳ ゴシック" panose="020B0609070205080204" pitchFamily="49" charset="-128"/>
              <a:ea typeface="ＭＳ ゴシック" panose="020B0609070205080204" pitchFamily="49" charset="-128"/>
            </a:endParaRPr>
          </a:p>
        </p:txBody>
      </p:sp>
      <p:sp>
        <p:nvSpPr>
          <p:cNvPr id="3231" name="Text Box 30"/>
          <p:cNvSpPr txBox="1">
            <a:spLocks noChangeArrowheads="1"/>
          </p:cNvSpPr>
          <p:nvPr/>
        </p:nvSpPr>
        <p:spPr bwMode="auto">
          <a:xfrm>
            <a:off x="6238875" y="4067175"/>
            <a:ext cx="287338" cy="21590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充電</a:t>
            </a:r>
            <a:endParaRPr lang="en-US" altLang="ja-JP" sz="700">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ｽﾀﾝﾄﾞ</a:t>
            </a:r>
          </a:p>
        </p:txBody>
      </p:sp>
      <p:cxnSp>
        <p:nvCxnSpPr>
          <p:cNvPr id="291" name="直線矢印コネクタ 290"/>
          <p:cNvCxnSpPr/>
          <p:nvPr/>
        </p:nvCxnSpPr>
        <p:spPr>
          <a:xfrm>
            <a:off x="8602663" y="5897563"/>
            <a:ext cx="0" cy="346075"/>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grpSp>
        <p:nvGrpSpPr>
          <p:cNvPr id="3233" name="グループ化 385"/>
          <p:cNvGrpSpPr>
            <a:grpSpLocks/>
          </p:cNvGrpSpPr>
          <p:nvPr/>
        </p:nvGrpSpPr>
        <p:grpSpPr bwMode="auto">
          <a:xfrm>
            <a:off x="539750" y="3286125"/>
            <a:ext cx="8353425" cy="2735263"/>
            <a:chOff x="539552" y="3284984"/>
            <a:chExt cx="8352928" cy="2736304"/>
          </a:xfrm>
        </p:grpSpPr>
        <p:cxnSp>
          <p:nvCxnSpPr>
            <p:cNvPr id="381" name="直線コネクタ 380"/>
            <p:cNvCxnSpPr/>
            <p:nvPr/>
          </p:nvCxnSpPr>
          <p:spPr>
            <a:xfrm>
              <a:off x="539552" y="3284984"/>
              <a:ext cx="79560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2" name="円弧 381"/>
            <p:cNvSpPr/>
            <p:nvPr/>
          </p:nvSpPr>
          <p:spPr>
            <a:xfrm>
              <a:off x="8100365" y="3284984"/>
              <a:ext cx="792115" cy="719412"/>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cxnSp>
          <p:nvCxnSpPr>
            <p:cNvPr id="383" name="直線コネクタ 382"/>
            <p:cNvCxnSpPr/>
            <p:nvPr/>
          </p:nvCxnSpPr>
          <p:spPr>
            <a:xfrm flipH="1" flipV="1">
              <a:off x="8892480" y="3645484"/>
              <a:ext cx="0" cy="23758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34" name="テキスト ボックス 233"/>
          <p:cNvSpPr txBox="1">
            <a:spLocks noChangeArrowheads="1"/>
          </p:cNvSpPr>
          <p:nvPr/>
        </p:nvSpPr>
        <p:spPr bwMode="auto">
          <a:xfrm>
            <a:off x="34925" y="3141663"/>
            <a:ext cx="720725" cy="307975"/>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Arial" panose="020B0604020202020204" pitchFamily="34" charset="0"/>
              </a:rPr>
              <a:t>大規模社会インフラ</a:t>
            </a:r>
          </a:p>
        </p:txBody>
      </p:sp>
      <p:sp>
        <p:nvSpPr>
          <p:cNvPr id="3235" name="テキスト ボックス 8"/>
          <p:cNvSpPr txBox="1">
            <a:spLocks noChangeArrowheads="1"/>
          </p:cNvSpPr>
          <p:nvPr/>
        </p:nvSpPr>
        <p:spPr bwMode="auto">
          <a:xfrm>
            <a:off x="1389063" y="3227388"/>
            <a:ext cx="719137" cy="107950"/>
          </a:xfrm>
          <a:prstGeom prst="rect">
            <a:avLst/>
          </a:prstGeom>
          <a:solidFill>
            <a:schemeClr val="bg1"/>
          </a:solidFill>
          <a:ln w="9525">
            <a:solidFill>
              <a:srgbClr val="FF000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FF0000"/>
                </a:solidFill>
                <a:latin typeface="ＭＳ ゴシック" panose="020B0609070205080204" pitchFamily="49" charset="-128"/>
                <a:ea typeface="ＭＳ ゴシック" panose="020B0609070205080204" pitchFamily="49" charset="-128"/>
              </a:rPr>
              <a:t>電気（交流）</a:t>
            </a:r>
          </a:p>
        </p:txBody>
      </p:sp>
      <p:cxnSp>
        <p:nvCxnSpPr>
          <p:cNvPr id="390" name="直線コネクタ 389"/>
          <p:cNvCxnSpPr/>
          <p:nvPr/>
        </p:nvCxnSpPr>
        <p:spPr>
          <a:xfrm flipH="1" flipV="1">
            <a:off x="8316913" y="5445125"/>
            <a:ext cx="576262" cy="0"/>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237" name="Text Box 39"/>
          <p:cNvSpPr txBox="1">
            <a:spLocks noChangeArrowheads="1"/>
          </p:cNvSpPr>
          <p:nvPr/>
        </p:nvSpPr>
        <p:spPr bwMode="auto">
          <a:xfrm>
            <a:off x="8101013" y="4870450"/>
            <a:ext cx="2682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FC</a:t>
            </a:r>
            <a:r>
              <a:rPr lang="ja-JP" altLang="en-US" sz="700"/>
              <a:t>二輪</a:t>
            </a:r>
            <a:endParaRPr lang="en-US" altLang="ja-JP" sz="700"/>
          </a:p>
        </p:txBody>
      </p:sp>
      <p:cxnSp>
        <p:nvCxnSpPr>
          <p:cNvPr id="395" name="直線矢印コネクタ 394"/>
          <p:cNvCxnSpPr/>
          <p:nvPr/>
        </p:nvCxnSpPr>
        <p:spPr>
          <a:xfrm>
            <a:off x="6884988" y="6021388"/>
            <a:ext cx="431800"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97" name="直線矢印コネクタ 396"/>
          <p:cNvCxnSpPr/>
          <p:nvPr/>
        </p:nvCxnSpPr>
        <p:spPr>
          <a:xfrm flipV="1">
            <a:off x="6834188" y="6453188"/>
            <a:ext cx="431800" cy="0"/>
          </a:xfrm>
          <a:prstGeom prst="straightConnector1">
            <a:avLst/>
          </a:prstGeom>
          <a:ln w="38100" cmpd="dbl">
            <a:solidFill>
              <a:srgbClr val="0000FF"/>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3240" name="テキスト ボックス 8"/>
          <p:cNvSpPr txBox="1">
            <a:spLocks noChangeArrowheads="1"/>
          </p:cNvSpPr>
          <p:nvPr/>
        </p:nvSpPr>
        <p:spPr bwMode="auto">
          <a:xfrm>
            <a:off x="5435600" y="3760788"/>
            <a:ext cx="1046163" cy="107950"/>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二次ｴﾈﾙｷﾞｰ複線化住宅</a:t>
            </a:r>
          </a:p>
        </p:txBody>
      </p:sp>
      <p:sp>
        <p:nvSpPr>
          <p:cNvPr id="3241" name="テキスト ボックス 8"/>
          <p:cNvSpPr txBox="1">
            <a:spLocks noChangeArrowheads="1"/>
          </p:cNvSpPr>
          <p:nvPr/>
        </p:nvSpPr>
        <p:spPr bwMode="auto">
          <a:xfrm>
            <a:off x="4140200" y="4956175"/>
            <a:ext cx="1046163" cy="107950"/>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二次ｴﾈﾙｷﾞｰ複線化住宅</a:t>
            </a:r>
          </a:p>
        </p:txBody>
      </p:sp>
      <p:cxnSp>
        <p:nvCxnSpPr>
          <p:cNvPr id="402" name="直線矢印コネクタ 401"/>
          <p:cNvCxnSpPr/>
          <p:nvPr/>
        </p:nvCxnSpPr>
        <p:spPr>
          <a:xfrm>
            <a:off x="6596063" y="6310313"/>
            <a:ext cx="647700"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3" name="直線矢印コネクタ 402"/>
          <p:cNvCxnSpPr/>
          <p:nvPr/>
        </p:nvCxnSpPr>
        <p:spPr>
          <a:xfrm>
            <a:off x="6804025" y="5518150"/>
            <a:ext cx="900113" cy="0"/>
          </a:xfrm>
          <a:prstGeom prst="straightConnector1">
            <a:avLst/>
          </a:prstGeom>
          <a:ln w="317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4" name="直線矢印コネクタ 403"/>
          <p:cNvCxnSpPr/>
          <p:nvPr/>
        </p:nvCxnSpPr>
        <p:spPr>
          <a:xfrm flipV="1">
            <a:off x="6954838" y="3862388"/>
            <a:ext cx="252412" cy="0"/>
          </a:xfrm>
          <a:prstGeom prst="straightConnector1">
            <a:avLst/>
          </a:prstGeom>
          <a:ln w="38100" cmpd="dbl">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6" name="直線矢印コネクタ 405"/>
          <p:cNvCxnSpPr/>
          <p:nvPr/>
        </p:nvCxnSpPr>
        <p:spPr>
          <a:xfrm flipV="1">
            <a:off x="3708400" y="4675188"/>
            <a:ext cx="1692275" cy="1587"/>
          </a:xfrm>
          <a:prstGeom prst="straightConnector1">
            <a:avLst/>
          </a:prstGeom>
          <a:ln w="38100" cmpd="dbl">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8" name="直線矢印コネクタ 407"/>
          <p:cNvCxnSpPr/>
          <p:nvPr/>
        </p:nvCxnSpPr>
        <p:spPr>
          <a:xfrm>
            <a:off x="3779838" y="4281488"/>
            <a:ext cx="1620837"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09" name="直線矢印コネクタ 408"/>
          <p:cNvCxnSpPr/>
          <p:nvPr/>
        </p:nvCxnSpPr>
        <p:spPr>
          <a:xfrm flipH="1">
            <a:off x="6156325" y="4437063"/>
            <a:ext cx="647700" cy="0"/>
          </a:xfrm>
          <a:prstGeom prst="straightConnector1">
            <a:avLst/>
          </a:prstGeom>
          <a:ln w="317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1" name="直線矢印コネクタ 410"/>
          <p:cNvCxnSpPr/>
          <p:nvPr/>
        </p:nvCxnSpPr>
        <p:spPr>
          <a:xfrm>
            <a:off x="3924300" y="4581525"/>
            <a:ext cx="1457325"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2" name="直線矢印コネクタ 411"/>
          <p:cNvCxnSpPr/>
          <p:nvPr/>
        </p:nvCxnSpPr>
        <p:spPr>
          <a:xfrm>
            <a:off x="3124200" y="4365625"/>
            <a:ext cx="684213"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13" name="直線矢印コネクタ 412"/>
          <p:cNvCxnSpPr/>
          <p:nvPr/>
        </p:nvCxnSpPr>
        <p:spPr>
          <a:xfrm>
            <a:off x="3779838" y="5373688"/>
            <a:ext cx="360362" cy="0"/>
          </a:xfrm>
          <a:prstGeom prst="straightConnector1">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14" name="直線矢印コネクタ 413"/>
          <p:cNvCxnSpPr/>
          <p:nvPr/>
        </p:nvCxnSpPr>
        <p:spPr>
          <a:xfrm flipV="1">
            <a:off x="3708400" y="5734050"/>
            <a:ext cx="431800" cy="0"/>
          </a:xfrm>
          <a:prstGeom prst="straightConnector1">
            <a:avLst/>
          </a:prstGeom>
          <a:ln w="38100" cmpd="dbl">
            <a:solidFill>
              <a:srgbClr val="0000FF"/>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5" name="直線矢印コネクタ 414"/>
          <p:cNvCxnSpPr/>
          <p:nvPr/>
        </p:nvCxnSpPr>
        <p:spPr>
          <a:xfrm flipH="1">
            <a:off x="5111750" y="5661025"/>
            <a:ext cx="1692275" cy="0"/>
          </a:xfrm>
          <a:prstGeom prst="straightConnector1">
            <a:avLst/>
          </a:prstGeom>
          <a:ln w="3175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6" name="直線矢印コネクタ 415"/>
          <p:cNvCxnSpPr/>
          <p:nvPr/>
        </p:nvCxnSpPr>
        <p:spPr>
          <a:xfrm flipV="1">
            <a:off x="4211638" y="5949950"/>
            <a:ext cx="0" cy="43180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8" name="直線矢印コネクタ 417"/>
          <p:cNvCxnSpPr/>
          <p:nvPr/>
        </p:nvCxnSpPr>
        <p:spPr>
          <a:xfrm flipV="1">
            <a:off x="3348038" y="4870450"/>
            <a:ext cx="360362" cy="0"/>
          </a:xfrm>
          <a:prstGeom prst="straightConnector1">
            <a:avLst/>
          </a:prstGeom>
          <a:ln w="38100" cmpd="dbl">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0" name="直線矢印コネクタ 419"/>
          <p:cNvCxnSpPr/>
          <p:nvPr/>
        </p:nvCxnSpPr>
        <p:spPr>
          <a:xfrm flipV="1">
            <a:off x="4984750" y="2133600"/>
            <a:ext cx="0" cy="1295400"/>
          </a:xfrm>
          <a:prstGeom prst="straightConnector1">
            <a:avLst/>
          </a:prstGeom>
          <a:ln w="38100" cmpd="dbl">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4" name="フリーフォーム 423"/>
          <p:cNvSpPr/>
          <p:nvPr/>
        </p:nvSpPr>
        <p:spPr>
          <a:xfrm>
            <a:off x="3262313" y="2343150"/>
            <a:ext cx="577850" cy="1184275"/>
          </a:xfrm>
          <a:custGeom>
            <a:avLst/>
            <a:gdLst>
              <a:gd name="connsiteX0" fmla="*/ 577901 w 577901"/>
              <a:gd name="connsiteY0" fmla="*/ 1185062 h 1185062"/>
              <a:gd name="connsiteX1" fmla="*/ 0 w 577901"/>
              <a:gd name="connsiteY1" fmla="*/ 643738 h 1185062"/>
              <a:gd name="connsiteX2" fmla="*/ 7315 w 577901"/>
              <a:gd name="connsiteY2" fmla="*/ 0 h 1185062"/>
            </a:gdLst>
            <a:ahLst/>
            <a:cxnLst>
              <a:cxn ang="0">
                <a:pos x="connsiteX0" y="connsiteY0"/>
              </a:cxn>
              <a:cxn ang="0">
                <a:pos x="connsiteX1" y="connsiteY1"/>
              </a:cxn>
              <a:cxn ang="0">
                <a:pos x="connsiteX2" y="connsiteY2"/>
              </a:cxn>
            </a:cxnLst>
            <a:rect l="l" t="t" r="r" b="b"/>
            <a:pathLst>
              <a:path w="577901" h="1185062">
                <a:moveTo>
                  <a:pt x="577901" y="1185062"/>
                </a:moveTo>
                <a:lnTo>
                  <a:pt x="0" y="643738"/>
                </a:lnTo>
                <a:cubicBezTo>
                  <a:pt x="2438" y="429159"/>
                  <a:pt x="4877" y="214579"/>
                  <a:pt x="7315" y="0"/>
                </a:cubicBezTo>
              </a:path>
            </a:pathLst>
          </a:custGeom>
          <a:ln w="38100" cmpd="dbl">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grpSp>
        <p:nvGrpSpPr>
          <p:cNvPr id="3257" name="グループ化 301"/>
          <p:cNvGrpSpPr>
            <a:grpSpLocks/>
          </p:cNvGrpSpPr>
          <p:nvPr/>
        </p:nvGrpSpPr>
        <p:grpSpPr bwMode="auto">
          <a:xfrm>
            <a:off x="7845425" y="2593975"/>
            <a:ext cx="398463" cy="266700"/>
            <a:chOff x="3083417" y="5877272"/>
            <a:chExt cx="660789" cy="419646"/>
          </a:xfrm>
        </p:grpSpPr>
        <p:pic>
          <p:nvPicPr>
            <p:cNvPr id="3338" name="Picture 7" descr="「自動車 イラス...」の画像検索結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9"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BEV</a:t>
              </a:r>
              <a:r>
                <a:rPr lang="ja-JP" altLang="en-US" sz="700"/>
                <a:t>･</a:t>
              </a:r>
              <a:r>
                <a:rPr lang="en-US" altLang="ja-JP" sz="700"/>
                <a:t>PHV</a:t>
              </a:r>
            </a:p>
          </p:txBody>
        </p:sp>
      </p:grpSp>
      <p:cxnSp>
        <p:nvCxnSpPr>
          <p:cNvPr id="209" name="直線矢印コネクタ 208"/>
          <p:cNvCxnSpPr/>
          <p:nvPr/>
        </p:nvCxnSpPr>
        <p:spPr>
          <a:xfrm>
            <a:off x="7900988" y="2398713"/>
            <a:ext cx="631825" cy="246062"/>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直線矢印コネクタ 224"/>
          <p:cNvCxnSpPr/>
          <p:nvPr/>
        </p:nvCxnSpPr>
        <p:spPr>
          <a:xfrm>
            <a:off x="7826375" y="2378075"/>
            <a:ext cx="188913" cy="238125"/>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260" name="Text Box 30"/>
          <p:cNvSpPr txBox="1">
            <a:spLocks noChangeArrowheads="1"/>
          </p:cNvSpPr>
          <p:nvPr/>
        </p:nvSpPr>
        <p:spPr bwMode="auto">
          <a:xfrm>
            <a:off x="7812088" y="2420938"/>
            <a:ext cx="2889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ＭＳ ゴシック" panose="020B0609070205080204" pitchFamily="49" charset="-128"/>
                <a:ea typeface="ＭＳ ゴシック" panose="020B0609070205080204" pitchFamily="49" charset="-128"/>
              </a:rPr>
              <a:t>V2H</a:t>
            </a:r>
            <a:endParaRPr lang="ja-JP" altLang="en-US" sz="800">
              <a:latin typeface="ＭＳ ゴシック" panose="020B0609070205080204" pitchFamily="49" charset="-128"/>
              <a:ea typeface="ＭＳ ゴシック" panose="020B0609070205080204" pitchFamily="49" charset="-128"/>
            </a:endParaRPr>
          </a:p>
        </p:txBody>
      </p:sp>
      <p:cxnSp>
        <p:nvCxnSpPr>
          <p:cNvPr id="439" name="直線コネクタ 438"/>
          <p:cNvCxnSpPr/>
          <p:nvPr/>
        </p:nvCxnSpPr>
        <p:spPr>
          <a:xfrm flipV="1">
            <a:off x="5580063" y="2017713"/>
            <a:ext cx="0" cy="1260475"/>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flipV="1">
            <a:off x="3073400" y="1989138"/>
            <a:ext cx="0" cy="1296987"/>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263" name="グループ化 301"/>
          <p:cNvGrpSpPr>
            <a:grpSpLocks/>
          </p:cNvGrpSpPr>
          <p:nvPr/>
        </p:nvGrpSpPr>
        <p:grpSpPr bwMode="auto">
          <a:xfrm>
            <a:off x="5795963" y="2565400"/>
            <a:ext cx="398462" cy="266700"/>
            <a:chOff x="3083417" y="5877272"/>
            <a:chExt cx="660789" cy="419646"/>
          </a:xfrm>
        </p:grpSpPr>
        <p:pic>
          <p:nvPicPr>
            <p:cNvPr id="3336" name="Picture 7" descr="「自動車 イラス...」の画像検索結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7"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BEV</a:t>
              </a:r>
              <a:r>
                <a:rPr lang="ja-JP" altLang="en-US" sz="700"/>
                <a:t>･</a:t>
              </a:r>
              <a:r>
                <a:rPr lang="en-US" altLang="ja-JP" sz="700"/>
                <a:t>PHV</a:t>
              </a:r>
            </a:p>
          </p:txBody>
        </p:sp>
      </p:grpSp>
      <p:grpSp>
        <p:nvGrpSpPr>
          <p:cNvPr id="3264" name="グループ化 22"/>
          <p:cNvGrpSpPr>
            <a:grpSpLocks/>
          </p:cNvGrpSpPr>
          <p:nvPr/>
        </p:nvGrpSpPr>
        <p:grpSpPr bwMode="auto">
          <a:xfrm>
            <a:off x="2484438" y="2565400"/>
            <a:ext cx="485775" cy="250825"/>
            <a:chOff x="5670154" y="3811555"/>
            <a:chExt cx="1002101" cy="487860"/>
          </a:xfrm>
        </p:grpSpPr>
        <p:pic>
          <p:nvPicPr>
            <p:cNvPr id="3334" name="Picture 2" descr="「車 イラスト 無...」の画像検索結果"/>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670154" y="381155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5" name="Text Box 39"/>
            <p:cNvSpPr txBox="1">
              <a:spLocks noChangeArrowheads="1"/>
            </p:cNvSpPr>
            <p:nvPr/>
          </p:nvSpPr>
          <p:spPr bwMode="auto">
            <a:xfrm>
              <a:off x="6114257" y="4089601"/>
              <a:ext cx="557998" cy="20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FC-PHV</a:t>
              </a:r>
            </a:p>
          </p:txBody>
        </p:sp>
      </p:grpSp>
      <p:grpSp>
        <p:nvGrpSpPr>
          <p:cNvPr id="3265" name="グループ化 301"/>
          <p:cNvGrpSpPr>
            <a:grpSpLocks/>
          </p:cNvGrpSpPr>
          <p:nvPr/>
        </p:nvGrpSpPr>
        <p:grpSpPr bwMode="auto">
          <a:xfrm>
            <a:off x="1968500" y="2565400"/>
            <a:ext cx="400050" cy="266700"/>
            <a:chOff x="3083417" y="5877272"/>
            <a:chExt cx="660789" cy="419646"/>
          </a:xfrm>
        </p:grpSpPr>
        <p:pic>
          <p:nvPicPr>
            <p:cNvPr id="3332" name="Picture 7" descr="「自動車 イラス...」の画像検索結果"/>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3" name="Text Box 39"/>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BEV</a:t>
              </a:r>
              <a:r>
                <a:rPr lang="ja-JP" altLang="en-US" sz="700"/>
                <a:t>･</a:t>
              </a:r>
              <a:r>
                <a:rPr lang="en-US" altLang="ja-JP" sz="700"/>
                <a:t>PHV</a:t>
              </a:r>
            </a:p>
          </p:txBody>
        </p:sp>
      </p:grpSp>
      <p:cxnSp>
        <p:nvCxnSpPr>
          <p:cNvPr id="452" name="直線矢印コネクタ 451"/>
          <p:cNvCxnSpPr/>
          <p:nvPr/>
        </p:nvCxnSpPr>
        <p:spPr>
          <a:xfrm>
            <a:off x="2124075" y="2133600"/>
            <a:ext cx="576263" cy="439738"/>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53" name="直線矢印コネクタ 452"/>
          <p:cNvCxnSpPr>
            <a:stCxn id="3165" idx="2"/>
          </p:cNvCxnSpPr>
          <p:nvPr/>
        </p:nvCxnSpPr>
        <p:spPr>
          <a:xfrm>
            <a:off x="2124075" y="2127250"/>
            <a:ext cx="14288" cy="438150"/>
          </a:xfrm>
          <a:prstGeom prst="straightConnector1">
            <a:avLst/>
          </a:prstGeom>
          <a:ln w="31750">
            <a:solidFill>
              <a:srgbClr val="F2B8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268" name="Text Box 30"/>
          <p:cNvSpPr txBox="1">
            <a:spLocks noChangeArrowheads="1"/>
          </p:cNvSpPr>
          <p:nvPr/>
        </p:nvSpPr>
        <p:spPr bwMode="auto">
          <a:xfrm>
            <a:off x="2124075" y="2420938"/>
            <a:ext cx="2889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ＭＳ ゴシック" panose="020B0609070205080204" pitchFamily="49" charset="-128"/>
                <a:ea typeface="ＭＳ ゴシック" panose="020B0609070205080204" pitchFamily="49" charset="-128"/>
              </a:rPr>
              <a:t>V2H</a:t>
            </a:r>
            <a:endParaRPr lang="ja-JP" altLang="en-US" sz="800">
              <a:latin typeface="ＭＳ ゴシック" panose="020B0609070205080204" pitchFamily="49" charset="-128"/>
              <a:ea typeface="ＭＳ ゴシック" panose="020B0609070205080204" pitchFamily="49" charset="-128"/>
            </a:endParaRPr>
          </a:p>
        </p:txBody>
      </p:sp>
      <p:cxnSp>
        <p:nvCxnSpPr>
          <p:cNvPr id="461" name="直線コネクタ 460"/>
          <p:cNvCxnSpPr/>
          <p:nvPr/>
        </p:nvCxnSpPr>
        <p:spPr>
          <a:xfrm flipV="1">
            <a:off x="4500563" y="2278063"/>
            <a:ext cx="0" cy="1295400"/>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3" name="直線コネクタ 462"/>
          <p:cNvCxnSpPr/>
          <p:nvPr/>
        </p:nvCxnSpPr>
        <p:spPr>
          <a:xfrm flipV="1">
            <a:off x="3995738" y="2270125"/>
            <a:ext cx="0" cy="1368425"/>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5" name="直線コネクタ 464"/>
          <p:cNvCxnSpPr/>
          <p:nvPr/>
        </p:nvCxnSpPr>
        <p:spPr>
          <a:xfrm>
            <a:off x="4211638" y="836613"/>
            <a:ext cx="0" cy="20161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6" name="直線コネクタ 465"/>
          <p:cNvCxnSpPr/>
          <p:nvPr/>
        </p:nvCxnSpPr>
        <p:spPr>
          <a:xfrm>
            <a:off x="6227763" y="836613"/>
            <a:ext cx="0" cy="20161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5" name="直線矢印コネクタ 274"/>
          <p:cNvCxnSpPr/>
          <p:nvPr/>
        </p:nvCxnSpPr>
        <p:spPr>
          <a:xfrm flipH="1">
            <a:off x="5580063" y="4005263"/>
            <a:ext cx="287337" cy="144462"/>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274" name="Text Box 30"/>
          <p:cNvSpPr txBox="1">
            <a:spLocks noChangeArrowheads="1"/>
          </p:cNvSpPr>
          <p:nvPr/>
        </p:nvSpPr>
        <p:spPr bwMode="auto">
          <a:xfrm>
            <a:off x="5940425" y="3933825"/>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700">
                <a:latin typeface="ＭＳ ゴシック" panose="020B0609070205080204" pitchFamily="49" charset="-128"/>
                <a:ea typeface="ＭＳ ゴシック" panose="020B0609070205080204" pitchFamily="49" charset="-128"/>
              </a:rPr>
              <a:t>PV</a:t>
            </a:r>
            <a:endParaRPr lang="ja-JP" altLang="en-US" sz="700">
              <a:latin typeface="ＭＳ ゴシック" panose="020B0609070205080204" pitchFamily="49" charset="-128"/>
              <a:ea typeface="ＭＳ ゴシック" panose="020B0609070205080204" pitchFamily="49" charset="-128"/>
            </a:endParaRPr>
          </a:p>
        </p:txBody>
      </p:sp>
      <p:pic>
        <p:nvPicPr>
          <p:cNvPr id="3275" name="Picture 274" descr="「風力発電 イラ...」の画像検索結果"/>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68538" y="3833813"/>
            <a:ext cx="415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0" name="直線矢印コネクタ 279"/>
          <p:cNvCxnSpPr/>
          <p:nvPr/>
        </p:nvCxnSpPr>
        <p:spPr>
          <a:xfrm>
            <a:off x="2627313" y="4294188"/>
            <a:ext cx="288925" cy="0"/>
          </a:xfrm>
          <a:prstGeom prst="straightConnector1">
            <a:avLst/>
          </a:prstGeom>
          <a:ln w="31750">
            <a:solidFill>
              <a:srgbClr val="F2B8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8" name="直線矢印コネクタ 287"/>
          <p:cNvCxnSpPr/>
          <p:nvPr/>
        </p:nvCxnSpPr>
        <p:spPr>
          <a:xfrm flipH="1">
            <a:off x="3233738" y="5230813"/>
            <a:ext cx="611187" cy="0"/>
          </a:xfrm>
          <a:prstGeom prst="straightConnector1">
            <a:avLst/>
          </a:prstGeom>
          <a:ln w="31750">
            <a:solidFill>
              <a:srgbClr val="00B0F0"/>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292" name="直線矢印コネクタ 291"/>
          <p:cNvCxnSpPr/>
          <p:nvPr/>
        </p:nvCxnSpPr>
        <p:spPr>
          <a:xfrm>
            <a:off x="3203575" y="4452938"/>
            <a:ext cx="0" cy="611187"/>
          </a:xfrm>
          <a:prstGeom prst="straightConnector1">
            <a:avLst/>
          </a:prstGeom>
          <a:ln w="31750">
            <a:solidFill>
              <a:srgbClr val="F2B8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79" name="Text Box 30"/>
          <p:cNvSpPr txBox="1">
            <a:spLocks noChangeArrowheads="1"/>
          </p:cNvSpPr>
          <p:nvPr/>
        </p:nvSpPr>
        <p:spPr bwMode="auto">
          <a:xfrm>
            <a:off x="2152650" y="4503738"/>
            <a:ext cx="1195388" cy="122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地域エネルギーセンター</a:t>
            </a:r>
          </a:p>
        </p:txBody>
      </p:sp>
      <p:cxnSp>
        <p:nvCxnSpPr>
          <p:cNvPr id="296" name="直線矢印コネクタ 295"/>
          <p:cNvCxnSpPr/>
          <p:nvPr/>
        </p:nvCxnSpPr>
        <p:spPr>
          <a:xfrm flipH="1">
            <a:off x="3276600" y="1270000"/>
            <a:ext cx="358775" cy="287338"/>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281" name="Text Box 30"/>
          <p:cNvSpPr txBox="1">
            <a:spLocks noChangeArrowheads="1"/>
          </p:cNvSpPr>
          <p:nvPr/>
        </p:nvSpPr>
        <p:spPr bwMode="auto">
          <a:xfrm>
            <a:off x="3502025" y="1477963"/>
            <a:ext cx="49212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水電解装置</a:t>
            </a:r>
          </a:p>
        </p:txBody>
      </p:sp>
      <p:cxnSp>
        <p:nvCxnSpPr>
          <p:cNvPr id="302" name="直線矢印コネクタ 301"/>
          <p:cNvCxnSpPr/>
          <p:nvPr/>
        </p:nvCxnSpPr>
        <p:spPr>
          <a:xfrm flipH="1">
            <a:off x="2987675" y="1743075"/>
            <a:ext cx="328613" cy="166688"/>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10" name="直線矢印コネクタ 309"/>
          <p:cNvCxnSpPr/>
          <p:nvPr/>
        </p:nvCxnSpPr>
        <p:spPr>
          <a:xfrm flipV="1">
            <a:off x="3059113" y="1674813"/>
            <a:ext cx="576262" cy="2889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flipV="1">
            <a:off x="3300413" y="1890713"/>
            <a:ext cx="7937" cy="201612"/>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27" name="フリーフォーム 326"/>
          <p:cNvSpPr/>
          <p:nvPr/>
        </p:nvSpPr>
        <p:spPr>
          <a:xfrm rot="13014200">
            <a:off x="3260725" y="1803400"/>
            <a:ext cx="330200" cy="1019175"/>
          </a:xfrm>
          <a:custGeom>
            <a:avLst/>
            <a:gdLst>
              <a:gd name="connsiteX0" fmla="*/ 577901 w 577901"/>
              <a:gd name="connsiteY0" fmla="*/ 1185062 h 1185062"/>
              <a:gd name="connsiteX1" fmla="*/ 0 w 577901"/>
              <a:gd name="connsiteY1" fmla="*/ 643738 h 1185062"/>
              <a:gd name="connsiteX2" fmla="*/ 7315 w 577901"/>
              <a:gd name="connsiteY2" fmla="*/ 0 h 1185062"/>
            </a:gdLst>
            <a:ahLst/>
            <a:cxnLst>
              <a:cxn ang="0">
                <a:pos x="connsiteX0" y="connsiteY0"/>
              </a:cxn>
              <a:cxn ang="0">
                <a:pos x="connsiteX1" y="connsiteY1"/>
              </a:cxn>
              <a:cxn ang="0">
                <a:pos x="connsiteX2" y="connsiteY2"/>
              </a:cxn>
            </a:cxnLst>
            <a:rect l="l" t="t" r="r" b="b"/>
            <a:pathLst>
              <a:path w="577901" h="1185062">
                <a:moveTo>
                  <a:pt x="577901" y="1185062"/>
                </a:moveTo>
                <a:lnTo>
                  <a:pt x="0" y="643738"/>
                </a:lnTo>
                <a:cubicBezTo>
                  <a:pt x="2438" y="429159"/>
                  <a:pt x="4877" y="214579"/>
                  <a:pt x="7315" y="0"/>
                </a:cubicBezTo>
              </a:path>
            </a:pathLst>
          </a:custGeom>
          <a:ln w="38100" cmpd="dbl">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293" name="正方形/長方形 292"/>
          <p:cNvSpPr/>
          <p:nvPr/>
        </p:nvSpPr>
        <p:spPr>
          <a:xfrm>
            <a:off x="2339975" y="1844675"/>
            <a:ext cx="287338"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3287" name="グループ化 286"/>
          <p:cNvGrpSpPr>
            <a:grpSpLocks/>
          </p:cNvGrpSpPr>
          <p:nvPr/>
        </p:nvGrpSpPr>
        <p:grpSpPr bwMode="auto">
          <a:xfrm>
            <a:off x="2208213" y="1908175"/>
            <a:ext cx="574675" cy="25400"/>
            <a:chOff x="1259632" y="3068960"/>
            <a:chExt cx="576000" cy="26444"/>
          </a:xfrm>
        </p:grpSpPr>
        <p:cxnSp>
          <p:nvCxnSpPr>
            <p:cNvPr id="286" name="直線コネクタ 285"/>
            <p:cNvCxnSpPr/>
            <p:nvPr/>
          </p:nvCxnSpPr>
          <p:spPr>
            <a:xfrm>
              <a:off x="1259632" y="3068960"/>
              <a:ext cx="576000" cy="0"/>
            </a:xfrm>
            <a:prstGeom prst="line">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59632" y="3095404"/>
              <a:ext cx="576000" cy="0"/>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295" name="フリーフォーム 294"/>
          <p:cNvSpPr/>
          <p:nvPr/>
        </p:nvSpPr>
        <p:spPr>
          <a:xfrm rot="8919605" flipH="1">
            <a:off x="4787900" y="1801813"/>
            <a:ext cx="192088" cy="739775"/>
          </a:xfrm>
          <a:custGeom>
            <a:avLst/>
            <a:gdLst>
              <a:gd name="connsiteX0" fmla="*/ 577901 w 577901"/>
              <a:gd name="connsiteY0" fmla="*/ 1185062 h 1185062"/>
              <a:gd name="connsiteX1" fmla="*/ 0 w 577901"/>
              <a:gd name="connsiteY1" fmla="*/ 643738 h 1185062"/>
              <a:gd name="connsiteX2" fmla="*/ 7315 w 577901"/>
              <a:gd name="connsiteY2" fmla="*/ 0 h 1185062"/>
            </a:gdLst>
            <a:ahLst/>
            <a:cxnLst>
              <a:cxn ang="0">
                <a:pos x="connsiteX0" y="connsiteY0"/>
              </a:cxn>
              <a:cxn ang="0">
                <a:pos x="connsiteX1" y="connsiteY1"/>
              </a:cxn>
              <a:cxn ang="0">
                <a:pos x="connsiteX2" y="connsiteY2"/>
              </a:cxn>
            </a:cxnLst>
            <a:rect l="l" t="t" r="r" b="b"/>
            <a:pathLst>
              <a:path w="577901" h="1185062">
                <a:moveTo>
                  <a:pt x="577901" y="1185062"/>
                </a:moveTo>
                <a:lnTo>
                  <a:pt x="0" y="643738"/>
                </a:lnTo>
                <a:cubicBezTo>
                  <a:pt x="2438" y="429159"/>
                  <a:pt x="4877" y="214579"/>
                  <a:pt x="7315" y="0"/>
                </a:cubicBezTo>
              </a:path>
            </a:pathLst>
          </a:custGeom>
          <a:ln w="38100" cmpd="dbl">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cxnSp>
        <p:nvCxnSpPr>
          <p:cNvPr id="297" name="直線矢印コネクタ 296"/>
          <p:cNvCxnSpPr/>
          <p:nvPr/>
        </p:nvCxnSpPr>
        <p:spPr>
          <a:xfrm>
            <a:off x="4859338" y="1341438"/>
            <a:ext cx="360362" cy="144462"/>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11" name="直線矢印コネクタ 310"/>
          <p:cNvCxnSpPr/>
          <p:nvPr/>
        </p:nvCxnSpPr>
        <p:spPr>
          <a:xfrm>
            <a:off x="5216525" y="1725613"/>
            <a:ext cx="352425" cy="109537"/>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15" name="直線矢印コネクタ 314"/>
          <p:cNvCxnSpPr/>
          <p:nvPr/>
        </p:nvCxnSpPr>
        <p:spPr>
          <a:xfrm flipH="1" flipV="1">
            <a:off x="4818063" y="1757363"/>
            <a:ext cx="614362" cy="18415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23" name="直線矢印コネクタ 322"/>
          <p:cNvCxnSpPr/>
          <p:nvPr/>
        </p:nvCxnSpPr>
        <p:spPr>
          <a:xfrm flipV="1">
            <a:off x="5076825" y="1714500"/>
            <a:ext cx="93663" cy="26035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nvGrpSpPr>
          <p:cNvPr id="3293" name="グループ化 327"/>
          <p:cNvGrpSpPr>
            <a:grpSpLocks/>
          </p:cNvGrpSpPr>
          <p:nvPr/>
        </p:nvGrpSpPr>
        <p:grpSpPr bwMode="auto">
          <a:xfrm>
            <a:off x="5651500" y="1989138"/>
            <a:ext cx="360363" cy="46037"/>
            <a:chOff x="1259632" y="3068960"/>
            <a:chExt cx="576000" cy="26444"/>
          </a:xfrm>
        </p:grpSpPr>
        <p:cxnSp>
          <p:nvCxnSpPr>
            <p:cNvPr id="329" name="直線コネクタ 328"/>
            <p:cNvCxnSpPr/>
            <p:nvPr/>
          </p:nvCxnSpPr>
          <p:spPr>
            <a:xfrm>
              <a:off x="1259632" y="3068960"/>
              <a:ext cx="576000" cy="0"/>
            </a:xfrm>
            <a:prstGeom prst="line">
              <a:avLst/>
            </a:prstGeom>
            <a:ln w="31750">
              <a:solidFill>
                <a:srgbClr val="F2B8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30" name="直線コネクタ 329"/>
            <p:cNvCxnSpPr/>
            <p:nvPr/>
          </p:nvCxnSpPr>
          <p:spPr>
            <a:xfrm>
              <a:off x="1259632" y="3095404"/>
              <a:ext cx="576000" cy="0"/>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cxnSp>
        <p:nvCxnSpPr>
          <p:cNvPr id="331" name="直線矢印コネクタ 330"/>
          <p:cNvCxnSpPr/>
          <p:nvPr/>
        </p:nvCxnSpPr>
        <p:spPr>
          <a:xfrm>
            <a:off x="6875463" y="1125538"/>
            <a:ext cx="295275" cy="131762"/>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33" name="直線矢印コネクタ 332"/>
          <p:cNvCxnSpPr/>
          <p:nvPr/>
        </p:nvCxnSpPr>
        <p:spPr>
          <a:xfrm flipH="1">
            <a:off x="7021513" y="1484313"/>
            <a:ext cx="160337" cy="37465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37" name="直線矢印コネクタ 336"/>
          <p:cNvCxnSpPr/>
          <p:nvPr/>
        </p:nvCxnSpPr>
        <p:spPr>
          <a:xfrm flipV="1">
            <a:off x="7232650" y="1546225"/>
            <a:ext cx="0" cy="39687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41" name="直線矢印コネクタ 340"/>
          <p:cNvCxnSpPr/>
          <p:nvPr/>
        </p:nvCxnSpPr>
        <p:spPr>
          <a:xfrm flipV="1">
            <a:off x="7069138" y="1839913"/>
            <a:ext cx="554037" cy="317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298" name="Picture 274" descr="「風力発電 イラ...」の画像検索結果"/>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372225" y="2166938"/>
            <a:ext cx="415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6" name="直線コネクタ 435"/>
          <p:cNvCxnSpPr/>
          <p:nvPr/>
        </p:nvCxnSpPr>
        <p:spPr>
          <a:xfrm flipV="1">
            <a:off x="6875463" y="2025650"/>
            <a:ext cx="0" cy="1260475"/>
          </a:xfrm>
          <a:prstGeom prst="line">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0" name="直線コネクタ 459"/>
          <p:cNvCxnSpPr/>
          <p:nvPr/>
        </p:nvCxnSpPr>
        <p:spPr>
          <a:xfrm flipV="1">
            <a:off x="6443663" y="1628775"/>
            <a:ext cx="0" cy="1944688"/>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53" name="直線矢印コネクタ 352"/>
          <p:cNvCxnSpPr/>
          <p:nvPr/>
        </p:nvCxnSpPr>
        <p:spPr>
          <a:xfrm flipV="1">
            <a:off x="6699250" y="2028825"/>
            <a:ext cx="134938" cy="420688"/>
          </a:xfrm>
          <a:prstGeom prst="straightConnector1">
            <a:avLst/>
          </a:prstGeom>
          <a:ln w="31750">
            <a:solidFill>
              <a:srgbClr val="F2B8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64" name="図形 363"/>
          <p:cNvCxnSpPr/>
          <p:nvPr/>
        </p:nvCxnSpPr>
        <p:spPr>
          <a:xfrm rot="10800000">
            <a:off x="6991350" y="2028825"/>
            <a:ext cx="735013" cy="388938"/>
          </a:xfrm>
          <a:prstGeom prst="bentConnector3">
            <a:avLst>
              <a:gd name="adj1" fmla="val 100303"/>
            </a:avLst>
          </a:prstGeom>
          <a:ln w="31750">
            <a:solidFill>
              <a:srgbClr val="F2B8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6" name="図形 363"/>
          <p:cNvCxnSpPr/>
          <p:nvPr/>
        </p:nvCxnSpPr>
        <p:spPr>
          <a:xfrm rot="10800000">
            <a:off x="7016750" y="2012950"/>
            <a:ext cx="733425" cy="382588"/>
          </a:xfrm>
          <a:prstGeom prst="bentConnector3">
            <a:avLst>
              <a:gd name="adj1" fmla="val 99295"/>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5" name="フリーフォーム 424"/>
          <p:cNvSpPr/>
          <p:nvPr/>
        </p:nvSpPr>
        <p:spPr>
          <a:xfrm flipH="1">
            <a:off x="6827838" y="2176463"/>
            <a:ext cx="430212" cy="1368425"/>
          </a:xfrm>
          <a:custGeom>
            <a:avLst/>
            <a:gdLst>
              <a:gd name="connsiteX0" fmla="*/ 577901 w 577901"/>
              <a:gd name="connsiteY0" fmla="*/ 1185062 h 1185062"/>
              <a:gd name="connsiteX1" fmla="*/ 0 w 577901"/>
              <a:gd name="connsiteY1" fmla="*/ 643738 h 1185062"/>
              <a:gd name="connsiteX2" fmla="*/ 7315 w 577901"/>
              <a:gd name="connsiteY2" fmla="*/ 0 h 1185062"/>
            </a:gdLst>
            <a:ahLst/>
            <a:cxnLst>
              <a:cxn ang="0">
                <a:pos x="connsiteX0" y="connsiteY0"/>
              </a:cxn>
              <a:cxn ang="0">
                <a:pos x="connsiteX1" y="connsiteY1"/>
              </a:cxn>
              <a:cxn ang="0">
                <a:pos x="connsiteX2" y="connsiteY2"/>
              </a:cxn>
            </a:cxnLst>
            <a:rect l="l" t="t" r="r" b="b"/>
            <a:pathLst>
              <a:path w="577901" h="1185062">
                <a:moveTo>
                  <a:pt x="577901" y="1185062"/>
                </a:moveTo>
                <a:lnTo>
                  <a:pt x="0" y="643738"/>
                </a:lnTo>
                <a:cubicBezTo>
                  <a:pt x="2438" y="429159"/>
                  <a:pt x="4877" y="214579"/>
                  <a:pt x="7315" y="0"/>
                </a:cubicBezTo>
              </a:path>
            </a:pathLst>
          </a:custGeom>
          <a:ln w="38100" cmpd="dbl">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51" name="フリーフォーム 350"/>
          <p:cNvSpPr/>
          <p:nvPr/>
        </p:nvSpPr>
        <p:spPr>
          <a:xfrm rot="14710227">
            <a:off x="7278687" y="1976438"/>
            <a:ext cx="354013" cy="617538"/>
          </a:xfrm>
          <a:custGeom>
            <a:avLst/>
            <a:gdLst>
              <a:gd name="connsiteX0" fmla="*/ 577901 w 577901"/>
              <a:gd name="connsiteY0" fmla="*/ 1185062 h 1185062"/>
              <a:gd name="connsiteX1" fmla="*/ 0 w 577901"/>
              <a:gd name="connsiteY1" fmla="*/ 643738 h 1185062"/>
              <a:gd name="connsiteX2" fmla="*/ 7315 w 577901"/>
              <a:gd name="connsiteY2" fmla="*/ 0 h 1185062"/>
              <a:gd name="connsiteX0" fmla="*/ 573024 w 573024"/>
              <a:gd name="connsiteY0" fmla="*/ 1185062 h 1185062"/>
              <a:gd name="connsiteX1" fmla="*/ 5176 w 573024"/>
              <a:gd name="connsiteY1" fmla="*/ 866741 h 1185062"/>
              <a:gd name="connsiteX2" fmla="*/ 2438 w 573024"/>
              <a:gd name="connsiteY2" fmla="*/ 0 h 1185062"/>
            </a:gdLst>
            <a:ahLst/>
            <a:cxnLst>
              <a:cxn ang="0">
                <a:pos x="connsiteX0" y="connsiteY0"/>
              </a:cxn>
              <a:cxn ang="0">
                <a:pos x="connsiteX1" y="connsiteY1"/>
              </a:cxn>
              <a:cxn ang="0">
                <a:pos x="connsiteX2" y="connsiteY2"/>
              </a:cxn>
            </a:cxnLst>
            <a:rect l="l" t="t" r="r" b="b"/>
            <a:pathLst>
              <a:path w="573024" h="1185062">
                <a:moveTo>
                  <a:pt x="573024" y="1185062"/>
                </a:moveTo>
                <a:lnTo>
                  <a:pt x="5176" y="866741"/>
                </a:lnTo>
                <a:cubicBezTo>
                  <a:pt x="7614" y="652162"/>
                  <a:pt x="0" y="214579"/>
                  <a:pt x="2438" y="0"/>
                </a:cubicBezTo>
              </a:path>
            </a:pathLst>
          </a:custGeom>
          <a:ln w="38100" cmpd="dbl">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306" name="テキスト ボックス 9"/>
          <p:cNvSpPr txBox="1">
            <a:spLocks noChangeArrowheads="1"/>
          </p:cNvSpPr>
          <p:nvPr/>
        </p:nvSpPr>
        <p:spPr bwMode="auto">
          <a:xfrm>
            <a:off x="5035550" y="3357563"/>
            <a:ext cx="649288" cy="107950"/>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新規</a:t>
            </a:r>
            <a:r>
              <a:rPr lang="en-US" altLang="ja-JP" sz="700">
                <a:latin typeface="ＭＳ ゴシック" panose="020B0609070205080204" pitchFamily="49" charset="-128"/>
                <a:ea typeface="ＭＳ ゴシック" panose="020B0609070205080204" pitchFamily="49" charset="-128"/>
              </a:rPr>
              <a:t>(=</a:t>
            </a:r>
            <a:r>
              <a:rPr lang="ja-JP" altLang="en-US" sz="700">
                <a:latin typeface="ＭＳ ゴシック" panose="020B0609070205080204" pitchFamily="49" charset="-128"/>
                <a:ea typeface="ＭＳ ゴシック" panose="020B0609070205080204" pitchFamily="49" charset="-128"/>
              </a:rPr>
              <a:t>天然ｶﾞｽ</a:t>
            </a:r>
            <a:r>
              <a:rPr lang="en-US" altLang="ja-JP" sz="700">
                <a:latin typeface="ＭＳ ゴシック" panose="020B0609070205080204" pitchFamily="49" charset="-128"/>
                <a:ea typeface="ＭＳ ゴシック" panose="020B0609070205080204" pitchFamily="49" charset="-128"/>
              </a:rPr>
              <a:t>)</a:t>
            </a:r>
            <a:endParaRPr lang="ja-JP" altLang="en-US" sz="700">
              <a:latin typeface="ＭＳ ゴシック" panose="020B0609070205080204" pitchFamily="49" charset="-128"/>
              <a:ea typeface="ＭＳ ゴシック" panose="020B0609070205080204" pitchFamily="49" charset="-128"/>
            </a:endParaRPr>
          </a:p>
        </p:txBody>
      </p:sp>
      <p:sp>
        <p:nvSpPr>
          <p:cNvPr id="3307" name="テキスト ボックス 9"/>
          <p:cNvSpPr txBox="1">
            <a:spLocks noChangeArrowheads="1"/>
          </p:cNvSpPr>
          <p:nvPr/>
        </p:nvSpPr>
        <p:spPr bwMode="auto">
          <a:xfrm>
            <a:off x="5710238" y="3443288"/>
            <a:ext cx="215900" cy="107950"/>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新規</a:t>
            </a:r>
          </a:p>
        </p:txBody>
      </p:sp>
      <p:sp>
        <p:nvSpPr>
          <p:cNvPr id="3308" name="テキスト ボックス 9"/>
          <p:cNvSpPr txBox="1">
            <a:spLocks noChangeArrowheads="1"/>
          </p:cNvSpPr>
          <p:nvPr/>
        </p:nvSpPr>
        <p:spPr bwMode="auto">
          <a:xfrm>
            <a:off x="6235700" y="3609975"/>
            <a:ext cx="227013" cy="106363"/>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新規</a:t>
            </a:r>
          </a:p>
        </p:txBody>
      </p:sp>
      <p:sp>
        <p:nvSpPr>
          <p:cNvPr id="3309" name="テキスト ボックス 9"/>
          <p:cNvSpPr txBox="1">
            <a:spLocks noChangeArrowheads="1"/>
          </p:cNvSpPr>
          <p:nvPr/>
        </p:nvSpPr>
        <p:spPr bwMode="auto">
          <a:xfrm>
            <a:off x="5964238" y="3514725"/>
            <a:ext cx="227012" cy="107950"/>
          </a:xfrm>
          <a:prstGeom prst="rect">
            <a:avLst/>
          </a:prstGeom>
          <a:solidFill>
            <a:schemeClr val="bg1"/>
          </a:solidFill>
          <a:ln w="9525">
            <a:solidFill>
              <a:srgbClr val="0070C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0070C0"/>
                </a:solidFill>
                <a:latin typeface="ＭＳ ゴシック" panose="020B0609070205080204" pitchFamily="49" charset="-128"/>
                <a:ea typeface="ＭＳ ゴシック" panose="020B0609070205080204" pitchFamily="49" charset="-128"/>
              </a:rPr>
              <a:t>既設</a:t>
            </a:r>
          </a:p>
        </p:txBody>
      </p:sp>
      <p:sp>
        <p:nvSpPr>
          <p:cNvPr id="3310" name="テキスト ボックス 9"/>
          <p:cNvSpPr txBox="1">
            <a:spLocks noChangeArrowheads="1"/>
          </p:cNvSpPr>
          <p:nvPr/>
        </p:nvSpPr>
        <p:spPr bwMode="auto">
          <a:xfrm>
            <a:off x="107950" y="5805488"/>
            <a:ext cx="1368425" cy="215900"/>
          </a:xfrm>
          <a:prstGeom prst="rect">
            <a:avLst/>
          </a:prstGeom>
          <a:solidFill>
            <a:schemeClr val="bg1"/>
          </a:solidFill>
          <a:ln w="9525">
            <a:solidFill>
              <a:srgbClr val="0000FF"/>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700">
                <a:solidFill>
                  <a:srgbClr val="0000FF"/>
                </a:solidFill>
                <a:latin typeface="ＭＳ ゴシック" panose="020B0609070205080204" pitchFamily="49" charset="-128"/>
                <a:ea typeface="ＭＳ ゴシック" panose="020B0609070205080204" pitchFamily="49" charset="-128"/>
              </a:rPr>
              <a:t>電力部門：日本の</a:t>
            </a:r>
            <a:r>
              <a:rPr lang="en-US" altLang="ja-JP" sz="700">
                <a:solidFill>
                  <a:srgbClr val="0000FF"/>
                </a:solidFill>
                <a:latin typeface="ＭＳ ゴシック" panose="020B0609070205080204" pitchFamily="49" charset="-128"/>
                <a:ea typeface="ＭＳ ゴシック" panose="020B0609070205080204" pitchFamily="49" charset="-128"/>
              </a:rPr>
              <a:t>CO</a:t>
            </a:r>
            <a:r>
              <a:rPr lang="en-US" altLang="ja-JP" sz="700" baseline="-25000">
                <a:solidFill>
                  <a:srgbClr val="0000FF"/>
                </a:solidFill>
                <a:latin typeface="ＭＳ ゴシック" panose="020B0609070205080204" pitchFamily="49" charset="-128"/>
                <a:ea typeface="ＭＳ ゴシック" panose="020B0609070205080204" pitchFamily="49" charset="-128"/>
              </a:rPr>
              <a:t>2</a:t>
            </a:r>
            <a:r>
              <a:rPr lang="ja-JP" altLang="en-US" sz="700">
                <a:solidFill>
                  <a:srgbClr val="0000FF"/>
                </a:solidFill>
                <a:latin typeface="ＭＳ ゴシック" panose="020B0609070205080204" pitchFamily="49" charset="-128"/>
                <a:ea typeface="ＭＳ ゴシック" panose="020B0609070205080204" pitchFamily="49" charset="-128"/>
              </a:rPr>
              <a:t>排出量の</a:t>
            </a:r>
            <a:r>
              <a:rPr lang="en-US" altLang="ja-JP" sz="700">
                <a:solidFill>
                  <a:srgbClr val="0000FF"/>
                </a:solidFill>
                <a:latin typeface="ＭＳ ゴシック" panose="020B0609070205080204" pitchFamily="49" charset="-128"/>
                <a:ea typeface="ＭＳ ゴシック" panose="020B0609070205080204" pitchFamily="49" charset="-128"/>
              </a:rPr>
              <a:t>4</a:t>
            </a:r>
            <a:r>
              <a:rPr lang="ja-JP" altLang="en-US" sz="700">
                <a:solidFill>
                  <a:srgbClr val="0000FF"/>
                </a:solidFill>
                <a:latin typeface="ＭＳ ゴシック" panose="020B0609070205080204" pitchFamily="49" charset="-128"/>
                <a:ea typeface="ＭＳ ゴシック" panose="020B0609070205080204" pitchFamily="49" charset="-128"/>
              </a:rPr>
              <a:t>割</a:t>
            </a:r>
            <a:endParaRPr lang="en-US" altLang="ja-JP" sz="700">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700">
                <a:solidFill>
                  <a:srgbClr val="0000FF"/>
                </a:solidFill>
                <a:latin typeface="ＭＳ ゴシック" panose="020B0609070205080204" pitchFamily="49" charset="-128"/>
                <a:ea typeface="ＭＳ ゴシック" panose="020B0609070205080204" pitchFamily="49" charset="-128"/>
              </a:rPr>
              <a:t>運輸部門：日本の</a:t>
            </a:r>
            <a:r>
              <a:rPr lang="en-US" altLang="ja-JP" sz="700">
                <a:solidFill>
                  <a:srgbClr val="0000FF"/>
                </a:solidFill>
                <a:latin typeface="ＭＳ ゴシック" panose="020B0609070205080204" pitchFamily="49" charset="-128"/>
                <a:ea typeface="ＭＳ ゴシック" panose="020B0609070205080204" pitchFamily="49" charset="-128"/>
              </a:rPr>
              <a:t>CO</a:t>
            </a:r>
            <a:r>
              <a:rPr lang="en-US" altLang="ja-JP" sz="700" baseline="-25000">
                <a:solidFill>
                  <a:srgbClr val="0000FF"/>
                </a:solidFill>
                <a:latin typeface="ＭＳ ゴシック" panose="020B0609070205080204" pitchFamily="49" charset="-128"/>
                <a:ea typeface="ＭＳ ゴシック" panose="020B0609070205080204" pitchFamily="49" charset="-128"/>
              </a:rPr>
              <a:t>2</a:t>
            </a:r>
            <a:r>
              <a:rPr lang="ja-JP" altLang="en-US" sz="700">
                <a:solidFill>
                  <a:srgbClr val="0000FF"/>
                </a:solidFill>
                <a:latin typeface="ＭＳ ゴシック" panose="020B0609070205080204" pitchFamily="49" charset="-128"/>
                <a:ea typeface="ＭＳ ゴシック" panose="020B0609070205080204" pitchFamily="49" charset="-128"/>
              </a:rPr>
              <a:t>排出量の</a:t>
            </a:r>
            <a:r>
              <a:rPr lang="en-US" altLang="ja-JP" sz="700">
                <a:solidFill>
                  <a:srgbClr val="0000FF"/>
                </a:solidFill>
                <a:latin typeface="ＭＳ ゴシック" panose="020B0609070205080204" pitchFamily="49" charset="-128"/>
                <a:ea typeface="ＭＳ ゴシック" panose="020B0609070205080204" pitchFamily="49" charset="-128"/>
              </a:rPr>
              <a:t>2</a:t>
            </a:r>
            <a:r>
              <a:rPr lang="ja-JP" altLang="en-US" sz="700">
                <a:solidFill>
                  <a:srgbClr val="0000FF"/>
                </a:solidFill>
                <a:latin typeface="ＭＳ ゴシック" panose="020B0609070205080204" pitchFamily="49" charset="-128"/>
                <a:ea typeface="ＭＳ ゴシック" panose="020B0609070205080204" pitchFamily="49" charset="-128"/>
              </a:rPr>
              <a:t>割</a:t>
            </a:r>
          </a:p>
        </p:txBody>
      </p:sp>
      <p:pic>
        <p:nvPicPr>
          <p:cNvPr id="3311" name="Picture 30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596188" y="6289675"/>
            <a:ext cx="2159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6" name="直線矢印コネクタ 315"/>
          <p:cNvCxnSpPr/>
          <p:nvPr/>
        </p:nvCxnSpPr>
        <p:spPr>
          <a:xfrm flipH="1">
            <a:off x="7812088" y="6524625"/>
            <a:ext cx="179387" cy="0"/>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313" name="Text Box 39"/>
          <p:cNvSpPr txBox="1">
            <a:spLocks noChangeArrowheads="1"/>
          </p:cNvSpPr>
          <p:nvPr/>
        </p:nvSpPr>
        <p:spPr bwMode="auto">
          <a:xfrm>
            <a:off x="8151813" y="6496050"/>
            <a:ext cx="89058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700"/>
              <a:t>FC</a:t>
            </a:r>
            <a:r>
              <a:rPr lang="ja-JP" altLang="en-US" sz="700"/>
              <a:t>車椅子</a:t>
            </a:r>
            <a:r>
              <a:rPr lang="en-US" altLang="ja-JP" sz="700"/>
              <a:t>(</a:t>
            </a:r>
            <a:r>
              <a:rPr lang="ja-JP" altLang="en-US" sz="700"/>
              <a:t>ｶｾｯﾄ</a:t>
            </a:r>
            <a:r>
              <a:rPr lang="en-US" altLang="ja-JP" sz="700"/>
              <a:t>MH</a:t>
            </a:r>
            <a:r>
              <a:rPr lang="ja-JP" altLang="en-US" sz="700"/>
              <a:t>ﾀﾝｸ</a:t>
            </a:r>
            <a:r>
              <a:rPr lang="en-US" altLang="ja-JP" sz="700"/>
              <a:t>)</a:t>
            </a:r>
          </a:p>
        </p:txBody>
      </p:sp>
      <p:sp>
        <p:nvSpPr>
          <p:cNvPr id="3314" name="Text Box 30"/>
          <p:cNvSpPr txBox="1">
            <a:spLocks noChangeArrowheads="1"/>
          </p:cNvSpPr>
          <p:nvPr/>
        </p:nvSpPr>
        <p:spPr bwMode="auto">
          <a:xfrm>
            <a:off x="7573963" y="6175375"/>
            <a:ext cx="2889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800">
                <a:latin typeface="ＭＳ ゴシック" panose="020B0609070205080204" pitchFamily="49" charset="-128"/>
                <a:ea typeface="ＭＳ ゴシック" panose="020B0609070205080204" pitchFamily="49" charset="-128"/>
              </a:rPr>
              <a:t>HAL</a:t>
            </a:r>
            <a:endParaRPr lang="ja-JP" altLang="en-US" sz="800">
              <a:latin typeface="ＭＳ ゴシック" panose="020B0609070205080204" pitchFamily="49" charset="-128"/>
              <a:ea typeface="ＭＳ ゴシック" panose="020B0609070205080204" pitchFamily="49" charset="-128"/>
            </a:endParaRPr>
          </a:p>
        </p:txBody>
      </p:sp>
      <p:cxnSp>
        <p:nvCxnSpPr>
          <p:cNvPr id="318" name="直線コネクタ 317"/>
          <p:cNvCxnSpPr/>
          <p:nvPr/>
        </p:nvCxnSpPr>
        <p:spPr bwMode="auto">
          <a:xfrm>
            <a:off x="7654925" y="3059113"/>
            <a:ext cx="755650" cy="0"/>
          </a:xfrm>
          <a:prstGeom prst="line">
            <a:avLst/>
          </a:prstGeom>
          <a:ln w="38100">
            <a:solidFill>
              <a:srgbClr val="F2B8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9" name="直線コネクタ 318"/>
          <p:cNvCxnSpPr/>
          <p:nvPr/>
        </p:nvCxnSpPr>
        <p:spPr bwMode="auto">
          <a:xfrm>
            <a:off x="7654925" y="2946400"/>
            <a:ext cx="755650" cy="0"/>
          </a:xfrm>
          <a:prstGeom prst="line">
            <a:avLst/>
          </a:prstGeom>
          <a:ln w="38100">
            <a:solidFill>
              <a:srgbClr val="FF0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21" name="直線矢印コネクタ 320"/>
          <p:cNvCxnSpPr/>
          <p:nvPr/>
        </p:nvCxnSpPr>
        <p:spPr>
          <a:xfrm flipH="1">
            <a:off x="8483600" y="3063875"/>
            <a:ext cx="539750" cy="0"/>
          </a:xfrm>
          <a:prstGeom prst="straightConnector1">
            <a:avLst/>
          </a:prstGeom>
          <a:ln w="38100">
            <a:solidFill>
              <a:srgbClr val="00B0F0"/>
            </a:solidFill>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325" name="直線矢印コネクタ 324"/>
          <p:cNvCxnSpPr/>
          <p:nvPr/>
        </p:nvCxnSpPr>
        <p:spPr>
          <a:xfrm>
            <a:off x="7654925" y="3176588"/>
            <a:ext cx="755650" cy="0"/>
          </a:xfrm>
          <a:prstGeom prst="straightConnector1">
            <a:avLst/>
          </a:prstGeom>
          <a:ln w="38100" cmpd="dbl">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直線矢印コネクタ 331"/>
          <p:cNvCxnSpPr/>
          <p:nvPr/>
        </p:nvCxnSpPr>
        <p:spPr>
          <a:xfrm>
            <a:off x="8483600" y="3179763"/>
            <a:ext cx="539750" cy="0"/>
          </a:xfrm>
          <a:prstGeom prst="straightConnector1">
            <a:avLst/>
          </a:prstGeom>
          <a:ln w="381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20" name="テキスト ボックス 10"/>
          <p:cNvSpPr txBox="1">
            <a:spLocks noChangeArrowheads="1"/>
          </p:cNvSpPr>
          <p:nvPr/>
        </p:nvSpPr>
        <p:spPr bwMode="auto">
          <a:xfrm>
            <a:off x="7762875" y="3122613"/>
            <a:ext cx="539750" cy="107950"/>
          </a:xfrm>
          <a:prstGeom prst="rect">
            <a:avLst/>
          </a:prstGeom>
          <a:solidFill>
            <a:schemeClr val="bg1"/>
          </a:solidFill>
          <a:ln w="9525">
            <a:solidFill>
              <a:srgbClr val="0000FF"/>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0000FF"/>
                </a:solidFill>
                <a:latin typeface="ＭＳ ゴシック" panose="020B0609070205080204" pitchFamily="49" charset="-128"/>
                <a:ea typeface="ＭＳ ゴシック" panose="020B0609070205080204" pitchFamily="49" charset="-128"/>
              </a:rPr>
              <a:t>水素（低圧）</a:t>
            </a:r>
          </a:p>
        </p:txBody>
      </p:sp>
      <p:sp>
        <p:nvSpPr>
          <p:cNvPr id="3321" name="テキスト ボックス 9"/>
          <p:cNvSpPr txBox="1">
            <a:spLocks noChangeArrowheads="1"/>
          </p:cNvSpPr>
          <p:nvPr/>
        </p:nvSpPr>
        <p:spPr bwMode="auto">
          <a:xfrm>
            <a:off x="7762875" y="3005138"/>
            <a:ext cx="539750" cy="107950"/>
          </a:xfrm>
          <a:prstGeom prst="rect">
            <a:avLst/>
          </a:prstGeom>
          <a:solidFill>
            <a:schemeClr val="bg1"/>
          </a:solidFill>
          <a:ln w="9525">
            <a:solidFill>
              <a:srgbClr val="FFC00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F2B800"/>
                </a:solidFill>
                <a:latin typeface="ＭＳ ゴシック" panose="020B0609070205080204" pitchFamily="49" charset="-128"/>
                <a:ea typeface="ＭＳ ゴシック" panose="020B0609070205080204" pitchFamily="49" charset="-128"/>
              </a:rPr>
              <a:t>電気（直流）</a:t>
            </a:r>
          </a:p>
        </p:txBody>
      </p:sp>
      <p:sp>
        <p:nvSpPr>
          <p:cNvPr id="3322" name="テキスト ボックス 8"/>
          <p:cNvSpPr txBox="1">
            <a:spLocks noChangeArrowheads="1"/>
          </p:cNvSpPr>
          <p:nvPr/>
        </p:nvSpPr>
        <p:spPr bwMode="auto">
          <a:xfrm>
            <a:off x="7762875" y="2884488"/>
            <a:ext cx="539750" cy="107950"/>
          </a:xfrm>
          <a:prstGeom prst="rect">
            <a:avLst/>
          </a:prstGeom>
          <a:solidFill>
            <a:schemeClr val="bg1"/>
          </a:solidFill>
          <a:ln w="9525">
            <a:solidFill>
              <a:srgbClr val="FF000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FF0000"/>
                </a:solidFill>
                <a:latin typeface="ＭＳ ゴシック" panose="020B0609070205080204" pitchFamily="49" charset="-128"/>
                <a:ea typeface="ＭＳ ゴシック" panose="020B0609070205080204" pitchFamily="49" charset="-128"/>
              </a:rPr>
              <a:t>電気（交流）</a:t>
            </a:r>
          </a:p>
        </p:txBody>
      </p:sp>
      <p:sp>
        <p:nvSpPr>
          <p:cNvPr id="3323" name="テキスト ボックス 12"/>
          <p:cNvSpPr txBox="1">
            <a:spLocks noChangeArrowheads="1"/>
          </p:cNvSpPr>
          <p:nvPr/>
        </p:nvSpPr>
        <p:spPr bwMode="auto">
          <a:xfrm>
            <a:off x="8632825" y="3128963"/>
            <a:ext cx="228600" cy="107950"/>
          </a:xfrm>
          <a:prstGeom prst="rect">
            <a:avLst/>
          </a:prstGeom>
          <a:solidFill>
            <a:schemeClr val="bg1"/>
          </a:solidFill>
          <a:ln w="9525">
            <a:solidFill>
              <a:srgbClr val="00B05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00B050"/>
                </a:solidFill>
                <a:latin typeface="ＭＳ ゴシック" panose="020B0609070205080204" pitchFamily="49" charset="-128"/>
                <a:ea typeface="ＭＳ ゴシック" panose="020B0609070205080204" pitchFamily="49" charset="-128"/>
              </a:rPr>
              <a:t>給湯</a:t>
            </a:r>
          </a:p>
        </p:txBody>
      </p:sp>
      <p:sp>
        <p:nvSpPr>
          <p:cNvPr id="3324" name="テキスト ボックス 11"/>
          <p:cNvSpPr txBox="1">
            <a:spLocks noChangeArrowheads="1"/>
          </p:cNvSpPr>
          <p:nvPr/>
        </p:nvSpPr>
        <p:spPr bwMode="auto">
          <a:xfrm>
            <a:off x="8632825" y="3008313"/>
            <a:ext cx="228600" cy="107950"/>
          </a:xfrm>
          <a:prstGeom prst="rect">
            <a:avLst/>
          </a:prstGeom>
          <a:solidFill>
            <a:schemeClr val="bg1"/>
          </a:solidFill>
          <a:ln w="9525">
            <a:solidFill>
              <a:srgbClr val="00B0F0"/>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solidFill>
                  <a:srgbClr val="00B0F0"/>
                </a:solidFill>
                <a:latin typeface="ＭＳ ゴシック" panose="020B0609070205080204" pitchFamily="49" charset="-128"/>
                <a:ea typeface="ＭＳ ゴシック" panose="020B0609070205080204" pitchFamily="49" charset="-128"/>
              </a:rPr>
              <a:t>上水</a:t>
            </a:r>
          </a:p>
        </p:txBody>
      </p:sp>
      <p:sp>
        <p:nvSpPr>
          <p:cNvPr id="342" name="正方形/長方形 341"/>
          <p:cNvSpPr/>
          <p:nvPr/>
        </p:nvSpPr>
        <p:spPr>
          <a:xfrm>
            <a:off x="7618413" y="2871788"/>
            <a:ext cx="1441450" cy="3778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326" name="テキスト ボックス 11"/>
          <p:cNvSpPr txBox="1">
            <a:spLocks noChangeArrowheads="1"/>
          </p:cNvSpPr>
          <p:nvPr/>
        </p:nvSpPr>
        <p:spPr bwMode="auto">
          <a:xfrm>
            <a:off x="8640763" y="2859088"/>
            <a:ext cx="228600" cy="107950"/>
          </a:xfrm>
          <a:prstGeom prst="rect">
            <a:avLst/>
          </a:prstGeom>
          <a:solidFill>
            <a:schemeClr val="bg1"/>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700">
                <a:latin typeface="ＭＳ ゴシック" panose="020B0609070205080204" pitchFamily="49" charset="-128"/>
                <a:ea typeface="ＭＳ ゴシック" panose="020B0609070205080204" pitchFamily="49" charset="-128"/>
              </a:rPr>
              <a:t>凡例</a:t>
            </a:r>
          </a:p>
        </p:txBody>
      </p:sp>
      <p:sp>
        <p:nvSpPr>
          <p:cNvPr id="2" name="正方形/長方形 1"/>
          <p:cNvSpPr/>
          <p:nvPr/>
        </p:nvSpPr>
        <p:spPr>
          <a:xfrm>
            <a:off x="42862" y="44450"/>
            <a:ext cx="1138237" cy="260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4" name="テキスト ボックス 333"/>
          <p:cNvSpPr txBox="1"/>
          <p:nvPr/>
        </p:nvSpPr>
        <p:spPr bwMode="auto">
          <a:xfrm>
            <a:off x="7111812" y="3259680"/>
            <a:ext cx="1928683" cy="369332"/>
          </a:xfrm>
          <a:prstGeom prst="rect">
            <a:avLst/>
          </a:prstGeom>
          <a:solidFill>
            <a:srgbClr val="FFFF00"/>
          </a:solidFill>
          <a:ln w="9525">
            <a:noFill/>
            <a:miter lim="800000"/>
            <a:headEnd/>
            <a:tailEnd/>
          </a:ln>
        </p:spPr>
        <p:txBody>
          <a:bodyPr wrap="square" lIns="0" tIns="0" rIns="0" bIns="0" rtlCol="0">
            <a:spAutoFit/>
          </a:bodyPr>
          <a:lstStyle/>
          <a:p>
            <a:pPr algn="ctr"/>
            <a:r>
              <a:rPr kumimoji="1" lang="ja-JP" altLang="en-US" sz="1200" dirty="0">
                <a:solidFill>
                  <a:srgbClr val="7030A0"/>
                </a:solidFill>
              </a:rPr>
              <a:t>自立経営困難なタイプは</a:t>
            </a:r>
            <a:endParaRPr kumimoji="1" lang="en-US" altLang="ja-JP" sz="1200" dirty="0">
              <a:solidFill>
                <a:srgbClr val="7030A0"/>
              </a:solidFill>
            </a:endParaRPr>
          </a:p>
          <a:p>
            <a:pPr algn="ctr"/>
            <a:r>
              <a:rPr kumimoji="1" lang="ja-JP" altLang="en-US" sz="1200" dirty="0">
                <a:solidFill>
                  <a:srgbClr val="7030A0"/>
                </a:solidFill>
              </a:rPr>
              <a:t>ホロニズム構想から削除</a:t>
            </a:r>
            <a:endParaRPr kumimoji="1" lang="en-US" altLang="ja-JP" sz="1200" dirty="0">
              <a:solidFill>
                <a:srgbClr val="7030A0"/>
              </a:solidFill>
            </a:endParaRPr>
          </a:p>
        </p:txBody>
      </p:sp>
      <p:sp>
        <p:nvSpPr>
          <p:cNvPr id="335" name="テキスト ボックス 334"/>
          <p:cNvSpPr txBox="1"/>
          <p:nvPr/>
        </p:nvSpPr>
        <p:spPr bwMode="auto">
          <a:xfrm>
            <a:off x="2131820" y="6694917"/>
            <a:ext cx="5282589" cy="161583"/>
          </a:xfrm>
          <a:prstGeom prst="rect">
            <a:avLst/>
          </a:prstGeom>
          <a:solidFill>
            <a:schemeClr val="bg1"/>
          </a:solidFill>
          <a:ln w="9525">
            <a:solidFill>
              <a:srgbClr val="FF0000"/>
            </a:solidFill>
            <a:miter lim="800000"/>
            <a:headEnd/>
            <a:tailEnd/>
          </a:ln>
        </p:spPr>
        <p:txBody>
          <a:bodyPr wrap="square" lIns="0" tIns="0" rIns="0" bIns="0" rtlCol="0">
            <a:spAutoFit/>
          </a:bodyPr>
          <a:lstStyle/>
          <a:p>
            <a:r>
              <a:rPr kumimoji="1" lang="ja-JP" altLang="en-US" sz="1050" dirty="0">
                <a:solidFill>
                  <a:srgbClr val="FF0000"/>
                </a:solidFill>
                <a:latin typeface="ＭＳ ゴシック" panose="020B0609070205080204" pitchFamily="49" charset="-128"/>
                <a:ea typeface="ＭＳ ゴシック" panose="020B0609070205080204" pitchFamily="49" charset="-128"/>
              </a:rPr>
              <a:t>三石復職後（</a:t>
            </a:r>
            <a:r>
              <a:rPr kumimoji="1" lang="en-US" altLang="ja-JP" sz="1050" dirty="0">
                <a:solidFill>
                  <a:srgbClr val="FF0000"/>
                </a:solidFill>
                <a:latin typeface="ＭＳ ゴシック" panose="020B0609070205080204" pitchFamily="49" charset="-128"/>
                <a:ea typeface="ＭＳ ゴシック" panose="020B0609070205080204" pitchFamily="49" charset="-128"/>
              </a:rPr>
              <a:t>2017</a:t>
            </a:r>
            <a:r>
              <a:rPr kumimoji="1" lang="ja-JP" altLang="en-US" sz="1050" dirty="0">
                <a:solidFill>
                  <a:srgbClr val="FF0000"/>
                </a:solidFill>
                <a:latin typeface="ＭＳ ゴシック" panose="020B0609070205080204" pitchFamily="49" charset="-128"/>
                <a:ea typeface="ＭＳ ゴシック" panose="020B0609070205080204" pitchFamily="49" charset="-128"/>
              </a:rPr>
              <a:t>年</a:t>
            </a:r>
            <a:r>
              <a:rPr kumimoji="1" lang="en-US" altLang="ja-JP" sz="1050" dirty="0">
                <a:solidFill>
                  <a:srgbClr val="FF0000"/>
                </a:solidFill>
                <a:latin typeface="ＭＳ ゴシック" panose="020B0609070205080204" pitchFamily="49" charset="-128"/>
                <a:ea typeface="ＭＳ ゴシック" panose="020B0609070205080204" pitchFamily="49" charset="-128"/>
              </a:rPr>
              <a:t>11</a:t>
            </a:r>
            <a:r>
              <a:rPr kumimoji="1" lang="ja-JP" altLang="en-US" sz="1050" dirty="0">
                <a:solidFill>
                  <a:srgbClr val="FF0000"/>
                </a:solidFill>
                <a:latin typeface="ＭＳ ゴシック" panose="020B0609070205080204" pitchFamily="49" charset="-128"/>
                <a:ea typeface="ＭＳ ゴシック" panose="020B0609070205080204" pitchFamily="49" charset="-128"/>
              </a:rPr>
              <a:t>月頃）直ちに書き直したホロニズム構想原案（</a:t>
            </a:r>
            <a:r>
              <a:rPr kumimoji="1" lang="en-US" altLang="ja-JP" sz="1050" dirty="0">
                <a:solidFill>
                  <a:srgbClr val="FF0000"/>
                </a:solidFill>
                <a:latin typeface="ＭＳ ゴシック" panose="020B0609070205080204" pitchFamily="49" charset="-128"/>
                <a:ea typeface="ＭＳ ゴシック" panose="020B0609070205080204" pitchFamily="49" charset="-128"/>
              </a:rPr>
              <a:t>JARI</a:t>
            </a:r>
            <a:r>
              <a:rPr kumimoji="1" lang="ja-JP" altLang="en-US" sz="1050" dirty="0">
                <a:solidFill>
                  <a:srgbClr val="FF0000"/>
                </a:solidFill>
                <a:latin typeface="ＭＳ ゴシック" panose="020B0609070205080204" pitchFamily="49" charset="-128"/>
                <a:ea typeface="ＭＳ ゴシック" panose="020B0609070205080204" pitchFamily="49" charset="-128"/>
              </a:rPr>
              <a:t>内は動かず）</a:t>
            </a:r>
            <a:endParaRPr kumimoji="1" lang="en-US" altLang="ja-JP" sz="1050" dirty="0">
              <a:solidFill>
                <a:srgbClr val="FF0000"/>
              </a:solidFill>
              <a:latin typeface="ＭＳ ゴシック" panose="020B0609070205080204" pitchFamily="49" charset="-128"/>
              <a:ea typeface="ＭＳ ゴシック" panose="020B0609070205080204" pitchFamily="49" charset="-128"/>
            </a:endParaRPr>
          </a:p>
        </p:txBody>
      </p:sp>
      <p:sp>
        <p:nvSpPr>
          <p:cNvPr id="336" name="テキスト ボックス 335"/>
          <p:cNvSpPr txBox="1"/>
          <p:nvPr/>
        </p:nvSpPr>
        <p:spPr bwMode="auto">
          <a:xfrm>
            <a:off x="2857011" y="1404620"/>
            <a:ext cx="3812514" cy="738664"/>
          </a:xfrm>
          <a:prstGeom prst="rect">
            <a:avLst/>
          </a:prstGeom>
          <a:solidFill>
            <a:schemeClr val="bg1"/>
          </a:solidFill>
          <a:ln w="9525">
            <a:solidFill>
              <a:srgbClr val="FF0000"/>
            </a:solidFill>
            <a:miter lim="800000"/>
            <a:headEnd/>
            <a:tailEnd/>
          </a:ln>
        </p:spPr>
        <p:txBody>
          <a:bodyPr wrap="square" lIns="0" tIns="0" rIns="0" bIns="0" rtlCol="0">
            <a:spAutoFit/>
          </a:bodyPr>
          <a:lstStyle/>
          <a:p>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TF</a:t>
            </a:r>
            <a:r>
              <a:rPr kumimoji="1" lang="ja-JP" altLang="en-US" sz="1600" dirty="0" err="1">
                <a:solidFill>
                  <a:srgbClr val="FF0000"/>
                </a:solidFill>
                <a:latin typeface="ＭＳ ゴシック" panose="020B0609070205080204" pitchFamily="49" charset="-128"/>
                <a:ea typeface="ＭＳ ゴシック" panose="020B0609070205080204" pitchFamily="49" charset="-128"/>
              </a:rPr>
              <a:t>で</a:t>
            </a:r>
            <a:r>
              <a:rPr kumimoji="1" lang="ja-JP" altLang="en-US" sz="1600" dirty="0" err="1" smtClean="0">
                <a:solidFill>
                  <a:srgbClr val="FF0000"/>
                </a:solidFill>
                <a:latin typeface="ＭＳ ゴシック" panose="020B0609070205080204" pitchFamily="49" charset="-128"/>
                <a:ea typeface="ＭＳ ゴシック" panose="020B0609070205080204" pitchFamily="49" charset="-128"/>
              </a:rPr>
              <a:t>の</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結果を踏まえ、まちのエネルギー管理と</a:t>
            </a:r>
            <a:r>
              <a:rPr kumimoji="1" lang="en-US" altLang="ja-JP" sz="1600" dirty="0" smtClean="0">
                <a:solidFill>
                  <a:srgbClr val="FF0000"/>
                </a:solidFill>
                <a:latin typeface="ＭＳ ゴシック" panose="020B0609070205080204" pitchFamily="49" charset="-128"/>
                <a:ea typeface="ＭＳ ゴシック" panose="020B0609070205080204" pitchFamily="49" charset="-128"/>
              </a:rPr>
              <a:t>FCV</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用水素</a:t>
            </a:r>
            <a:r>
              <a:rPr kumimoji="1" lang="ja-JP" altLang="en-US" sz="1600" smtClean="0">
                <a:solidFill>
                  <a:srgbClr val="FF0000"/>
                </a:solidFill>
                <a:latin typeface="ＭＳ ゴシック" panose="020B0609070205080204" pitchFamily="49" charset="-128"/>
                <a:ea typeface="ＭＳ ゴシック" panose="020B0609070205080204" pitchFamily="49" charset="-128"/>
              </a:rPr>
              <a:t>ステーションを一体化したホロニズム構想策定途中の</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構成</a:t>
            </a:r>
            <a:endParaRPr kumimoji="1" lang="en-US" altLang="ja-JP" sz="1600" dirty="0">
              <a:solidFill>
                <a:srgbClr val="FF0000"/>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AACE23D9-B390-4378-A99B-DAB5785E4F84}" type="slidenum">
              <a:rPr kumimoji="1" lang="ja-JP" altLang="en-US" smtClean="0"/>
              <a:pPr/>
              <a:t>9</a:t>
            </a:fld>
            <a:endParaRPr kumimoji="1" lang="ja-JP" altLang="en-US"/>
          </a:p>
        </p:txBody>
      </p:sp>
    </p:spTree>
    <p:extLst>
      <p:ext uri="{BB962C8B-B14F-4D97-AF65-F5344CB8AC3E}">
        <p14:creationId xmlns:p14="http://schemas.microsoft.com/office/powerpoint/2010/main" val="8909311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1614</TotalTime>
  <Words>1641</Words>
  <Application>Microsoft Office PowerPoint</Application>
  <PresentationFormat>画面に合わせる (4:3)</PresentationFormat>
  <Paragraphs>353</Paragraphs>
  <Slides>9</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6" baseType="lpstr">
      <vt:lpstr>ＭＳ Ｐゴシック</vt:lpstr>
      <vt:lpstr>ＭＳ ゴシック</vt:lpstr>
      <vt:lpstr>游ゴシック</vt:lpstr>
      <vt:lpstr>Arial</vt:lpstr>
      <vt:lpstr>Calibri</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JARI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Administrator</cp:lastModifiedBy>
  <cp:revision>618</cp:revision>
  <cp:lastPrinted>2021-12-03T00:57:59Z</cp:lastPrinted>
  <dcterms:created xsi:type="dcterms:W3CDTF">2021-04-05T06:44:44Z</dcterms:created>
  <dcterms:modified xsi:type="dcterms:W3CDTF">2023-08-02T23:57:57Z</dcterms:modified>
</cp:coreProperties>
</file>