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78" r:id="rId2"/>
  </p:sldMasterIdLst>
  <p:notesMasterIdLst>
    <p:notesMasterId r:id="rId5"/>
  </p:notesMasterIdLst>
  <p:sldIdLst>
    <p:sldId id="287" r:id="rId3"/>
    <p:sldId id="288" r:id="rId4"/>
  </p:sldIdLst>
  <p:sldSz cx="6858000" cy="9144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FDABA9"/>
    <a:srgbClr val="FB534F"/>
    <a:srgbClr val="FF0000"/>
    <a:srgbClr val="FF6600"/>
    <a:srgbClr val="0000FF"/>
    <a:srgbClr val="00FF00"/>
    <a:srgbClr val="00C800"/>
    <a:srgbClr val="009999"/>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02" autoAdjust="0"/>
    <p:restoredTop sz="94660"/>
  </p:normalViewPr>
  <p:slideViewPr>
    <p:cSldViewPr snapToGrid="0">
      <p:cViewPr varScale="1">
        <p:scale>
          <a:sx n="92" d="100"/>
          <a:sy n="92" d="100"/>
        </p:scale>
        <p:origin x="2526" y="96"/>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457004C1-B4CA-456A-A153-6211C311955A}" type="datetimeFigureOut">
              <a:rPr kumimoji="1" lang="ja-JP" altLang="en-US" smtClean="0"/>
              <a:t>2023/7/31</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043F693D-6A11-4F15-929B-7AA5810D6C49}" type="slidenum">
              <a:rPr kumimoji="1" lang="ja-JP" altLang="en-US" smtClean="0"/>
              <a:t>‹#›</a:t>
            </a:fld>
            <a:endParaRPr kumimoji="1" lang="ja-JP" altLang="en-US"/>
          </a:p>
        </p:txBody>
      </p:sp>
    </p:spTree>
    <p:extLst>
      <p:ext uri="{BB962C8B-B14F-4D97-AF65-F5344CB8AC3E}">
        <p14:creationId xmlns:p14="http://schemas.microsoft.com/office/powerpoint/2010/main" val="37554382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一般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88550" y="155387"/>
            <a:ext cx="6172200" cy="768107"/>
          </a:xfrm>
          <a:prstGeom prst="rect">
            <a:avLst/>
          </a:prstGeom>
        </p:spPr>
        <p:txBody>
          <a:bodyPr anchor="ctr" anchorCtr="0"/>
          <a:lstStyle>
            <a:lvl1pPr algn="l">
              <a:defRPr sz="2400" b="1">
                <a:solidFill>
                  <a:schemeClr val="tx1"/>
                </a:solidFill>
                <a:latin typeface="Meiryo UI" pitchFamily="50" charset="-128"/>
                <a:ea typeface="Meiryo UI" pitchFamily="50" charset="-128"/>
                <a:cs typeface="Meiryo UI" pitchFamily="50" charset="-128"/>
              </a:defRPr>
            </a:lvl1pPr>
          </a:lstStyle>
          <a:p>
            <a:r>
              <a:rPr lang="ja-JP" altLang="en-US" smtClean="0"/>
              <a:t>マスタ；タイトルを入力</a:t>
            </a:r>
            <a:endParaRPr lang="ja-JP" altLang="en-US" dirty="0"/>
          </a:p>
        </p:txBody>
      </p:sp>
      <p:cxnSp>
        <p:nvCxnSpPr>
          <p:cNvPr id="8" name="直線コネクタ 7"/>
          <p:cNvCxnSpPr/>
          <p:nvPr userDrawn="1"/>
        </p:nvCxnSpPr>
        <p:spPr>
          <a:xfrm>
            <a:off x="864330" y="8892600"/>
            <a:ext cx="5535000" cy="0"/>
          </a:xfrm>
          <a:prstGeom prst="line">
            <a:avLst/>
          </a:prstGeom>
          <a:ln w="38100">
            <a:solidFill>
              <a:srgbClr val="41649B"/>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userDrawn="1"/>
        </p:nvCxnSpPr>
        <p:spPr>
          <a:xfrm>
            <a:off x="0" y="923493"/>
            <a:ext cx="5589300" cy="0"/>
          </a:xfrm>
          <a:prstGeom prst="line">
            <a:avLst/>
          </a:prstGeom>
          <a:ln w="57150">
            <a:solidFill>
              <a:srgbClr val="41649B"/>
            </a:solidFill>
          </a:ln>
        </p:spPr>
        <p:style>
          <a:lnRef idx="1">
            <a:schemeClr val="accent1"/>
          </a:lnRef>
          <a:fillRef idx="0">
            <a:schemeClr val="accent1"/>
          </a:fillRef>
          <a:effectRef idx="0">
            <a:schemeClr val="accent1"/>
          </a:effectRef>
          <a:fontRef idx="minor">
            <a:schemeClr val="tx1"/>
          </a:fontRef>
        </p:style>
      </p:cxnSp>
      <p:sp>
        <p:nvSpPr>
          <p:cNvPr id="15" name="テキスト プレースホルダ 14"/>
          <p:cNvSpPr>
            <a:spLocks noGrp="1"/>
          </p:cNvSpPr>
          <p:nvPr>
            <p:ph type="body" sz="quarter" idx="10" hasCustomPrompt="1"/>
          </p:nvPr>
        </p:nvSpPr>
        <p:spPr>
          <a:xfrm>
            <a:off x="188119" y="1115520"/>
            <a:ext cx="6481763" cy="2975096"/>
          </a:xfrm>
          <a:prstGeom prst="rect">
            <a:avLst/>
          </a:prstGeom>
        </p:spPr>
        <p:txBody>
          <a:bodyPr/>
          <a:lstStyle>
            <a:lvl1pPr>
              <a:buClr>
                <a:srgbClr val="C00000"/>
              </a:buClr>
              <a:buFont typeface="Wingdings" pitchFamily="2" charset="2"/>
              <a:buChar char="u"/>
              <a:defRPr sz="1800" b="1">
                <a:latin typeface="+mn-ea"/>
                <a:ea typeface="+mn-ea"/>
              </a:defRPr>
            </a:lvl1pPr>
            <a:lvl2pPr>
              <a:defRPr sz="1500" b="1">
                <a:latin typeface="+mn-lt"/>
              </a:defRPr>
            </a:lvl2pPr>
            <a:lvl3pPr>
              <a:buNone/>
              <a:defRPr sz="1200" b="1">
                <a:latin typeface="+mn-lt"/>
              </a:defRPr>
            </a:lvl3pPr>
            <a:lvl4pPr>
              <a:defRPr sz="900" b="1">
                <a:latin typeface="+mn-lt"/>
              </a:defRPr>
            </a:lvl4pPr>
          </a:lstStyle>
          <a:p>
            <a:pPr lvl="0"/>
            <a:r>
              <a:rPr kumimoji="1" lang="ja-JP" altLang="en-US" smtClean="0"/>
              <a:t>マスタ；箇条書きテキストを入力</a:t>
            </a:r>
          </a:p>
        </p:txBody>
      </p:sp>
      <p:sp>
        <p:nvSpPr>
          <p:cNvPr id="17" name="テキスト プレースホルダ 14"/>
          <p:cNvSpPr>
            <a:spLocks noGrp="1"/>
          </p:cNvSpPr>
          <p:nvPr>
            <p:ph type="body" sz="quarter" idx="11" hasCustomPrompt="1"/>
          </p:nvPr>
        </p:nvSpPr>
        <p:spPr>
          <a:xfrm>
            <a:off x="188119" y="4572000"/>
            <a:ext cx="6481763" cy="2975096"/>
          </a:xfrm>
          <a:prstGeom prst="rect">
            <a:avLst/>
          </a:prstGeom>
        </p:spPr>
        <p:txBody>
          <a:bodyPr/>
          <a:lstStyle>
            <a:lvl1pPr>
              <a:buNone/>
              <a:defRPr sz="1800" b="1">
                <a:latin typeface="+mn-ea"/>
                <a:ea typeface="+mn-ea"/>
              </a:defRPr>
            </a:lvl1pPr>
            <a:lvl2pPr marL="740569" marR="0" indent="-214313" algn="l" defTabSz="685800" rtl="0" eaLnBrk="0" fontAlgn="base" latinLnBrk="0" hangingPunct="0">
              <a:lnSpc>
                <a:spcPct val="100000"/>
              </a:lnSpc>
              <a:spcBef>
                <a:spcPct val="20000"/>
              </a:spcBef>
              <a:spcAft>
                <a:spcPct val="0"/>
              </a:spcAft>
              <a:buClrTx/>
              <a:buSzTx/>
              <a:buFont typeface="Arial" charset="0"/>
              <a:buNone/>
              <a:tabLst/>
              <a:defRPr sz="1200" b="1">
                <a:latin typeface="+mn-lt"/>
              </a:defRPr>
            </a:lvl2pPr>
          </a:lstStyle>
          <a:p>
            <a:pPr lvl="0"/>
            <a:r>
              <a:rPr kumimoji="1" lang="ja-JP" altLang="en-US" smtClean="0"/>
              <a:t>マスタ；テキストを入力</a:t>
            </a:r>
            <a:endParaRPr kumimoji="1" lang="en-US" altLang="ja-JP" smtClean="0"/>
          </a:p>
        </p:txBody>
      </p:sp>
    </p:spTree>
    <p:extLst>
      <p:ext uri="{BB962C8B-B14F-4D97-AF65-F5344CB8AC3E}">
        <p14:creationId xmlns:p14="http://schemas.microsoft.com/office/powerpoint/2010/main" val="3068881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12F5A46A-CDBB-4FD1-B5A8-1774674B5478}" type="datetime1">
              <a:rPr kumimoji="1" lang="ja-JP" altLang="en-US" smtClean="0"/>
              <a:t>2023/7/31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ACE23D9-B390-4378-A99B-DAB5785E4F84}" type="slidenum">
              <a:rPr kumimoji="1" lang="ja-JP" altLang="en-US" smtClean="0"/>
              <a:t>‹#›</a:t>
            </a:fld>
            <a:endParaRPr kumimoji="1" lang="ja-JP" altLang="en-US"/>
          </a:p>
        </p:txBody>
      </p:sp>
    </p:spTree>
    <p:extLst>
      <p:ext uri="{BB962C8B-B14F-4D97-AF65-F5344CB8AC3E}">
        <p14:creationId xmlns:p14="http://schemas.microsoft.com/office/powerpoint/2010/main" val="1576751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EB8F8C-46F3-43E3-B4B3-2E925DDC6956}" type="datetime1">
              <a:rPr kumimoji="1" lang="ja-JP" altLang="en-US" smtClean="0"/>
              <a:t>2023/7/31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ACE23D9-B390-4378-A99B-DAB5785E4F84}" type="slidenum">
              <a:rPr kumimoji="1" lang="ja-JP" altLang="en-US" smtClean="0"/>
              <a:t>‹#›</a:t>
            </a:fld>
            <a:endParaRPr kumimoji="1" lang="ja-JP" altLang="en-US"/>
          </a:p>
        </p:txBody>
      </p:sp>
    </p:spTree>
    <p:extLst>
      <p:ext uri="{BB962C8B-B14F-4D97-AF65-F5344CB8AC3E}">
        <p14:creationId xmlns:p14="http://schemas.microsoft.com/office/powerpoint/2010/main" val="2179241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65EFFCD-0C2D-4767-9D9A-6863C15FBEE2}" type="datetime1">
              <a:rPr kumimoji="1" lang="ja-JP" altLang="en-US" smtClean="0"/>
              <a:t>2023/7/31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CE23D9-B390-4378-A99B-DAB5785E4F84}" type="slidenum">
              <a:rPr kumimoji="1" lang="ja-JP" altLang="en-US" smtClean="0"/>
              <a:t>‹#›</a:t>
            </a:fld>
            <a:endParaRPr kumimoji="1" lang="ja-JP" altLang="en-US"/>
          </a:p>
        </p:txBody>
      </p:sp>
    </p:spTree>
    <p:extLst>
      <p:ext uri="{BB962C8B-B14F-4D97-AF65-F5344CB8AC3E}">
        <p14:creationId xmlns:p14="http://schemas.microsoft.com/office/powerpoint/2010/main" val="24342566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FC1471F-5BC2-477E-AA1E-890A0EFF0250}" type="datetime1">
              <a:rPr kumimoji="1" lang="ja-JP" altLang="en-US" smtClean="0"/>
              <a:t>2023/7/31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CE23D9-B390-4378-A99B-DAB5785E4F84}" type="slidenum">
              <a:rPr kumimoji="1" lang="ja-JP" altLang="en-US" smtClean="0"/>
              <a:t>‹#›</a:t>
            </a:fld>
            <a:endParaRPr kumimoji="1" lang="ja-JP" altLang="en-US"/>
          </a:p>
        </p:txBody>
      </p:sp>
    </p:spTree>
    <p:extLst>
      <p:ext uri="{BB962C8B-B14F-4D97-AF65-F5344CB8AC3E}">
        <p14:creationId xmlns:p14="http://schemas.microsoft.com/office/powerpoint/2010/main" val="3819603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8AC16C33-CA53-43DF-B4BA-4E0802552ABB}" type="datetime1">
              <a:rPr kumimoji="1" lang="ja-JP" altLang="en-US" smtClean="0"/>
              <a:t>2023/7/31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CE23D9-B390-4378-A99B-DAB5785E4F84}" type="slidenum">
              <a:rPr kumimoji="1" lang="ja-JP" altLang="en-US" smtClean="0"/>
              <a:t>‹#›</a:t>
            </a:fld>
            <a:endParaRPr kumimoji="1" lang="ja-JP" altLang="en-US"/>
          </a:p>
        </p:txBody>
      </p:sp>
    </p:spTree>
    <p:extLst>
      <p:ext uri="{BB962C8B-B14F-4D97-AF65-F5344CB8AC3E}">
        <p14:creationId xmlns:p14="http://schemas.microsoft.com/office/powerpoint/2010/main" val="18466628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E3CE86F-F298-4C59-ABB1-BD4657B236A2}" type="datetime1">
              <a:rPr kumimoji="1" lang="ja-JP" altLang="en-US" smtClean="0"/>
              <a:t>2023/7/31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CE23D9-B390-4378-A99B-DAB5785E4F84}" type="slidenum">
              <a:rPr kumimoji="1" lang="ja-JP" altLang="en-US" smtClean="0"/>
              <a:t>‹#›</a:t>
            </a:fld>
            <a:endParaRPr kumimoji="1" lang="ja-JP" altLang="en-US"/>
          </a:p>
        </p:txBody>
      </p:sp>
    </p:spTree>
    <p:extLst>
      <p:ext uri="{BB962C8B-B14F-4D97-AF65-F5344CB8AC3E}">
        <p14:creationId xmlns:p14="http://schemas.microsoft.com/office/powerpoint/2010/main" val="2937159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一般（ヘッダ，フッタのみ）">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a:blip r:embed="rId2" cstate="print"/>
          <a:srcRect/>
          <a:stretch>
            <a:fillRect/>
          </a:stretch>
        </p:blipFill>
        <p:spPr bwMode="auto">
          <a:xfrm>
            <a:off x="26528" y="8509000"/>
            <a:ext cx="789638" cy="575627"/>
          </a:xfrm>
          <a:prstGeom prst="rect">
            <a:avLst/>
          </a:prstGeom>
          <a:noFill/>
          <a:ln w="9525">
            <a:noFill/>
            <a:miter lim="800000"/>
            <a:headEnd/>
            <a:tailEnd/>
          </a:ln>
          <a:effectLst/>
        </p:spPr>
      </p:pic>
      <p:cxnSp>
        <p:nvCxnSpPr>
          <p:cNvPr id="8" name="直線コネクタ 7"/>
          <p:cNvCxnSpPr/>
          <p:nvPr userDrawn="1"/>
        </p:nvCxnSpPr>
        <p:spPr>
          <a:xfrm>
            <a:off x="864330" y="8892600"/>
            <a:ext cx="5535000" cy="0"/>
          </a:xfrm>
          <a:prstGeom prst="line">
            <a:avLst/>
          </a:prstGeom>
          <a:ln w="38100">
            <a:solidFill>
              <a:srgbClr val="41649B"/>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userDrawn="1"/>
        </p:nvCxnSpPr>
        <p:spPr>
          <a:xfrm>
            <a:off x="0" y="923493"/>
            <a:ext cx="5589300" cy="0"/>
          </a:xfrm>
          <a:prstGeom prst="line">
            <a:avLst/>
          </a:prstGeom>
          <a:ln w="57150">
            <a:solidFill>
              <a:srgbClr val="41649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7406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のみ">
    <p:spTree>
      <p:nvGrpSpPr>
        <p:cNvPr id="1" name=""/>
        <p:cNvGrpSpPr/>
        <p:nvPr/>
      </p:nvGrpSpPr>
      <p:grpSpPr>
        <a:xfrm>
          <a:off x="0" y="0"/>
          <a:ext cx="0" cy="0"/>
          <a:chOff x="0" y="0"/>
          <a:chExt cx="0" cy="0"/>
        </a:xfrm>
      </p:grpSpPr>
      <p:pic>
        <p:nvPicPr>
          <p:cNvPr id="2" name="Picture 2"/>
          <p:cNvPicPr>
            <a:picLocks noChangeAspect="1" noChangeArrowheads="1"/>
          </p:cNvPicPr>
          <p:nvPr userDrawn="1"/>
        </p:nvPicPr>
        <p:blipFill>
          <a:blip r:embed="rId2" cstate="print"/>
          <a:srcRect/>
          <a:stretch>
            <a:fillRect/>
          </a:stretch>
        </p:blipFill>
        <p:spPr bwMode="auto">
          <a:xfrm>
            <a:off x="2888925" y="1691601"/>
            <a:ext cx="1080150" cy="787404"/>
          </a:xfrm>
          <a:prstGeom prst="rect">
            <a:avLst/>
          </a:prstGeom>
          <a:noFill/>
          <a:ln w="9525">
            <a:noFill/>
            <a:miter lim="800000"/>
            <a:headEnd/>
            <a:tailEnd/>
          </a:ln>
          <a:effectLst/>
        </p:spPr>
      </p:pic>
      <p:sp>
        <p:nvSpPr>
          <p:cNvPr id="7" name="テキスト プレースホルダ 14"/>
          <p:cNvSpPr>
            <a:spLocks noGrp="1"/>
          </p:cNvSpPr>
          <p:nvPr>
            <p:ph type="body" sz="quarter" idx="11" hasCustomPrompt="1"/>
          </p:nvPr>
        </p:nvSpPr>
        <p:spPr>
          <a:xfrm>
            <a:off x="188119" y="3611867"/>
            <a:ext cx="6481763" cy="960133"/>
          </a:xfrm>
          <a:prstGeom prst="rect">
            <a:avLst/>
          </a:prstGeom>
        </p:spPr>
        <p:txBody>
          <a:bodyPr anchor="ctr"/>
          <a:lstStyle>
            <a:lvl1pPr algn="ctr">
              <a:buNone/>
              <a:defRPr sz="3000" b="1">
                <a:latin typeface="Meiryo UI" pitchFamily="50" charset="-128"/>
                <a:ea typeface="Meiryo UI" pitchFamily="50" charset="-128"/>
                <a:cs typeface="Meiryo UI" pitchFamily="50" charset="-128"/>
              </a:defRPr>
            </a:lvl1pPr>
            <a:lvl2pPr marL="740569" marR="0" indent="-214313" algn="l" defTabSz="685800" rtl="0" eaLnBrk="0" fontAlgn="base" latinLnBrk="0" hangingPunct="0">
              <a:lnSpc>
                <a:spcPct val="100000"/>
              </a:lnSpc>
              <a:spcBef>
                <a:spcPct val="20000"/>
              </a:spcBef>
              <a:spcAft>
                <a:spcPct val="0"/>
              </a:spcAft>
              <a:buClrTx/>
              <a:buSzTx/>
              <a:buFont typeface="Arial" charset="0"/>
              <a:buNone/>
              <a:tabLst/>
              <a:defRPr sz="1200" b="1">
                <a:latin typeface="+mn-lt"/>
              </a:defRPr>
            </a:lvl2pPr>
          </a:lstStyle>
          <a:p>
            <a:pPr lvl="0"/>
            <a:r>
              <a:rPr kumimoji="1" lang="ja-JP" altLang="en-US" smtClean="0"/>
              <a:t>マスタ； テキストを入力</a:t>
            </a:r>
            <a:endParaRPr kumimoji="1" lang="en-US" altLang="ja-JP" smtClean="0"/>
          </a:p>
        </p:txBody>
      </p:sp>
      <p:sp>
        <p:nvSpPr>
          <p:cNvPr id="5" name="テキスト プレースホルダ 14"/>
          <p:cNvSpPr>
            <a:spLocks noGrp="1"/>
          </p:cNvSpPr>
          <p:nvPr>
            <p:ph type="body" sz="quarter" idx="12" hasCustomPrompt="1"/>
          </p:nvPr>
        </p:nvSpPr>
        <p:spPr>
          <a:xfrm>
            <a:off x="188550" y="5532134"/>
            <a:ext cx="6481763" cy="672093"/>
          </a:xfrm>
          <a:prstGeom prst="rect">
            <a:avLst/>
          </a:prstGeom>
        </p:spPr>
        <p:txBody>
          <a:bodyPr anchor="ctr"/>
          <a:lstStyle>
            <a:lvl1pPr algn="ctr">
              <a:buNone/>
              <a:defRPr sz="1800" b="1">
                <a:latin typeface="Meiryo UI" pitchFamily="50" charset="-128"/>
                <a:ea typeface="Meiryo UI" pitchFamily="50" charset="-128"/>
                <a:cs typeface="Meiryo UI" pitchFamily="50" charset="-128"/>
              </a:defRPr>
            </a:lvl1pPr>
            <a:lvl2pPr marL="740569" marR="0" indent="-214313" algn="l" defTabSz="685800" rtl="0" eaLnBrk="0" fontAlgn="base" latinLnBrk="0" hangingPunct="0">
              <a:lnSpc>
                <a:spcPct val="100000"/>
              </a:lnSpc>
              <a:spcBef>
                <a:spcPct val="20000"/>
              </a:spcBef>
              <a:spcAft>
                <a:spcPct val="0"/>
              </a:spcAft>
              <a:buClrTx/>
              <a:buSzTx/>
              <a:buFont typeface="Arial" charset="0"/>
              <a:buNone/>
              <a:tabLst/>
              <a:defRPr sz="1200" b="1">
                <a:latin typeface="+mn-lt"/>
              </a:defRPr>
            </a:lvl2pPr>
          </a:lstStyle>
          <a:p>
            <a:pPr lvl="0"/>
            <a:r>
              <a:rPr kumimoji="1" lang="ja-JP" altLang="en-US" smtClean="0"/>
              <a:t>マスタ； テキストを入力</a:t>
            </a:r>
            <a:endParaRPr kumimoji="1" lang="en-US" altLang="ja-JP" smtClean="0"/>
          </a:p>
        </p:txBody>
      </p:sp>
    </p:spTree>
    <p:extLst>
      <p:ext uri="{BB962C8B-B14F-4D97-AF65-F5344CB8AC3E}">
        <p14:creationId xmlns:p14="http://schemas.microsoft.com/office/powerpoint/2010/main" val="3242955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無し">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813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F201CE7-D3AC-4C77-BD2C-4188B1430441}" type="datetime1">
              <a:rPr kumimoji="1" lang="ja-JP" altLang="en-US" smtClean="0"/>
              <a:t>2023/7/31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CE23D9-B390-4378-A99B-DAB5785E4F84}" type="slidenum">
              <a:rPr kumimoji="1" lang="ja-JP" altLang="en-US" smtClean="0"/>
              <a:t>‹#›</a:t>
            </a:fld>
            <a:endParaRPr kumimoji="1" lang="ja-JP" altLang="en-US" dirty="0"/>
          </a:p>
        </p:txBody>
      </p:sp>
    </p:spTree>
    <p:extLst>
      <p:ext uri="{BB962C8B-B14F-4D97-AF65-F5344CB8AC3E}">
        <p14:creationId xmlns:p14="http://schemas.microsoft.com/office/powerpoint/2010/main" val="145840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9F62BB7-19D3-49C2-A509-86E6F6CBABE3}" type="datetime1">
              <a:rPr kumimoji="1" lang="ja-JP" altLang="en-US" smtClean="0"/>
              <a:t>2023/7/31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CE23D9-B390-4378-A99B-DAB5785E4F84}" type="slidenum">
              <a:rPr kumimoji="1" lang="ja-JP" altLang="en-US" smtClean="0"/>
              <a:pPr/>
              <a:t>‹#›</a:t>
            </a:fld>
            <a:endParaRPr kumimoji="1" lang="ja-JP" altLang="en-US"/>
          </a:p>
        </p:txBody>
      </p:sp>
    </p:spTree>
    <p:extLst>
      <p:ext uri="{BB962C8B-B14F-4D97-AF65-F5344CB8AC3E}">
        <p14:creationId xmlns:p14="http://schemas.microsoft.com/office/powerpoint/2010/main" val="4040915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C13FF64-D03F-4FB5-A548-ECF3A08E92F1}" type="datetime1">
              <a:rPr kumimoji="1" lang="ja-JP" altLang="en-US" smtClean="0"/>
              <a:t>2023/7/31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CE23D9-B390-4378-A99B-DAB5785E4F84}" type="slidenum">
              <a:rPr kumimoji="1" lang="ja-JP" altLang="en-US" smtClean="0"/>
              <a:t>‹#›</a:t>
            </a:fld>
            <a:endParaRPr kumimoji="1" lang="ja-JP" altLang="en-US"/>
          </a:p>
        </p:txBody>
      </p:sp>
    </p:spTree>
    <p:extLst>
      <p:ext uri="{BB962C8B-B14F-4D97-AF65-F5344CB8AC3E}">
        <p14:creationId xmlns:p14="http://schemas.microsoft.com/office/powerpoint/2010/main" val="3940300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2BEEFD6-C351-49BD-B4A6-03D731EEBC70}" type="datetime1">
              <a:rPr kumimoji="1" lang="ja-JP" altLang="en-US" smtClean="0"/>
              <a:t>2023/7/31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CE23D9-B390-4378-A99B-DAB5785E4F84}" type="slidenum">
              <a:rPr kumimoji="1" lang="ja-JP" altLang="en-US" smtClean="0"/>
              <a:t>‹#›</a:t>
            </a:fld>
            <a:endParaRPr kumimoji="1" lang="ja-JP" altLang="en-US"/>
          </a:p>
        </p:txBody>
      </p:sp>
    </p:spTree>
    <p:extLst>
      <p:ext uri="{BB962C8B-B14F-4D97-AF65-F5344CB8AC3E}">
        <p14:creationId xmlns:p14="http://schemas.microsoft.com/office/powerpoint/2010/main" val="1494099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D42C41F-D9F2-4224-90EB-82727ECD862D}" type="datetime1">
              <a:rPr kumimoji="1" lang="ja-JP" altLang="en-US" smtClean="0"/>
              <a:t>2023/7/31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ACE23D9-B390-4378-A99B-DAB5785E4F84}" type="slidenum">
              <a:rPr kumimoji="1" lang="ja-JP" altLang="en-US" smtClean="0"/>
              <a:t>‹#›</a:t>
            </a:fld>
            <a:endParaRPr kumimoji="1" lang="ja-JP" altLang="en-US"/>
          </a:p>
        </p:txBody>
      </p:sp>
    </p:spTree>
    <p:extLst>
      <p:ext uri="{BB962C8B-B14F-4D97-AF65-F5344CB8AC3E}">
        <p14:creationId xmlns:p14="http://schemas.microsoft.com/office/powerpoint/2010/main" val="16889728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スライド番号プレースホルダ 6"/>
          <p:cNvSpPr txBox="1">
            <a:spLocks/>
          </p:cNvSpPr>
          <p:nvPr/>
        </p:nvSpPr>
        <p:spPr>
          <a:xfrm>
            <a:off x="6399412" y="8657168"/>
            <a:ext cx="458588" cy="486833"/>
          </a:xfrm>
          <a:prstGeom prst="rect">
            <a:avLst/>
          </a:prstGeom>
        </p:spPr>
        <p:txBody>
          <a:bodyPr lIns="27000" rIns="27000" rtlCol="0" anchor="t" anchorCtr="0"/>
          <a:lstStyle/>
          <a:p>
            <a:pPr marL="0" marR="0" lvl="0" indent="0" algn="ctr" defTabSz="685800" rtl="0" eaLnBrk="1" fontAlgn="base" latinLnBrk="0" hangingPunct="1">
              <a:lnSpc>
                <a:spcPct val="100000"/>
              </a:lnSpc>
              <a:spcBef>
                <a:spcPct val="0"/>
              </a:spcBef>
              <a:spcAft>
                <a:spcPct val="0"/>
              </a:spcAft>
              <a:buClrTx/>
              <a:buSzTx/>
              <a:buFontTx/>
              <a:buNone/>
              <a:tabLst/>
              <a:defRPr/>
            </a:pPr>
            <a:fld id="{3A8F1353-E29E-48FA-BDE4-5DFE861319C3}" type="slidenum">
              <a:rPr kumimoji="1" lang="ja-JP" altLang="en-US" sz="1200" b="1" i="0" u="none" strike="noStrike" kern="1200" cap="none" spc="0" normalizeH="0" baseline="0" noProof="0" smtClean="0">
                <a:ln>
                  <a:noFill/>
                </a:ln>
                <a:solidFill>
                  <a:schemeClr val="bg1">
                    <a:lumMod val="50000"/>
                  </a:schemeClr>
                </a:solidFill>
                <a:effectLst/>
                <a:uLnTx/>
                <a:uFillTx/>
                <a:latin typeface="Meiryo UI" pitchFamily="50" charset="-128"/>
                <a:ea typeface="Meiryo UI" pitchFamily="50" charset="-128"/>
                <a:cs typeface="Meiryo UI" pitchFamily="50" charset="-128"/>
              </a:rPr>
              <a:pPr marL="0" marR="0" lvl="0" indent="0" algn="ctr" defTabSz="685800" rtl="0" eaLnBrk="1" fontAlgn="base" latinLnBrk="0" hangingPunct="1">
                <a:lnSpc>
                  <a:spcPct val="100000"/>
                </a:lnSpc>
                <a:spcBef>
                  <a:spcPct val="0"/>
                </a:spcBef>
                <a:spcAft>
                  <a:spcPct val="0"/>
                </a:spcAft>
                <a:buClrTx/>
                <a:buSzTx/>
                <a:buFontTx/>
                <a:buNone/>
                <a:tabLst/>
                <a:defRPr/>
              </a:pPr>
              <a:t>‹#›</a:t>
            </a:fld>
            <a:endParaRPr kumimoji="1" lang="ja-JP" altLang="en-US" sz="1200" b="1" i="0" u="none" strike="noStrike" kern="1200" cap="none" spc="0" normalizeH="0" baseline="0" noProof="0" dirty="0">
              <a:ln>
                <a:noFill/>
              </a:ln>
              <a:solidFill>
                <a:schemeClr val="bg1">
                  <a:lumMod val="50000"/>
                </a:schemeClr>
              </a:solidFill>
              <a:effectLst/>
              <a:uLnTx/>
              <a:uFillTx/>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3151161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timing>
    <p:tnLst>
      <p:par>
        <p:cTn id="1" dur="indefinite" restart="never" nodeType="tmRoot"/>
      </p:par>
    </p:tnLst>
  </p:timing>
  <p:txStyles>
    <p:titleStyle>
      <a:lvl1pPr algn="ctr" rtl="0" eaLnBrk="1" fontAlgn="base" hangingPunct="1">
        <a:spcBef>
          <a:spcPct val="0"/>
        </a:spcBef>
        <a:spcAft>
          <a:spcPct val="0"/>
        </a:spcAft>
        <a:defRPr kumimoji="1" sz="3300" kern="1200">
          <a:solidFill>
            <a:schemeClr val="tx1"/>
          </a:solidFill>
          <a:latin typeface="+mj-lt"/>
          <a:ea typeface="MS PGothic" pitchFamily="50" charset="-128"/>
          <a:cs typeface="+mj-cs"/>
        </a:defRPr>
      </a:lvl1pPr>
      <a:lvl2pPr algn="ctr" rtl="0" eaLnBrk="1" fontAlgn="base" hangingPunct="1">
        <a:spcBef>
          <a:spcPct val="0"/>
        </a:spcBef>
        <a:spcAft>
          <a:spcPct val="0"/>
        </a:spcAft>
        <a:defRPr kumimoji="1" sz="3300">
          <a:solidFill>
            <a:schemeClr val="tx1"/>
          </a:solidFill>
          <a:latin typeface="Calibri" pitchFamily="34" charset="0"/>
          <a:ea typeface="MS PGothic" pitchFamily="50" charset="-128"/>
        </a:defRPr>
      </a:lvl2pPr>
      <a:lvl3pPr algn="ctr" rtl="0" eaLnBrk="1" fontAlgn="base" hangingPunct="1">
        <a:spcBef>
          <a:spcPct val="0"/>
        </a:spcBef>
        <a:spcAft>
          <a:spcPct val="0"/>
        </a:spcAft>
        <a:defRPr kumimoji="1" sz="3300">
          <a:solidFill>
            <a:schemeClr val="tx1"/>
          </a:solidFill>
          <a:latin typeface="Calibri" pitchFamily="34" charset="0"/>
          <a:ea typeface="MS PGothic" pitchFamily="50" charset="-128"/>
        </a:defRPr>
      </a:lvl3pPr>
      <a:lvl4pPr algn="ctr" rtl="0" eaLnBrk="1" fontAlgn="base" hangingPunct="1">
        <a:spcBef>
          <a:spcPct val="0"/>
        </a:spcBef>
        <a:spcAft>
          <a:spcPct val="0"/>
        </a:spcAft>
        <a:defRPr kumimoji="1" sz="3300">
          <a:solidFill>
            <a:schemeClr val="tx1"/>
          </a:solidFill>
          <a:latin typeface="Calibri" pitchFamily="34" charset="0"/>
          <a:ea typeface="MS PGothic" pitchFamily="50" charset="-128"/>
        </a:defRPr>
      </a:lvl4pPr>
      <a:lvl5pPr algn="ctr" rtl="0" eaLnBrk="1" fontAlgn="base" hangingPunct="1">
        <a:spcBef>
          <a:spcPct val="0"/>
        </a:spcBef>
        <a:spcAft>
          <a:spcPct val="0"/>
        </a:spcAft>
        <a:defRPr kumimoji="1" sz="3300">
          <a:solidFill>
            <a:schemeClr val="tx1"/>
          </a:solidFill>
          <a:latin typeface="Calibri" pitchFamily="34" charset="0"/>
          <a:ea typeface="MS PGothic" pitchFamily="50" charset="-128"/>
        </a:defRPr>
      </a:lvl5pPr>
      <a:lvl6pPr marL="342900" algn="ctr" rtl="0" eaLnBrk="1" fontAlgn="base" hangingPunct="1">
        <a:spcBef>
          <a:spcPct val="0"/>
        </a:spcBef>
        <a:spcAft>
          <a:spcPct val="0"/>
        </a:spcAft>
        <a:defRPr kumimoji="1" sz="3300">
          <a:solidFill>
            <a:schemeClr val="tx1"/>
          </a:solidFill>
          <a:latin typeface="Calibri" pitchFamily="34" charset="0"/>
          <a:ea typeface="ＭＳ Ｐゴシック" pitchFamily="50" charset="-128"/>
        </a:defRPr>
      </a:lvl6pPr>
      <a:lvl7pPr marL="685800" algn="ctr" rtl="0" eaLnBrk="1" fontAlgn="base" hangingPunct="1">
        <a:spcBef>
          <a:spcPct val="0"/>
        </a:spcBef>
        <a:spcAft>
          <a:spcPct val="0"/>
        </a:spcAft>
        <a:defRPr kumimoji="1" sz="3300">
          <a:solidFill>
            <a:schemeClr val="tx1"/>
          </a:solidFill>
          <a:latin typeface="Calibri" pitchFamily="34" charset="0"/>
          <a:ea typeface="ＭＳ Ｐゴシック" pitchFamily="50" charset="-128"/>
        </a:defRPr>
      </a:lvl7pPr>
      <a:lvl8pPr marL="1028700" algn="ctr" rtl="0" eaLnBrk="1" fontAlgn="base" hangingPunct="1">
        <a:spcBef>
          <a:spcPct val="0"/>
        </a:spcBef>
        <a:spcAft>
          <a:spcPct val="0"/>
        </a:spcAft>
        <a:defRPr kumimoji="1" sz="3300">
          <a:solidFill>
            <a:schemeClr val="tx1"/>
          </a:solidFill>
          <a:latin typeface="Calibri" pitchFamily="34" charset="0"/>
          <a:ea typeface="ＭＳ Ｐゴシック" pitchFamily="50" charset="-128"/>
        </a:defRPr>
      </a:lvl8pPr>
      <a:lvl9pPr marL="1371600" algn="ctr" rtl="0" eaLnBrk="1" fontAlgn="base" hangingPunct="1">
        <a:spcBef>
          <a:spcPct val="0"/>
        </a:spcBef>
        <a:spcAft>
          <a:spcPct val="0"/>
        </a:spcAft>
        <a:defRPr kumimoji="1" sz="3300">
          <a:solidFill>
            <a:schemeClr val="tx1"/>
          </a:solidFill>
          <a:latin typeface="Calibri" pitchFamily="34" charset="0"/>
          <a:ea typeface="ＭＳ Ｐゴシック" pitchFamily="50" charset="-128"/>
        </a:defRPr>
      </a:lvl9pPr>
    </p:titleStyle>
    <p:bodyStyle>
      <a:lvl1pPr marL="257175" indent="-257175" algn="l" rtl="0" eaLnBrk="1" fontAlgn="base" hangingPunct="1">
        <a:spcBef>
          <a:spcPct val="20000"/>
        </a:spcBef>
        <a:spcAft>
          <a:spcPct val="0"/>
        </a:spcAft>
        <a:buFont typeface="Arial" charset="0"/>
        <a:buChar char="•"/>
        <a:defRPr kumimoji="1" sz="2400" kern="1200">
          <a:solidFill>
            <a:schemeClr val="tx1"/>
          </a:solidFill>
          <a:latin typeface="+mn-lt"/>
          <a:ea typeface="MS PGothic" pitchFamily="50" charset="-128"/>
          <a:cs typeface="+mn-cs"/>
        </a:defRPr>
      </a:lvl1pPr>
      <a:lvl2pPr marL="557213" indent="-214313" algn="l" rtl="0" eaLnBrk="1" fontAlgn="base" hangingPunct="1">
        <a:spcBef>
          <a:spcPct val="20000"/>
        </a:spcBef>
        <a:spcAft>
          <a:spcPct val="0"/>
        </a:spcAft>
        <a:buFont typeface="Arial" charset="0"/>
        <a:buChar char="–"/>
        <a:defRPr kumimoji="1" sz="2100" kern="1200">
          <a:solidFill>
            <a:schemeClr val="tx1"/>
          </a:solidFill>
          <a:latin typeface="+mn-lt"/>
          <a:ea typeface="MS PGothic" pitchFamily="50" charset="-128"/>
          <a:cs typeface="+mn-cs"/>
        </a:defRPr>
      </a:lvl2pPr>
      <a:lvl3pPr marL="857250" indent="-171450" algn="l" rtl="0" eaLnBrk="1" fontAlgn="base" hangingPunct="1">
        <a:spcBef>
          <a:spcPct val="20000"/>
        </a:spcBef>
        <a:spcAft>
          <a:spcPct val="0"/>
        </a:spcAft>
        <a:buFont typeface="Arial" charset="0"/>
        <a:buChar char="•"/>
        <a:defRPr kumimoji="1" sz="1800" kern="1200">
          <a:solidFill>
            <a:schemeClr val="tx1"/>
          </a:solidFill>
          <a:latin typeface="+mn-lt"/>
          <a:ea typeface="MS PGothic" pitchFamily="50" charset="-128"/>
          <a:cs typeface="+mn-cs"/>
        </a:defRPr>
      </a:lvl3pPr>
      <a:lvl4pPr marL="1200150" indent="-171450" algn="l" rtl="0" eaLnBrk="1" fontAlgn="base" hangingPunct="1">
        <a:spcBef>
          <a:spcPct val="20000"/>
        </a:spcBef>
        <a:spcAft>
          <a:spcPct val="0"/>
        </a:spcAft>
        <a:buFont typeface="Arial" charset="0"/>
        <a:buChar char="–"/>
        <a:defRPr kumimoji="1" sz="1500" kern="1200">
          <a:solidFill>
            <a:schemeClr val="tx1"/>
          </a:solidFill>
          <a:latin typeface="+mn-lt"/>
          <a:ea typeface="MS PGothic" pitchFamily="50" charset="-128"/>
          <a:cs typeface="+mn-cs"/>
        </a:defRPr>
      </a:lvl4pPr>
      <a:lvl5pPr marL="1543050" indent="-171450" algn="l" rtl="0" eaLnBrk="1" fontAlgn="base" hangingPunct="1">
        <a:spcBef>
          <a:spcPct val="20000"/>
        </a:spcBef>
        <a:spcAft>
          <a:spcPct val="0"/>
        </a:spcAft>
        <a:buFont typeface="Arial" charset="0"/>
        <a:buChar char="»"/>
        <a:defRPr kumimoji="1" sz="1500" kern="1200">
          <a:solidFill>
            <a:schemeClr val="tx1"/>
          </a:solidFill>
          <a:latin typeface="+mn-lt"/>
          <a:ea typeface="MS PGothic" pitchFamily="50" charset="-128"/>
          <a:cs typeface="+mn-cs"/>
        </a:defRPr>
      </a:lvl5pPr>
      <a:lvl6pPr marL="18859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EE8819F7-2E4C-47A5-B899-A9959DFC1388}" type="datetime1">
              <a:rPr kumimoji="1" lang="ja-JP" altLang="en-US" smtClean="0"/>
              <a:t>2023/7/31</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AACE23D9-B390-4378-A99B-DAB5785E4F84}" type="slidenum">
              <a:rPr kumimoji="1" lang="ja-JP" altLang="en-US" smtClean="0"/>
              <a:pPr/>
              <a:t>‹#›</a:t>
            </a:fld>
            <a:endParaRPr kumimoji="1" lang="ja-JP" altLang="en-US" dirty="0"/>
          </a:p>
        </p:txBody>
      </p:sp>
    </p:spTree>
    <p:extLst>
      <p:ext uri="{BB962C8B-B14F-4D97-AF65-F5344CB8AC3E}">
        <p14:creationId xmlns:p14="http://schemas.microsoft.com/office/powerpoint/2010/main" val="355202949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4.jpe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3.jpeg"/><Relationship Id="rId2" Type="http://schemas.openxmlformats.org/officeDocument/2006/relationships/image" Target="../media/image3.jpeg"/><Relationship Id="rId1" Type="http://schemas.openxmlformats.org/officeDocument/2006/relationships/slideLayout" Target="../slideLayouts/slideLayout6.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jpeg"/><Relationship Id="rId9" Type="http://schemas.openxmlformats.org/officeDocument/2006/relationships/image" Target="../media/image10.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テキスト ボックス 26"/>
          <p:cNvSpPr txBox="1"/>
          <p:nvPr/>
        </p:nvSpPr>
        <p:spPr>
          <a:xfrm>
            <a:off x="14300" y="8479958"/>
            <a:ext cx="6822951" cy="646331"/>
          </a:xfrm>
          <a:prstGeom prst="rect">
            <a:avLst/>
          </a:prstGeom>
          <a:solidFill>
            <a:srgbClr val="FF0000"/>
          </a:solidFill>
        </p:spPr>
        <p:txBody>
          <a:bodyPr wrap="square" rtlCol="0" anchor="ctr">
            <a:spAutoFit/>
          </a:bodyPr>
          <a:lstStyle/>
          <a:p>
            <a:r>
              <a:rPr kumimoji="1" lang="ja-JP" altLang="en-US" sz="1000" b="1" smtClean="0">
                <a:solidFill>
                  <a:schemeClr val="bg1"/>
                </a:solidFill>
                <a:latin typeface="ＭＳ ゴシック" panose="020B0609070205080204" pitchFamily="49" charset="-128"/>
                <a:ea typeface="ＭＳ ゴシック" panose="020B0609070205080204" pitchFamily="49" charset="-128"/>
              </a:rPr>
              <a:t>再生可能エネルギーのポテンシャルを十分に発揮できない現行システムでは、カーボンニュートラルを実現</a:t>
            </a:r>
            <a:r>
              <a:rPr kumimoji="1" lang="ja-JP" altLang="en-US" sz="1000" b="1">
                <a:solidFill>
                  <a:schemeClr val="bg1"/>
                </a:solidFill>
                <a:latin typeface="ＭＳ ゴシック" panose="020B0609070205080204" pitchFamily="49" charset="-128"/>
                <a:ea typeface="ＭＳ ゴシック" panose="020B0609070205080204" pitchFamily="49" charset="-128"/>
              </a:rPr>
              <a:t>不可能</a:t>
            </a:r>
            <a:r>
              <a:rPr kumimoji="1" lang="ja-JP" altLang="en-US" sz="1000" b="1" smtClean="0">
                <a:solidFill>
                  <a:schemeClr val="bg1"/>
                </a:solidFill>
                <a:latin typeface="ＭＳ ゴシック" panose="020B0609070205080204" pitchFamily="49" charset="-128"/>
                <a:ea typeface="ＭＳ ゴシック" panose="020B0609070205080204" pitchFamily="49" charset="-128"/>
              </a:rPr>
              <a:t>。これらの課題を解決可能なホロニズム・タウンについて、</a:t>
            </a:r>
            <a:endParaRPr kumimoji="1" lang="en-US" altLang="ja-JP" sz="1000" b="1" smtClean="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1600" b="1" u="sng" smtClean="0">
                <a:solidFill>
                  <a:schemeClr val="bg1"/>
                </a:solidFill>
                <a:latin typeface="ＭＳ ゴシック" panose="020B0609070205080204" pitchFamily="49" charset="-128"/>
                <a:ea typeface="ＭＳ ゴシック" panose="020B0609070205080204" pitchFamily="49" charset="-128"/>
              </a:rPr>
              <a:t>国プロでのプラットフォーム構築が必須</a:t>
            </a:r>
            <a:endParaRPr kumimoji="1" lang="ja-JP" altLang="en-US" sz="1600" b="1" u="sng">
              <a:solidFill>
                <a:schemeClr val="bg1"/>
              </a:solidFill>
              <a:latin typeface="ＭＳ ゴシック" panose="020B0609070205080204" pitchFamily="49" charset="-128"/>
              <a:ea typeface="ＭＳ ゴシック" panose="020B0609070205080204" pitchFamily="49" charset="-128"/>
            </a:endParaRPr>
          </a:p>
        </p:txBody>
      </p:sp>
      <p:graphicFrame>
        <p:nvGraphicFramePr>
          <p:cNvPr id="9216" name="表 9215"/>
          <p:cNvGraphicFramePr>
            <a:graphicFrameLocks noGrp="1"/>
          </p:cNvGraphicFramePr>
          <p:nvPr>
            <p:extLst>
              <p:ext uri="{D42A27DB-BD31-4B8C-83A1-F6EECF244321}">
                <p14:modId xmlns:p14="http://schemas.microsoft.com/office/powerpoint/2010/main" val="3424237351"/>
              </p:ext>
            </p:extLst>
          </p:nvPr>
        </p:nvGraphicFramePr>
        <p:xfrm>
          <a:off x="11564" y="4800185"/>
          <a:ext cx="6817635" cy="3700065"/>
        </p:xfrm>
        <a:graphic>
          <a:graphicData uri="http://schemas.openxmlformats.org/drawingml/2006/table">
            <a:tbl>
              <a:tblPr firstRow="1" bandRow="1">
                <a:tableStyleId>{5C22544A-7EE6-4342-B048-85BDC9FD1C3A}</a:tableStyleId>
              </a:tblPr>
              <a:tblGrid>
                <a:gridCol w="1716711">
                  <a:extLst>
                    <a:ext uri="{9D8B030D-6E8A-4147-A177-3AD203B41FA5}">
                      <a16:colId xmlns:a16="http://schemas.microsoft.com/office/drawing/2014/main" val="2499289307"/>
                    </a:ext>
                  </a:extLst>
                </a:gridCol>
                <a:gridCol w="825765">
                  <a:extLst>
                    <a:ext uri="{9D8B030D-6E8A-4147-A177-3AD203B41FA5}">
                      <a16:colId xmlns:a16="http://schemas.microsoft.com/office/drawing/2014/main" val="2645555566"/>
                    </a:ext>
                  </a:extLst>
                </a:gridCol>
                <a:gridCol w="825764">
                  <a:extLst>
                    <a:ext uri="{9D8B030D-6E8A-4147-A177-3AD203B41FA5}">
                      <a16:colId xmlns:a16="http://schemas.microsoft.com/office/drawing/2014/main" val="942181280"/>
                    </a:ext>
                  </a:extLst>
                </a:gridCol>
                <a:gridCol w="878028">
                  <a:extLst>
                    <a:ext uri="{9D8B030D-6E8A-4147-A177-3AD203B41FA5}">
                      <a16:colId xmlns:a16="http://schemas.microsoft.com/office/drawing/2014/main" val="2845818856"/>
                    </a:ext>
                  </a:extLst>
                </a:gridCol>
                <a:gridCol w="773501">
                  <a:extLst>
                    <a:ext uri="{9D8B030D-6E8A-4147-A177-3AD203B41FA5}">
                      <a16:colId xmlns:a16="http://schemas.microsoft.com/office/drawing/2014/main" val="3635231823"/>
                    </a:ext>
                  </a:extLst>
                </a:gridCol>
                <a:gridCol w="898933">
                  <a:extLst>
                    <a:ext uri="{9D8B030D-6E8A-4147-A177-3AD203B41FA5}">
                      <a16:colId xmlns:a16="http://schemas.microsoft.com/office/drawing/2014/main" val="1744443347"/>
                    </a:ext>
                  </a:extLst>
                </a:gridCol>
                <a:gridCol w="898933">
                  <a:extLst>
                    <a:ext uri="{9D8B030D-6E8A-4147-A177-3AD203B41FA5}">
                      <a16:colId xmlns:a16="http://schemas.microsoft.com/office/drawing/2014/main" val="961578044"/>
                    </a:ext>
                  </a:extLst>
                </a:gridCol>
              </a:tblGrid>
              <a:tr h="420732">
                <a:tc>
                  <a:txBody>
                    <a:bodyPr/>
                    <a:lstStyle/>
                    <a:p>
                      <a:r>
                        <a:rPr kumimoji="1" lang="ja-JP" altLang="en-US" sz="1000" dirty="0" smtClean="0">
                          <a:latin typeface="ＭＳ ゴシック" panose="020B0609070205080204" pitchFamily="49" charset="-128"/>
                          <a:ea typeface="ＭＳ ゴシック" panose="020B0609070205080204" pitchFamily="49" charset="-128"/>
                        </a:rPr>
                        <a:t>　　　　　　　　　タイプ</a:t>
                      </a:r>
                      <a:endParaRPr kumimoji="1" lang="en-US" altLang="ja-JP" sz="1000" dirty="0" smtClean="0">
                        <a:latin typeface="ＭＳ ゴシック" panose="020B0609070205080204" pitchFamily="49" charset="-128"/>
                        <a:ea typeface="ＭＳ ゴシック" panose="020B0609070205080204" pitchFamily="49" charset="-128"/>
                      </a:endParaRPr>
                    </a:p>
                    <a:p>
                      <a:r>
                        <a:rPr kumimoji="1" lang="ja-JP" altLang="en-US" sz="1000" dirty="0" smtClean="0">
                          <a:latin typeface="ＭＳ ゴシック" panose="020B0609070205080204" pitchFamily="49" charset="-128"/>
                          <a:ea typeface="ＭＳ ゴシック" panose="020B0609070205080204" pitchFamily="49" charset="-128"/>
                        </a:rPr>
                        <a:t>　項目</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タイプ</a:t>
                      </a:r>
                      <a:r>
                        <a:rPr kumimoji="1" lang="en-US" altLang="ja-JP" sz="1000" dirty="0" smtClean="0">
                          <a:latin typeface="ＭＳ ゴシック" panose="020B0609070205080204" pitchFamily="49" charset="-128"/>
                          <a:ea typeface="ＭＳ ゴシック" panose="020B0609070205080204" pitchFamily="49" charset="-128"/>
                        </a:rPr>
                        <a:t>Ⅰ</a:t>
                      </a:r>
                    </a:p>
                    <a:p>
                      <a:pPr algn="ctr"/>
                      <a:r>
                        <a:rPr kumimoji="1" lang="ja-JP" altLang="en-US" sz="1000" b="0" dirty="0" smtClean="0">
                          <a:latin typeface="ＭＳ ゴシック" panose="020B0609070205080204" pitchFamily="49" charset="-128"/>
                          <a:ea typeface="ＭＳ ゴシック" panose="020B0609070205080204" pitchFamily="49" charset="-128"/>
                        </a:rPr>
                        <a:t>（①）</a:t>
                      </a:r>
                      <a:endParaRPr kumimoji="1" lang="ja-JP" altLang="en-US" sz="1000" b="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タイプ</a:t>
                      </a:r>
                      <a:r>
                        <a:rPr kumimoji="1" lang="en-US" altLang="ja-JP" sz="1000" dirty="0" smtClean="0">
                          <a:latin typeface="ＭＳ ゴシック" panose="020B0609070205080204" pitchFamily="49" charset="-128"/>
                          <a:ea typeface="ＭＳ ゴシック" panose="020B0609070205080204" pitchFamily="49" charset="-128"/>
                        </a:rPr>
                        <a:t>Ⅱ</a:t>
                      </a:r>
                    </a:p>
                    <a:p>
                      <a:pPr algn="ctr"/>
                      <a:r>
                        <a:rPr kumimoji="1" lang="ja-JP" altLang="en-US" sz="1000" b="0" dirty="0" smtClean="0">
                          <a:latin typeface="ＭＳ ゴシック" panose="020B0609070205080204" pitchFamily="49" charset="-128"/>
                          <a:ea typeface="ＭＳ ゴシック" panose="020B0609070205080204" pitchFamily="49" charset="-128"/>
                        </a:rPr>
                        <a:t>（②）</a:t>
                      </a:r>
                      <a:endParaRPr kumimoji="1" lang="ja-JP" altLang="en-US" sz="1000" b="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タイプ</a:t>
                      </a:r>
                      <a:r>
                        <a:rPr kumimoji="1" lang="en-US" altLang="ja-JP" sz="1000" dirty="0" smtClean="0">
                          <a:latin typeface="ＭＳ ゴシック" panose="020B0609070205080204" pitchFamily="49" charset="-128"/>
                          <a:ea typeface="ＭＳ ゴシック" panose="020B0609070205080204" pitchFamily="49" charset="-128"/>
                        </a:rPr>
                        <a:t>Ⅲ</a:t>
                      </a:r>
                    </a:p>
                    <a:p>
                      <a:pPr algn="ctr"/>
                      <a:r>
                        <a:rPr kumimoji="1" lang="ja-JP" altLang="en-US" sz="1000" b="0" dirty="0" smtClean="0">
                          <a:latin typeface="ＭＳ ゴシック" panose="020B0609070205080204" pitchFamily="49" charset="-128"/>
                          <a:ea typeface="ＭＳ ゴシック" panose="020B0609070205080204" pitchFamily="49" charset="-128"/>
                        </a:rPr>
                        <a:t>（②</a:t>
                      </a:r>
                      <a:r>
                        <a:rPr kumimoji="1" lang="en-US" altLang="ja-JP" sz="1000" b="0" dirty="0" smtClean="0">
                          <a:latin typeface="ＭＳ ゴシック" panose="020B0609070205080204" pitchFamily="49" charset="-128"/>
                          <a:ea typeface="ＭＳ ゴシック" panose="020B0609070205080204" pitchFamily="49" charset="-128"/>
                        </a:rPr>
                        <a:t>,</a:t>
                      </a:r>
                      <a:r>
                        <a:rPr kumimoji="1" lang="ja-JP" altLang="en-US" sz="1000" b="0" dirty="0" smtClean="0">
                          <a:latin typeface="ＭＳ ゴシック" panose="020B0609070205080204" pitchFamily="49" charset="-128"/>
                          <a:ea typeface="ＭＳ ゴシック" panose="020B0609070205080204" pitchFamily="49" charset="-128"/>
                        </a:rPr>
                        <a:t>③）</a:t>
                      </a:r>
                      <a:endParaRPr kumimoji="1" lang="ja-JP" altLang="en-US" sz="1000" b="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タイプ</a:t>
                      </a:r>
                      <a:r>
                        <a:rPr kumimoji="1" lang="en-US" altLang="ja-JP" sz="1000" dirty="0" smtClean="0">
                          <a:latin typeface="ＭＳ ゴシック" panose="020B0609070205080204" pitchFamily="49" charset="-128"/>
                          <a:ea typeface="ＭＳ ゴシック" panose="020B0609070205080204" pitchFamily="49" charset="-128"/>
                        </a:rPr>
                        <a:t>Ⅳ</a:t>
                      </a:r>
                    </a:p>
                    <a:p>
                      <a:pPr algn="ctr"/>
                      <a:r>
                        <a:rPr kumimoji="1" lang="ja-JP" altLang="en-US" sz="1000" b="0" dirty="0" smtClean="0">
                          <a:latin typeface="ＭＳ ゴシック" panose="020B0609070205080204" pitchFamily="49" charset="-128"/>
                          <a:ea typeface="ＭＳ ゴシック" panose="020B0609070205080204" pitchFamily="49" charset="-128"/>
                        </a:rPr>
                        <a:t>（②③④）</a:t>
                      </a:r>
                      <a:endParaRPr kumimoji="1" lang="ja-JP" altLang="en-US" sz="1000" b="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タイプ</a:t>
                      </a:r>
                      <a:r>
                        <a:rPr kumimoji="1" lang="en-US" altLang="ja-JP" sz="1000" dirty="0" smtClean="0">
                          <a:latin typeface="ＭＳ ゴシック" panose="020B0609070205080204" pitchFamily="49" charset="-128"/>
                          <a:ea typeface="ＭＳ ゴシック" panose="020B0609070205080204" pitchFamily="49" charset="-128"/>
                        </a:rPr>
                        <a:t>Ⅴ</a:t>
                      </a:r>
                    </a:p>
                    <a:p>
                      <a:pPr algn="ctr"/>
                      <a:r>
                        <a:rPr kumimoji="1" lang="ja-JP" altLang="en-US" sz="1000" b="0" dirty="0" smtClean="0">
                          <a:latin typeface="ＭＳ ゴシック" panose="020B0609070205080204" pitchFamily="49" charset="-128"/>
                          <a:ea typeface="ＭＳ ゴシック" panose="020B0609070205080204" pitchFamily="49" charset="-128"/>
                        </a:rPr>
                        <a:t>（②③④⑤）</a:t>
                      </a:r>
                      <a:endParaRPr kumimoji="1" lang="en-US" altLang="ja-JP" sz="1000" b="0" dirty="0" smtClean="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タイプ</a:t>
                      </a:r>
                      <a:r>
                        <a:rPr kumimoji="1" lang="en-US" altLang="ja-JP" sz="1000" dirty="0" smtClean="0">
                          <a:latin typeface="ＭＳ ゴシック" panose="020B0609070205080204" pitchFamily="49" charset="-128"/>
                          <a:ea typeface="ＭＳ ゴシック" panose="020B0609070205080204" pitchFamily="49" charset="-128"/>
                        </a:rPr>
                        <a:t>Ⅵ</a:t>
                      </a:r>
                    </a:p>
                    <a:p>
                      <a:pPr algn="ctr"/>
                      <a:r>
                        <a:rPr kumimoji="1" lang="ja-JP" altLang="en-US" sz="1000" b="0" dirty="0" smtClean="0">
                          <a:latin typeface="ＭＳ ゴシック" panose="020B0609070205080204" pitchFamily="49" charset="-128"/>
                          <a:ea typeface="ＭＳ ゴシック" panose="020B0609070205080204" pitchFamily="49" charset="-128"/>
                        </a:rPr>
                        <a:t>（②③④⑤⑥）</a:t>
                      </a:r>
                      <a:endParaRPr kumimoji="1" lang="en-US" altLang="ja-JP" sz="1000" b="0" dirty="0" smtClean="0">
                        <a:latin typeface="ＭＳ ゴシック" panose="020B0609070205080204" pitchFamily="49" charset="-128"/>
                        <a:ea typeface="ＭＳ ゴシック" panose="020B0609070205080204" pitchFamily="49" charset="-128"/>
                      </a:endParaRPr>
                    </a:p>
                  </a:txBody>
                  <a:tcPr marL="0" marR="0" marT="0" marB="0" anchor="ctr"/>
                </a:tc>
                <a:extLst>
                  <a:ext uri="{0D108BD9-81ED-4DB2-BD59-A6C34878D82A}">
                    <a16:rowId xmlns:a16="http://schemas.microsoft.com/office/drawing/2014/main" val="768853516"/>
                  </a:ext>
                </a:extLst>
              </a:tr>
              <a:tr h="149008">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配電方式</a:t>
                      </a:r>
                      <a:endParaRPr kumimoji="1" lang="en-US" altLang="ja-JP" sz="1000" dirty="0" smtClean="0">
                        <a:latin typeface="ＭＳ ゴシック" panose="020B0609070205080204" pitchFamily="49" charset="-128"/>
                        <a:ea typeface="ＭＳ ゴシック" panose="020B0609070205080204" pitchFamily="49" charset="-128"/>
                      </a:endParaRPr>
                    </a:p>
                  </a:txBody>
                  <a:tcPr marT="0" marB="0"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交流</a:t>
                      </a: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直流</a:t>
                      </a: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直流</a:t>
                      </a: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直流</a:t>
                      </a: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直流</a:t>
                      </a: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直流</a:t>
                      </a: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extLst>
                  <a:ext uri="{0D108BD9-81ED-4DB2-BD59-A6C34878D82A}">
                    <a16:rowId xmlns:a16="http://schemas.microsoft.com/office/drawing/2014/main" val="1616070441"/>
                  </a:ext>
                </a:extLst>
              </a:tr>
              <a:tr h="149008">
                <a:tc gridSpan="7">
                  <a:txBody>
                    <a:bodyPr/>
                    <a:lstStyle/>
                    <a:p>
                      <a:pPr algn="l"/>
                      <a:r>
                        <a:rPr kumimoji="1" lang="ja-JP" altLang="en-US" sz="1000" dirty="0" smtClean="0">
                          <a:latin typeface="ＭＳ ゴシック" panose="020B0609070205080204" pitchFamily="49" charset="-128"/>
                          <a:ea typeface="ＭＳ ゴシック" panose="020B0609070205080204" pitchFamily="49" charset="-128"/>
                        </a:rPr>
                        <a:t>　　以下、評価項目</a:t>
                      </a:r>
                      <a:endParaRPr kumimoji="1" lang="en-US" altLang="ja-JP" sz="1000" dirty="0" smtClean="0">
                        <a:latin typeface="ＭＳ ゴシック" panose="020B0609070205080204" pitchFamily="49" charset="-128"/>
                        <a:ea typeface="ＭＳ ゴシック" panose="020B0609070205080204" pitchFamily="49" charset="-128"/>
                      </a:endParaRPr>
                    </a:p>
                  </a:txBody>
                  <a:tcPr marT="0" marB="0" anchor="ct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marL="0" marR="0" marT="0" marB="0" anchor="ctr"/>
                </a:tc>
                <a:extLst>
                  <a:ext uri="{0D108BD9-81ED-4DB2-BD59-A6C34878D82A}">
                    <a16:rowId xmlns:a16="http://schemas.microsoft.com/office/drawing/2014/main" val="249376289"/>
                  </a:ext>
                </a:extLst>
              </a:tr>
              <a:tr h="149008">
                <a:tc>
                  <a:txBody>
                    <a:bodyPr/>
                    <a:lstStyle/>
                    <a:p>
                      <a:r>
                        <a:rPr kumimoji="1" lang="ja-JP" altLang="en-US" sz="1000" dirty="0" smtClean="0">
                          <a:latin typeface="ＭＳ ゴシック" panose="020B0609070205080204" pitchFamily="49" charset="-128"/>
                          <a:ea typeface="ＭＳ ゴシック" panose="020B0609070205080204" pitchFamily="49" charset="-128"/>
                        </a:rPr>
                        <a:t>地産地消</a:t>
                      </a:r>
                      <a:endParaRPr kumimoji="1" lang="ja-JP" altLang="en-US" sz="1000" dirty="0">
                        <a:latin typeface="ＭＳ ゴシック" panose="020B0609070205080204" pitchFamily="49" charset="-128"/>
                        <a:ea typeface="ＭＳ ゴシック" panose="020B0609070205080204" pitchFamily="49" charset="-128"/>
                      </a:endParaRPr>
                    </a:p>
                  </a:txBody>
                  <a:tcPr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extLst>
                  <a:ext uri="{0D108BD9-81ED-4DB2-BD59-A6C34878D82A}">
                    <a16:rowId xmlns:a16="http://schemas.microsoft.com/office/drawing/2014/main" val="2116577469"/>
                  </a:ext>
                </a:extLst>
              </a:tr>
              <a:tr h="149008">
                <a:tc>
                  <a:txBody>
                    <a:bodyPr/>
                    <a:lstStyle/>
                    <a:p>
                      <a:r>
                        <a:rPr kumimoji="1" lang="ja-JP" altLang="en-US" sz="1000" dirty="0" smtClean="0">
                          <a:latin typeface="ＭＳ ゴシック" panose="020B0609070205080204" pitchFamily="49" charset="-128"/>
                          <a:ea typeface="ＭＳ ゴシック" panose="020B0609070205080204" pitchFamily="49" charset="-128"/>
                        </a:rPr>
                        <a:t>自立・自律・自動制御</a:t>
                      </a:r>
                      <a:endParaRPr kumimoji="1" lang="ja-JP" altLang="en-US" sz="1000" dirty="0">
                        <a:latin typeface="ＭＳ ゴシック" panose="020B0609070205080204" pitchFamily="49" charset="-128"/>
                        <a:ea typeface="ＭＳ ゴシック" panose="020B0609070205080204" pitchFamily="49" charset="-128"/>
                      </a:endParaRPr>
                    </a:p>
                  </a:txBody>
                  <a:tcPr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extLst>
                  <a:ext uri="{0D108BD9-81ED-4DB2-BD59-A6C34878D82A}">
                    <a16:rowId xmlns:a16="http://schemas.microsoft.com/office/drawing/2014/main" val="4259905754"/>
                  </a:ext>
                </a:extLst>
              </a:tr>
              <a:tr h="149008">
                <a:tc>
                  <a:txBody>
                    <a:bodyPr/>
                    <a:lstStyle/>
                    <a:p>
                      <a:r>
                        <a:rPr kumimoji="1" lang="ja-JP" altLang="en-US" sz="1000" dirty="0" smtClean="0">
                          <a:latin typeface="ＭＳ ゴシック" panose="020B0609070205080204" pitchFamily="49" charset="-128"/>
                          <a:ea typeface="ＭＳ ゴシック" panose="020B0609070205080204" pitchFamily="49" charset="-128"/>
                        </a:rPr>
                        <a:t>カーボンニュートラル</a:t>
                      </a:r>
                      <a:endParaRPr kumimoji="1" lang="en-US" altLang="ja-JP" sz="1000" dirty="0" smtClean="0">
                        <a:latin typeface="ＭＳ ゴシック" panose="020B0609070205080204" pitchFamily="49" charset="-128"/>
                        <a:ea typeface="ＭＳ ゴシック" panose="020B0609070205080204" pitchFamily="49" charset="-128"/>
                      </a:endParaRPr>
                    </a:p>
                  </a:txBody>
                  <a:tcPr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ＭＳ ゴシック" panose="020B0609070205080204" pitchFamily="49" charset="-128"/>
                          <a:ea typeface="ＭＳ ゴシック" panose="020B0609070205080204" pitchFamily="49" charset="-128"/>
                        </a:rPr>
                        <a:t>△</a:t>
                      </a: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extLst>
                  <a:ext uri="{0D108BD9-81ED-4DB2-BD59-A6C34878D82A}">
                    <a16:rowId xmlns:a16="http://schemas.microsoft.com/office/drawing/2014/main" val="2688223808"/>
                  </a:ext>
                </a:extLst>
              </a:tr>
              <a:tr h="149008">
                <a:tc>
                  <a:txBody>
                    <a:bodyPr/>
                    <a:lstStyle/>
                    <a:p>
                      <a:r>
                        <a:rPr kumimoji="1" lang="ja-JP" altLang="en-US" sz="1000" dirty="0" smtClean="0">
                          <a:latin typeface="ＭＳ ゴシック" panose="020B0609070205080204" pitchFamily="49" charset="-128"/>
                          <a:ea typeface="ＭＳ ゴシック" panose="020B0609070205080204" pitchFamily="49" charset="-128"/>
                        </a:rPr>
                        <a:t>レジリエンス</a:t>
                      </a:r>
                      <a:endParaRPr kumimoji="1" lang="en-US" altLang="ja-JP" sz="1000" dirty="0" smtClean="0">
                        <a:latin typeface="ＭＳ ゴシック" panose="020B0609070205080204" pitchFamily="49" charset="-128"/>
                        <a:ea typeface="ＭＳ ゴシック" panose="020B0609070205080204" pitchFamily="49" charset="-128"/>
                      </a:endParaRPr>
                    </a:p>
                  </a:txBody>
                  <a:tcPr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ＭＳ ゴシック" panose="020B0609070205080204" pitchFamily="49" charset="-128"/>
                          <a:ea typeface="ＭＳ ゴシック" panose="020B0609070205080204" pitchFamily="49" charset="-128"/>
                        </a:rPr>
                        <a:t>△</a:t>
                      </a: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extLst>
                  <a:ext uri="{0D108BD9-81ED-4DB2-BD59-A6C34878D82A}">
                    <a16:rowId xmlns:a16="http://schemas.microsoft.com/office/drawing/2014/main" val="776159897"/>
                  </a:ext>
                </a:extLst>
              </a:tr>
              <a:tr h="149008">
                <a:tc>
                  <a:txBody>
                    <a:bodyPr/>
                    <a:lstStyle/>
                    <a:p>
                      <a:r>
                        <a:rPr kumimoji="1" lang="ja-JP" altLang="en-US" sz="1000" dirty="0" smtClean="0">
                          <a:latin typeface="ＭＳ ゴシック" panose="020B0609070205080204" pitchFamily="49" charset="-128"/>
                          <a:ea typeface="ＭＳ ゴシック" panose="020B0609070205080204" pitchFamily="49" charset="-128"/>
                        </a:rPr>
                        <a:t>民生と</a:t>
                      </a:r>
                      <a:r>
                        <a:rPr kumimoji="1" lang="ja-JP" altLang="en-US" sz="1000" smtClean="0">
                          <a:latin typeface="ＭＳ ゴシック" panose="020B0609070205080204" pitchFamily="49" charset="-128"/>
                          <a:ea typeface="ＭＳ ゴシック" panose="020B0609070205080204" pitchFamily="49" charset="-128"/>
                        </a:rPr>
                        <a:t>車のエネルギー協調</a:t>
                      </a:r>
                      <a:endParaRPr kumimoji="1" lang="ja-JP" altLang="en-US" sz="1000" dirty="0">
                        <a:latin typeface="ＭＳ ゴシック" panose="020B0609070205080204" pitchFamily="49" charset="-128"/>
                        <a:ea typeface="ＭＳ ゴシック" panose="020B0609070205080204" pitchFamily="49" charset="-128"/>
                      </a:endParaRPr>
                    </a:p>
                  </a:txBody>
                  <a:tcPr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r>
                        <a:rPr kumimoji="1" lang="ja-JP" altLang="en-US" sz="1000" smtClean="0">
                          <a:latin typeface="ＭＳ ゴシック" panose="020B0609070205080204" pitchFamily="49" charset="-128"/>
                          <a:ea typeface="ＭＳ ゴシック" panose="020B0609070205080204" pitchFamily="49" charset="-128"/>
                        </a:rPr>
                        <a:t>（</a:t>
                      </a:r>
                      <a:r>
                        <a:rPr kumimoji="1" lang="en-US" altLang="ja-JP" sz="1000" smtClean="0">
                          <a:latin typeface="ＭＳ ゴシック" panose="020B0609070205080204" pitchFamily="49" charset="-128"/>
                          <a:ea typeface="ＭＳ ゴシック" panose="020B0609070205080204" pitchFamily="49" charset="-128"/>
                        </a:rPr>
                        <a:t>EV</a:t>
                      </a:r>
                      <a:r>
                        <a:rPr kumimoji="1" lang="ja-JP" altLang="en-US" sz="1000" smtClean="0">
                          <a:latin typeface="ＭＳ ゴシック" panose="020B0609070205080204" pitchFamily="49" charset="-128"/>
                          <a:ea typeface="ＭＳ ゴシック" panose="020B0609070205080204" pitchFamily="49" charset="-128"/>
                        </a:rPr>
                        <a:t>のみ）</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ＭＳ ゴシック" panose="020B0609070205080204" pitchFamily="49" charset="-128"/>
                          <a:ea typeface="ＭＳ ゴシック" panose="020B0609070205080204" pitchFamily="49" charset="-128"/>
                        </a:rPr>
                        <a:t>△</a:t>
                      </a:r>
                      <a:r>
                        <a:rPr kumimoji="1" lang="ja-JP" altLang="en-US" sz="1000" smtClean="0">
                          <a:latin typeface="ＭＳ ゴシック" panose="020B0609070205080204" pitchFamily="49" charset="-128"/>
                          <a:ea typeface="ＭＳ ゴシック" panose="020B0609070205080204" pitchFamily="49" charset="-128"/>
                        </a:rPr>
                        <a:t>（</a:t>
                      </a:r>
                      <a:r>
                        <a:rPr kumimoji="1" lang="en-US" altLang="ja-JP" sz="1000" smtClean="0">
                          <a:latin typeface="ＭＳ ゴシック" panose="020B0609070205080204" pitchFamily="49" charset="-128"/>
                          <a:ea typeface="ＭＳ ゴシック" panose="020B0609070205080204" pitchFamily="49" charset="-128"/>
                        </a:rPr>
                        <a:t>EV</a:t>
                      </a:r>
                      <a:r>
                        <a:rPr kumimoji="1" lang="ja-JP" altLang="en-US" sz="1000" smtClean="0">
                          <a:latin typeface="ＭＳ ゴシック" panose="020B0609070205080204" pitchFamily="49" charset="-128"/>
                          <a:ea typeface="ＭＳ ゴシック" panose="020B0609070205080204" pitchFamily="49" charset="-128"/>
                        </a:rPr>
                        <a:t>のみ）</a:t>
                      </a:r>
                      <a:endParaRPr kumimoji="1" lang="ja-JP" altLang="en-US" sz="1000" dirty="0" smtClean="0">
                        <a:latin typeface="ＭＳ ゴシック" panose="020B0609070205080204" pitchFamily="49" charset="-128"/>
                        <a:ea typeface="ＭＳ ゴシック" panose="020B0609070205080204" pitchFamily="49" charset="-128"/>
                      </a:endParaRPr>
                    </a:p>
                  </a:txBody>
                  <a:tcPr marL="0" marR="0" marT="0" marB="0"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ＭＳ ゴシック" panose="020B0609070205080204" pitchFamily="49" charset="-128"/>
                          <a:ea typeface="ＭＳ ゴシック" panose="020B0609070205080204" pitchFamily="49" charset="-128"/>
                        </a:rPr>
                        <a:t>△</a:t>
                      </a:r>
                      <a:r>
                        <a:rPr kumimoji="1" lang="ja-JP" altLang="en-US" sz="1000" smtClean="0">
                          <a:latin typeface="ＭＳ ゴシック" panose="020B0609070205080204" pitchFamily="49" charset="-128"/>
                          <a:ea typeface="ＭＳ ゴシック" panose="020B0609070205080204" pitchFamily="49" charset="-128"/>
                        </a:rPr>
                        <a:t>（</a:t>
                      </a:r>
                      <a:r>
                        <a:rPr kumimoji="1" lang="en-US" altLang="ja-JP" sz="1000" smtClean="0">
                          <a:latin typeface="ＭＳ ゴシック" panose="020B0609070205080204" pitchFamily="49" charset="-128"/>
                          <a:ea typeface="ＭＳ ゴシック" panose="020B0609070205080204" pitchFamily="49" charset="-128"/>
                        </a:rPr>
                        <a:t>EV</a:t>
                      </a:r>
                      <a:r>
                        <a:rPr kumimoji="1" lang="ja-JP" altLang="en-US" sz="1000" smtClean="0">
                          <a:latin typeface="ＭＳ ゴシック" panose="020B0609070205080204" pitchFamily="49" charset="-128"/>
                          <a:ea typeface="ＭＳ ゴシック" panose="020B0609070205080204" pitchFamily="49" charset="-128"/>
                        </a:rPr>
                        <a:t>のみ）</a:t>
                      </a:r>
                      <a:endParaRPr kumimoji="1" lang="ja-JP" altLang="en-US" sz="1000" dirty="0" smtClean="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extLst>
                  <a:ext uri="{0D108BD9-81ED-4DB2-BD59-A6C34878D82A}">
                    <a16:rowId xmlns:a16="http://schemas.microsoft.com/office/drawing/2014/main" val="135498424"/>
                  </a:ext>
                </a:extLst>
              </a:tr>
              <a:tr h="149008">
                <a:tc>
                  <a:txBody>
                    <a:bodyPr/>
                    <a:lstStyle/>
                    <a:p>
                      <a:r>
                        <a:rPr kumimoji="1" lang="ja-JP" altLang="en-US" sz="1000" dirty="0" smtClean="0">
                          <a:latin typeface="ＭＳ ゴシック" panose="020B0609070205080204" pitchFamily="49" charset="-128"/>
                          <a:ea typeface="ＭＳ ゴシック" panose="020B0609070205080204" pitchFamily="49" charset="-128"/>
                        </a:rPr>
                        <a:t>他地域との連携</a:t>
                      </a:r>
                    </a:p>
                  </a:txBody>
                  <a:tcPr marT="0" marB="0" anchor="ctr"/>
                </a:tc>
                <a:tc>
                  <a:txBody>
                    <a:bodyPr/>
                    <a:lstStyle/>
                    <a:p>
                      <a:pPr algn="ctr"/>
                      <a:r>
                        <a:rPr kumimoji="1" lang="en-US" altLang="ja-JP"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en-US" altLang="ja-JP"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en-US" altLang="ja-JP"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en-US" altLang="ja-JP"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en-US" altLang="ja-JP"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extLst>
                  <a:ext uri="{0D108BD9-81ED-4DB2-BD59-A6C34878D82A}">
                    <a16:rowId xmlns:a16="http://schemas.microsoft.com/office/drawing/2014/main" val="2310269379"/>
                  </a:ext>
                </a:extLst>
              </a:tr>
              <a:tr h="149008">
                <a:tc>
                  <a:txBody>
                    <a:bodyPr/>
                    <a:lstStyle/>
                    <a:p>
                      <a:r>
                        <a:rPr kumimoji="1" lang="ja-JP" altLang="en-US" sz="1000" dirty="0" smtClean="0">
                          <a:latin typeface="ＭＳ ゴシック" panose="020B0609070205080204" pitchFamily="49" charset="-128"/>
                          <a:ea typeface="ＭＳ ゴシック" panose="020B0609070205080204" pitchFamily="49" charset="-128"/>
                        </a:rPr>
                        <a:t>コスト</a:t>
                      </a:r>
                    </a:p>
                  </a:txBody>
                  <a:tcPr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安価</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安価</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tc>
                  <a:txBody>
                    <a:bodyPr/>
                    <a:lstStyle/>
                    <a:p>
                      <a:pPr algn="ctr"/>
                      <a:r>
                        <a:rPr kumimoji="1" lang="ja-JP" altLang="en-US" sz="1000" dirty="0" smtClean="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a:txBody>
                  <a:tcPr marL="0" marR="0" marT="0" marB="0" anchor="ctr"/>
                </a:tc>
                <a:extLst>
                  <a:ext uri="{0D108BD9-81ED-4DB2-BD59-A6C34878D82A}">
                    <a16:rowId xmlns:a16="http://schemas.microsoft.com/office/drawing/2014/main" val="828781387"/>
                  </a:ext>
                </a:extLst>
              </a:tr>
              <a:tr h="1341071">
                <a:tc rowSpan="2">
                  <a:txBody>
                    <a:bodyPr/>
                    <a:lstStyle/>
                    <a:p>
                      <a:r>
                        <a:rPr kumimoji="1" lang="ja-JP" altLang="en-US" sz="1000" smtClean="0">
                          <a:latin typeface="ＭＳ ゴシック" panose="020B0609070205080204" pitchFamily="49" charset="-128"/>
                          <a:ea typeface="ＭＳ ゴシック" panose="020B0609070205080204" pitchFamily="49" charset="-128"/>
                        </a:rPr>
                        <a:t>実施例、補足</a:t>
                      </a:r>
                      <a:endParaRPr kumimoji="1" lang="ja-JP" altLang="en-US" sz="1000" dirty="0" smtClean="0">
                        <a:latin typeface="ＭＳ ゴシック" panose="020B0609070205080204" pitchFamily="49" charset="-128"/>
                        <a:ea typeface="ＭＳ ゴシック" panose="020B0609070205080204" pitchFamily="49" charset="-128"/>
                      </a:endParaRPr>
                    </a:p>
                  </a:txBody>
                  <a:tcPr anchor="ctr"/>
                </a:tc>
                <a:tc rowSpan="2">
                  <a:txBody>
                    <a:bodyPr/>
                    <a:lstStyle/>
                    <a:p>
                      <a:r>
                        <a:rPr kumimoji="1" lang="en-US" altLang="ja-JP" sz="900" dirty="0" err="1" smtClean="0">
                          <a:latin typeface="ＭＳ ゴシック" panose="020B0609070205080204" pitchFamily="49" charset="-128"/>
                          <a:ea typeface="ＭＳ ゴシック" panose="020B0609070205080204" pitchFamily="49" charset="-128"/>
                        </a:rPr>
                        <a:t>METI</a:t>
                      </a:r>
                      <a:r>
                        <a:rPr kumimoji="1" lang="ja-JP" altLang="en-US" sz="900" dirty="0" smtClean="0">
                          <a:latin typeface="ＭＳ ゴシック" panose="020B0609070205080204" pitchFamily="49" charset="-128"/>
                          <a:ea typeface="ＭＳ ゴシック" panose="020B0609070205080204" pitchFamily="49" charset="-128"/>
                        </a:rPr>
                        <a:t>てびき</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ja-JP" altLang="en-US" sz="900" dirty="0" smtClean="0">
                          <a:latin typeface="ＭＳ ゴシック" panose="020B0609070205080204" pitchFamily="49" charset="-128"/>
                          <a:ea typeface="ＭＳ ゴシック" panose="020B0609070205080204" pitchFamily="49" charset="-128"/>
                        </a:rPr>
                        <a:t>実施例；</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en-US" altLang="ja-JP" sz="900" dirty="0" smtClean="0">
                          <a:latin typeface="ＭＳ ゴシック" panose="020B0609070205080204" pitchFamily="49" charset="-128"/>
                          <a:ea typeface="ＭＳ ゴシック" panose="020B0609070205080204" pitchFamily="49" charset="-128"/>
                        </a:rPr>
                        <a:t>-</a:t>
                      </a:r>
                      <a:r>
                        <a:rPr kumimoji="1" lang="ja-JP" altLang="en-US" sz="900" dirty="0" smtClean="0">
                          <a:latin typeface="ＭＳ ゴシック" panose="020B0609070205080204" pitchFamily="49" charset="-128"/>
                          <a:ea typeface="ＭＳ ゴシック" panose="020B0609070205080204" pitchFamily="49" charset="-128"/>
                        </a:rPr>
                        <a:t>石狩湾新港</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en-US" altLang="ja-JP" sz="900" dirty="0" smtClean="0">
                          <a:latin typeface="ＭＳ ゴシック" panose="020B0609070205080204" pitchFamily="49" charset="-128"/>
                          <a:ea typeface="ＭＳ ゴシック" panose="020B0609070205080204" pitchFamily="49" charset="-128"/>
                        </a:rPr>
                        <a:t>-</a:t>
                      </a:r>
                      <a:r>
                        <a:rPr kumimoji="1" lang="ja-JP" altLang="en-US" sz="900" dirty="0" smtClean="0">
                          <a:latin typeface="ＭＳ ゴシック" panose="020B0609070205080204" pitchFamily="49" charset="-128"/>
                          <a:ea typeface="ＭＳ ゴシック" panose="020B0609070205080204" pitchFamily="49" charset="-128"/>
                        </a:rPr>
                        <a:t>真庭市</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en-US" altLang="ja-JP" sz="900" dirty="0" smtClean="0">
                          <a:latin typeface="ＭＳ ゴシック" panose="020B0609070205080204" pitchFamily="49" charset="-128"/>
                          <a:ea typeface="ＭＳ ゴシック" panose="020B0609070205080204" pitchFamily="49" charset="-128"/>
                        </a:rPr>
                        <a:t>-</a:t>
                      </a:r>
                      <a:r>
                        <a:rPr kumimoji="1" lang="ja-JP" altLang="en-US" sz="900" dirty="0" smtClean="0">
                          <a:latin typeface="ＭＳ ゴシック" panose="020B0609070205080204" pitchFamily="49" charset="-128"/>
                          <a:ea typeface="ＭＳ ゴシック" panose="020B0609070205080204" pitchFamily="49" charset="-128"/>
                        </a:rPr>
                        <a:t>阿寒農協</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en-US" altLang="ja-JP" sz="900" dirty="0" smtClean="0">
                          <a:latin typeface="ＭＳ ゴシック" panose="020B0609070205080204" pitchFamily="49" charset="-128"/>
                          <a:ea typeface="ＭＳ ゴシック" panose="020B0609070205080204" pitchFamily="49" charset="-128"/>
                        </a:rPr>
                        <a:t>-</a:t>
                      </a:r>
                      <a:r>
                        <a:rPr kumimoji="1" lang="ja-JP" altLang="en-US" sz="900" dirty="0" smtClean="0">
                          <a:latin typeface="ＭＳ ゴシック" panose="020B0609070205080204" pitchFamily="49" charset="-128"/>
                          <a:ea typeface="ＭＳ ゴシック" panose="020B0609070205080204" pitchFamily="49" charset="-128"/>
                        </a:rPr>
                        <a:t>釧路市</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en-US" altLang="ja-JP" sz="900" dirty="0" smtClean="0">
                          <a:latin typeface="ＭＳ ゴシック" panose="020B0609070205080204" pitchFamily="49" charset="-128"/>
                          <a:ea typeface="ＭＳ ゴシック" panose="020B0609070205080204" pitchFamily="49" charset="-128"/>
                        </a:rPr>
                        <a:t>-</a:t>
                      </a:r>
                      <a:r>
                        <a:rPr kumimoji="1" lang="ja-JP" altLang="en-US" sz="900" dirty="0" smtClean="0">
                          <a:latin typeface="ＭＳ ゴシック" panose="020B0609070205080204" pitchFamily="49" charset="-128"/>
                          <a:ea typeface="ＭＳ ゴシック" panose="020B0609070205080204" pitchFamily="49" charset="-128"/>
                        </a:rPr>
                        <a:t>芦北町</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en-US" altLang="ja-JP" sz="900" dirty="0" smtClean="0">
                          <a:latin typeface="ＭＳ ゴシック" panose="020B0609070205080204" pitchFamily="49" charset="-128"/>
                          <a:ea typeface="ＭＳ ゴシック" panose="020B0609070205080204" pitchFamily="49" charset="-128"/>
                        </a:rPr>
                        <a:t>-</a:t>
                      </a:r>
                      <a:r>
                        <a:rPr kumimoji="1" lang="ja-JP" altLang="en-US" sz="900" dirty="0" smtClean="0">
                          <a:latin typeface="ＭＳ ゴシック" panose="020B0609070205080204" pitchFamily="49" charset="-128"/>
                          <a:ea typeface="ＭＳ ゴシック" panose="020B0609070205080204" pitchFamily="49" charset="-128"/>
                        </a:rPr>
                        <a:t>上士幌町</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en-US" altLang="ja-JP" sz="900" dirty="0" smtClean="0">
                          <a:latin typeface="ＭＳ ゴシック" panose="020B0609070205080204" pitchFamily="49" charset="-128"/>
                          <a:ea typeface="ＭＳ ゴシック" panose="020B0609070205080204" pitchFamily="49" charset="-128"/>
                        </a:rPr>
                        <a:t>-</a:t>
                      </a:r>
                      <a:r>
                        <a:rPr kumimoji="1" lang="ja-JP" altLang="en-US" sz="900" dirty="0" smtClean="0">
                          <a:latin typeface="ＭＳ ゴシック" panose="020B0609070205080204" pitchFamily="49" charset="-128"/>
                          <a:ea typeface="ＭＳ ゴシック" panose="020B0609070205080204" pitchFamily="49" charset="-128"/>
                        </a:rPr>
                        <a:t>海士町</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en-US" altLang="ja-JP" sz="900" dirty="0" smtClean="0">
                          <a:latin typeface="ＭＳ ゴシック" panose="020B0609070205080204" pitchFamily="49" charset="-128"/>
                          <a:ea typeface="ＭＳ ゴシック" panose="020B0609070205080204" pitchFamily="49" charset="-128"/>
                        </a:rPr>
                        <a:t>-</a:t>
                      </a:r>
                      <a:r>
                        <a:rPr kumimoji="1" lang="ja-JP" altLang="en-US" sz="900" dirty="0" smtClean="0">
                          <a:latin typeface="ＭＳ ゴシック" panose="020B0609070205080204" pitchFamily="49" charset="-128"/>
                          <a:ea typeface="ＭＳ ゴシック" panose="020B0609070205080204" pitchFamily="49" charset="-128"/>
                        </a:rPr>
                        <a:t>舞鶴市</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en-US" altLang="ja-JP" sz="900" dirty="0" smtClean="0">
                          <a:latin typeface="ＭＳ ゴシック" panose="020B0609070205080204" pitchFamily="49" charset="-128"/>
                          <a:ea typeface="ＭＳ ゴシック" panose="020B0609070205080204" pitchFamily="49" charset="-128"/>
                        </a:rPr>
                        <a:t>-</a:t>
                      </a:r>
                      <a:r>
                        <a:rPr kumimoji="1" lang="ja-JP" altLang="en-US" sz="900" dirty="0" smtClean="0">
                          <a:latin typeface="ＭＳ ゴシック" panose="020B0609070205080204" pitchFamily="49" charset="-128"/>
                          <a:ea typeface="ＭＳ ゴシック" panose="020B0609070205080204" pitchFamily="49" charset="-128"/>
                        </a:rPr>
                        <a:t>鶴居村</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en-US" altLang="ja-JP" sz="900" dirty="0" smtClean="0">
                          <a:latin typeface="ＭＳ ゴシック" panose="020B0609070205080204" pitchFamily="49" charset="-128"/>
                          <a:ea typeface="ＭＳ ゴシック" panose="020B0609070205080204" pitchFamily="49" charset="-128"/>
                        </a:rPr>
                        <a:t>-</a:t>
                      </a:r>
                      <a:r>
                        <a:rPr kumimoji="1" lang="ja-JP" altLang="en-US" sz="900" dirty="0" smtClean="0">
                          <a:latin typeface="ＭＳ ゴシック" panose="020B0609070205080204" pitchFamily="49" charset="-128"/>
                          <a:ea typeface="ＭＳ ゴシック" panose="020B0609070205080204" pitchFamily="49" charset="-128"/>
                        </a:rPr>
                        <a:t>宮古島市</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ja-JP" altLang="en-US" sz="900" dirty="0" smtClean="0">
                          <a:latin typeface="ＭＳ ゴシック" panose="020B0609070205080204" pitchFamily="49" charset="-128"/>
                          <a:ea typeface="ＭＳ ゴシック" panose="020B0609070205080204" pitchFamily="49" charset="-128"/>
                        </a:rPr>
                        <a:t>以下多数</a:t>
                      </a:r>
                      <a:endParaRPr kumimoji="1" lang="ja-JP" altLang="en-US" sz="900" dirty="0">
                        <a:latin typeface="ＭＳ ゴシック" panose="020B0609070205080204" pitchFamily="49" charset="-128"/>
                        <a:ea typeface="ＭＳ ゴシック" panose="020B0609070205080204" pitchFamily="49" charset="-128"/>
                      </a:endParaRPr>
                    </a:p>
                  </a:txBody>
                  <a:tcPr marL="36000" marR="0" marT="0" marB="0"/>
                </a:tc>
                <a:tc rowSpan="2">
                  <a:txBody>
                    <a:bodyPr/>
                    <a:lstStyle/>
                    <a:p>
                      <a:r>
                        <a:rPr kumimoji="1" lang="en-US" altLang="ja-JP" sz="900" dirty="0" err="1" smtClean="0">
                          <a:latin typeface="ＭＳ ゴシック" panose="020B0609070205080204" pitchFamily="49" charset="-128"/>
                          <a:ea typeface="ＭＳ ゴシック" panose="020B0609070205080204" pitchFamily="49" charset="-128"/>
                        </a:rPr>
                        <a:t>METI</a:t>
                      </a:r>
                      <a:r>
                        <a:rPr kumimoji="1" lang="ja-JP" altLang="en-US" sz="900" dirty="0" smtClean="0">
                          <a:latin typeface="ＭＳ ゴシック" panose="020B0609070205080204" pitchFamily="49" charset="-128"/>
                          <a:ea typeface="ＭＳ ゴシック" panose="020B0609070205080204" pitchFamily="49" charset="-128"/>
                        </a:rPr>
                        <a:t>てびき</a:t>
                      </a:r>
                      <a:endParaRPr kumimoji="1" lang="en-US" altLang="ja-JP" sz="900" dirty="0" smtClean="0">
                        <a:latin typeface="ＭＳ ゴシック" panose="020B0609070205080204" pitchFamily="49" charset="-128"/>
                        <a:ea typeface="ＭＳ ゴシック" panose="020B0609070205080204" pitchFamily="49"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smtClean="0">
                          <a:latin typeface="ＭＳ ゴシック" panose="020B0609070205080204" pitchFamily="49" charset="-128"/>
                          <a:ea typeface="ＭＳ ゴシック" panose="020B0609070205080204" pitchFamily="49" charset="-128"/>
                        </a:rPr>
                        <a:t>実施例；</a:t>
                      </a:r>
                    </a:p>
                    <a:p>
                      <a:r>
                        <a:rPr kumimoji="1" lang="ja-JP" altLang="en-US" sz="900" dirty="0" smtClean="0">
                          <a:latin typeface="ＭＳ ゴシック" panose="020B0609070205080204" pitchFamily="49" charset="-128"/>
                          <a:ea typeface="ＭＳ ゴシック" panose="020B0609070205080204" pitchFamily="49" charset="-128"/>
                        </a:rPr>
                        <a:t>見当たらない。</a:t>
                      </a:r>
                      <a:endParaRPr kumimoji="1" lang="en-US" altLang="ja-JP" sz="900" dirty="0" smtClean="0">
                        <a:latin typeface="ＭＳ ゴシック" panose="020B0609070205080204" pitchFamily="49" charset="-128"/>
                        <a:ea typeface="ＭＳ ゴシック" panose="020B0609070205080204" pitchFamily="49" charset="-128"/>
                      </a:endParaRPr>
                    </a:p>
                    <a:p>
                      <a:endParaRPr kumimoji="1" lang="en-US" altLang="ja-JP" sz="800" dirty="0" smtClean="0">
                        <a:latin typeface="ＭＳ ゴシック" panose="020B0609070205080204" pitchFamily="49" charset="-128"/>
                        <a:ea typeface="ＭＳ ゴシック" panose="020B0609070205080204" pitchFamily="49" charset="-128"/>
                      </a:endParaRPr>
                    </a:p>
                    <a:p>
                      <a:r>
                        <a:rPr kumimoji="1" lang="ja-JP" altLang="en-US" sz="900" dirty="0" smtClean="0">
                          <a:latin typeface="ＭＳ ゴシック" panose="020B0609070205080204" pitchFamily="49" charset="-128"/>
                          <a:ea typeface="ＭＳ ゴシック" panose="020B0609070205080204" pitchFamily="49" charset="-128"/>
                        </a:rPr>
                        <a:t>蓄電池、太陽光など、ﾏｲｸﾛｸﾞﾘｯﾄﾞに適した機器は直流が多く、従来の系統線を使う場合は、複数の直流交流変換によるロス</a:t>
                      </a:r>
                      <a:r>
                        <a:rPr kumimoji="1" lang="ja-JP" altLang="en-US" sz="900" smtClean="0">
                          <a:latin typeface="ＭＳ ゴシック" panose="020B0609070205080204" pitchFamily="49" charset="-128"/>
                          <a:ea typeface="ＭＳ ゴシック" panose="020B0609070205080204" pitchFamily="49" charset="-128"/>
                        </a:rPr>
                        <a:t>が多い。</a:t>
                      </a:r>
                      <a:endParaRPr kumimoji="1" lang="ja-JP" altLang="en-US" sz="900" dirty="0">
                        <a:latin typeface="ＭＳ ゴシック" panose="020B0609070205080204" pitchFamily="49" charset="-128"/>
                        <a:ea typeface="ＭＳ ゴシック" panose="020B0609070205080204" pitchFamily="49" charset="-128"/>
                      </a:endParaRPr>
                    </a:p>
                  </a:txBody>
                  <a:tcPr marL="36000" marR="0" marT="0" marB="0"/>
                </a:tc>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smtClean="0">
                          <a:latin typeface="ＭＳ ゴシック" panose="020B0609070205080204" pitchFamily="49" charset="-128"/>
                          <a:ea typeface="ＭＳ ゴシック" panose="020B0609070205080204" pitchFamily="49" charset="-128"/>
                        </a:rPr>
                        <a:t>実施例；</a:t>
                      </a:r>
                    </a:p>
                    <a:p>
                      <a:r>
                        <a:rPr kumimoji="1" lang="ja-JP" altLang="en-US" sz="900" smtClean="0">
                          <a:latin typeface="ＭＳ ゴシック" panose="020B0609070205080204" pitchFamily="49" charset="-128"/>
                          <a:ea typeface="ＭＳ ゴシック" panose="020B0609070205080204" pitchFamily="49" charset="-128"/>
                        </a:rPr>
                        <a:t>見当たらない。</a:t>
                      </a:r>
                      <a:endParaRPr kumimoji="1" lang="ja-JP" altLang="en-US" sz="900" dirty="0">
                        <a:latin typeface="ＭＳ ゴシック" panose="020B0609070205080204" pitchFamily="49" charset="-128"/>
                        <a:ea typeface="ＭＳ ゴシック" panose="020B0609070205080204" pitchFamily="49" charset="-128"/>
                      </a:endParaRPr>
                    </a:p>
                  </a:txBody>
                  <a:tcPr marL="36000" marR="0" marT="0" marB="0"/>
                </a:tc>
                <a:tc grid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smtClean="0">
                          <a:latin typeface="ＭＳ ゴシック" panose="020B0609070205080204" pitchFamily="49" charset="-128"/>
                          <a:ea typeface="ＭＳ ゴシック" panose="020B0609070205080204" pitchFamily="49" charset="-128"/>
                        </a:rPr>
                        <a:t>実施例；</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smtClean="0">
                          <a:latin typeface="ＭＳ ゴシック" panose="020B0609070205080204" pitchFamily="49" charset="-128"/>
                          <a:ea typeface="ＭＳ ゴシック" panose="020B0609070205080204" pitchFamily="49" charset="-128"/>
                        </a:rPr>
                        <a:t>見当たらない。</a:t>
                      </a:r>
                      <a:endParaRPr kumimoji="1" lang="en-US" altLang="ja-JP" sz="900" dirty="0" smtClean="0">
                        <a:latin typeface="ＭＳ ゴシック" panose="020B0609070205080204" pitchFamily="49" charset="-128"/>
                        <a:ea typeface="ＭＳ ゴシック" panose="020B0609070205080204" pitchFamily="49"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smtClean="0">
                          <a:latin typeface="ＭＳ ゴシック" panose="020B0609070205080204" pitchFamily="49" charset="-128"/>
                          <a:ea typeface="ＭＳ ゴシック" panose="020B0609070205080204" pitchFamily="49" charset="-128"/>
                        </a:rPr>
                        <a:t>（</a:t>
                      </a:r>
                      <a:r>
                        <a:rPr lang="zh-TW" altLang="en-US" sz="900" dirty="0" smtClean="0">
                          <a:latin typeface="ＭＳ ゴシック" panose="020B0609070205080204" pitchFamily="49" charset="-128"/>
                          <a:ea typeface="ＭＳ ゴシック" panose="020B0609070205080204" pitchFamily="49" charset="-128"/>
                        </a:rPr>
                        <a:t>宮城県富谷市</a:t>
                      </a:r>
                      <a:r>
                        <a:rPr lang="ja-JP" altLang="en-US" sz="900" dirty="0" smtClean="0">
                          <a:latin typeface="ＭＳ ゴシック" panose="020B0609070205080204" pitchFamily="49" charset="-128"/>
                          <a:ea typeface="ＭＳ ゴシック" panose="020B0609070205080204" pitchFamily="49" charset="-128"/>
                        </a:rPr>
                        <a:t>がタイプ</a:t>
                      </a:r>
                      <a:r>
                        <a:rPr lang="en-US" altLang="ja-JP" sz="900" dirty="0" smtClean="0">
                          <a:latin typeface="ＭＳ ゴシック" panose="020B0609070205080204" pitchFamily="49" charset="-128"/>
                          <a:ea typeface="ＭＳ ゴシック" panose="020B0609070205080204" pitchFamily="49" charset="-128"/>
                        </a:rPr>
                        <a:t>Ⅳ</a:t>
                      </a:r>
                      <a:r>
                        <a:rPr lang="ja-JP" altLang="en-US" sz="900" dirty="0" smtClean="0">
                          <a:latin typeface="ＭＳ ゴシック" panose="020B0609070205080204" pitchFamily="49" charset="-128"/>
                          <a:ea typeface="ＭＳ ゴシック" panose="020B0609070205080204" pitchFamily="49" charset="-128"/>
                        </a:rPr>
                        <a:t>類似の交流配電実施）</a:t>
                      </a:r>
                      <a:endParaRPr kumimoji="1" lang="ja-JP" altLang="en-US" sz="900" dirty="0" smtClean="0">
                        <a:latin typeface="ＭＳ ゴシック" panose="020B0609070205080204" pitchFamily="49" charset="-128"/>
                        <a:ea typeface="ＭＳ ゴシック" panose="020B0609070205080204" pitchFamily="49" charset="-128"/>
                      </a:endParaRPr>
                    </a:p>
                    <a:p>
                      <a:endParaRPr kumimoji="1" lang="en-US" altLang="ja-JP" sz="900" dirty="0" smtClean="0">
                        <a:latin typeface="ＭＳ ゴシック" panose="020B0609070205080204" pitchFamily="49" charset="-128"/>
                        <a:ea typeface="ＭＳ ゴシック" panose="020B0609070205080204" pitchFamily="49" charset="-128"/>
                      </a:endParaRPr>
                    </a:p>
                    <a:p>
                      <a:r>
                        <a:rPr kumimoji="1" lang="ja-JP" altLang="en-US" sz="900" dirty="0" smtClean="0">
                          <a:latin typeface="ＭＳ ゴシック" panose="020B0609070205080204" pitchFamily="49" charset="-128"/>
                          <a:ea typeface="ＭＳ ゴシック" panose="020B0609070205080204" pitchFamily="49" charset="-128"/>
                        </a:rPr>
                        <a:t>地産地消の電力安定供給を実現するシステムを世界で共通使用できるようにするため、未成熟な自動制御システムの最終チェックが重要。</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ja-JP" altLang="en-US" sz="900" dirty="0" smtClean="0">
                          <a:latin typeface="ＭＳ ゴシック" panose="020B0609070205080204" pitchFamily="49" charset="-128"/>
                          <a:ea typeface="ＭＳ ゴシック" panose="020B0609070205080204" pitchFamily="49" charset="-128"/>
                        </a:rPr>
                        <a:t>直流タイプのマイクログリッドは、非常時も直流交流変換が少なく、少ない電力を高効率で利用できる。</a:t>
                      </a:r>
                      <a:endParaRPr kumimoji="1" lang="ja-JP" altLang="en-US" sz="900" dirty="0">
                        <a:latin typeface="ＭＳ ゴシック" panose="020B0609070205080204" pitchFamily="49" charset="-128"/>
                        <a:ea typeface="ＭＳ ゴシック" panose="020B0609070205080204" pitchFamily="49" charset="-128"/>
                      </a:endParaRPr>
                    </a:p>
                  </a:txBody>
                  <a:tcPr marL="36000" marR="0" marT="0" marB="0"/>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900" dirty="0">
                        <a:latin typeface="ＭＳ ゴシック" panose="020B0609070205080204" pitchFamily="49" charset="-128"/>
                        <a:ea typeface="ＭＳ ゴシック" panose="020B0609070205080204" pitchFamily="49" charset="-128"/>
                      </a:endParaRPr>
                    </a:p>
                  </a:txBody>
                  <a:tcPr marL="36000" marR="0" marT="0" marB="0"/>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900" dirty="0">
                        <a:latin typeface="ＭＳ ゴシック" panose="020B0609070205080204" pitchFamily="49" charset="-128"/>
                        <a:ea typeface="ＭＳ ゴシック" panose="020B0609070205080204" pitchFamily="49" charset="-128"/>
                      </a:endParaRPr>
                    </a:p>
                  </a:txBody>
                  <a:tcPr marL="36000" marR="0" marT="0" marB="0"/>
                </a:tc>
                <a:extLst>
                  <a:ext uri="{0D108BD9-81ED-4DB2-BD59-A6C34878D82A}">
                    <a16:rowId xmlns:a16="http://schemas.microsoft.com/office/drawing/2014/main" val="2517649191"/>
                  </a:ext>
                </a:extLst>
              </a:tr>
              <a:tr h="53613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3">
                  <a:txBody>
                    <a:bodyPr/>
                    <a:lstStyle/>
                    <a:p>
                      <a:r>
                        <a:rPr kumimoji="1" lang="ja-JP" altLang="en-US" sz="900" dirty="0" smtClean="0">
                          <a:latin typeface="ＭＳ ゴシック" panose="020B0609070205080204" pitchFamily="49" charset="-128"/>
                          <a:ea typeface="ＭＳ ゴシック" panose="020B0609070205080204" pitchFamily="49" charset="-128"/>
                        </a:rPr>
                        <a:t>特にタイプ</a:t>
                      </a:r>
                      <a:r>
                        <a:rPr kumimoji="1" lang="en-US" altLang="ja-JP" sz="900" dirty="0" smtClean="0">
                          <a:latin typeface="ＭＳ ゴシック" panose="020B0609070205080204" pitchFamily="49" charset="-128"/>
                          <a:ea typeface="ＭＳ ゴシック" panose="020B0609070205080204" pitchFamily="49" charset="-128"/>
                        </a:rPr>
                        <a:t>Ⅵ</a:t>
                      </a:r>
                      <a:r>
                        <a:rPr kumimoji="1" lang="ja-JP" altLang="en-US" sz="900" dirty="0" smtClean="0">
                          <a:latin typeface="ＭＳ ゴシック" panose="020B0609070205080204" pitchFamily="49" charset="-128"/>
                          <a:ea typeface="ＭＳ ゴシック" panose="020B0609070205080204" pitchFamily="49" charset="-128"/>
                        </a:rPr>
                        <a:t>は、平時も非常時も優れたシステムになる</a:t>
                      </a:r>
                      <a:r>
                        <a:rPr kumimoji="1" lang="ja-JP" altLang="en-US" sz="900" smtClean="0">
                          <a:latin typeface="ＭＳ ゴシック" panose="020B0609070205080204" pitchFamily="49" charset="-128"/>
                          <a:ea typeface="ＭＳ ゴシック" panose="020B0609070205080204" pitchFamily="49" charset="-128"/>
                        </a:rPr>
                        <a:t>が、実装に</a:t>
                      </a:r>
                      <a:r>
                        <a:rPr kumimoji="1" lang="ja-JP" altLang="en-US" sz="900" dirty="0" smtClean="0">
                          <a:latin typeface="ＭＳ ゴシック" panose="020B0609070205080204" pitchFamily="49" charset="-128"/>
                          <a:ea typeface="ＭＳ ゴシック" panose="020B0609070205080204" pitchFamily="49" charset="-128"/>
                        </a:rPr>
                        <a:t>向けたチェックのための</a:t>
                      </a:r>
                      <a:endParaRPr kumimoji="1" lang="en-US" altLang="ja-JP" sz="900" dirty="0" smtClean="0">
                        <a:latin typeface="ＭＳ ゴシック" panose="020B0609070205080204" pitchFamily="49" charset="-128"/>
                        <a:ea typeface="ＭＳ ゴシック" panose="020B0609070205080204" pitchFamily="49" charset="-128"/>
                      </a:endParaRPr>
                    </a:p>
                    <a:p>
                      <a:r>
                        <a:rPr kumimoji="1" lang="ja-JP" altLang="en-US" sz="1050" b="1" u="sng" dirty="0" smtClean="0">
                          <a:solidFill>
                            <a:srgbClr val="FF0000"/>
                          </a:solidFill>
                          <a:latin typeface="ＭＳ ゴシック" panose="020B0609070205080204" pitchFamily="49" charset="-128"/>
                          <a:ea typeface="ＭＳ ゴシック" panose="020B0609070205080204" pitchFamily="49" charset="-128"/>
                        </a:rPr>
                        <a:t>実証用プラットフォーム </a:t>
                      </a:r>
                      <a:r>
                        <a:rPr kumimoji="1" lang="en-US" altLang="ja-JP" sz="1050" b="1" u="sng" dirty="0" smtClean="0">
                          <a:solidFill>
                            <a:srgbClr val="FF0000"/>
                          </a:solidFill>
                          <a:latin typeface="ＭＳ ゴシック" panose="020B0609070205080204" pitchFamily="49" charset="-128"/>
                          <a:ea typeface="ＭＳ ゴシック" panose="020B0609070205080204" pitchFamily="49" charset="-128"/>
                        </a:rPr>
                        <a:t>1</a:t>
                      </a:r>
                      <a:r>
                        <a:rPr kumimoji="1" lang="ja-JP" altLang="en-US" sz="1050" b="1" u="sng" dirty="0" smtClean="0">
                          <a:solidFill>
                            <a:srgbClr val="FF0000"/>
                          </a:solidFill>
                          <a:latin typeface="ＭＳ ゴシック" panose="020B0609070205080204" pitchFamily="49" charset="-128"/>
                          <a:ea typeface="ＭＳ ゴシック" panose="020B0609070205080204" pitchFamily="49" charset="-128"/>
                        </a:rPr>
                        <a:t>基</a:t>
                      </a:r>
                      <a:r>
                        <a:rPr kumimoji="1" lang="ja-JP" altLang="en-US" sz="1050" b="1" u="sng" smtClean="0">
                          <a:solidFill>
                            <a:srgbClr val="FF0000"/>
                          </a:solidFill>
                          <a:latin typeface="ＭＳ ゴシック" panose="020B0609070205080204" pitchFamily="49" charset="-128"/>
                          <a:ea typeface="ＭＳ ゴシック" panose="020B0609070205080204" pitchFamily="49" charset="-128"/>
                        </a:rPr>
                        <a:t>が必要。</a:t>
                      </a:r>
                      <a:endParaRPr kumimoji="1" lang="ja-JP" altLang="en-US" sz="1050" b="1" u="sng" dirty="0">
                        <a:solidFill>
                          <a:srgbClr val="FF0000"/>
                        </a:solidFill>
                        <a:latin typeface="ＭＳ ゴシック" panose="020B0609070205080204" pitchFamily="49" charset="-128"/>
                        <a:ea typeface="ＭＳ ゴシック" panose="020B0609070205080204" pitchFamily="49" charset="-128"/>
                      </a:endParaRPr>
                    </a:p>
                  </a:txBody>
                  <a:tcPr marL="36000" marR="36000" marT="36000" marB="3600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38066902"/>
                  </a:ext>
                </a:extLst>
              </a:tr>
            </a:tbl>
          </a:graphicData>
        </a:graphic>
      </p:graphicFrame>
      <p:sp>
        <p:nvSpPr>
          <p:cNvPr id="3" name="テキスト ボックス 2"/>
          <p:cNvSpPr txBox="1"/>
          <p:nvPr/>
        </p:nvSpPr>
        <p:spPr>
          <a:xfrm>
            <a:off x="189931" y="4256114"/>
            <a:ext cx="3779076" cy="461665"/>
          </a:xfrm>
          <a:prstGeom prst="rect">
            <a:avLst/>
          </a:prstGeom>
          <a:noFill/>
        </p:spPr>
        <p:txBody>
          <a:bodyPr wrap="square" rtlCol="0">
            <a:spAutoFit/>
          </a:bodyPr>
          <a:lstStyle/>
          <a:p>
            <a:pPr>
              <a:tabLst>
                <a:tab pos="2151063" algn="l"/>
              </a:tabLst>
            </a:pPr>
            <a:r>
              <a:rPr kumimoji="1" lang="ja-JP" altLang="en-US" sz="800" dirty="0" smtClean="0">
                <a:latin typeface="ＭＳ ゴシック" panose="020B0609070205080204" pitchFamily="49" charset="-128"/>
                <a:ea typeface="ＭＳ ゴシック" panose="020B0609070205080204" pitchFamily="49" charset="-128"/>
              </a:rPr>
              <a:t>①：タウン内交流配電　　④：高圧水素貯蔵（水素ステーション）</a:t>
            </a:r>
            <a:endParaRPr kumimoji="1" lang="en-US" altLang="ja-JP" sz="800" dirty="0" smtClean="0">
              <a:latin typeface="ＭＳ ゴシック" panose="020B0609070205080204" pitchFamily="49" charset="-128"/>
              <a:ea typeface="ＭＳ ゴシック" panose="020B0609070205080204" pitchFamily="49" charset="-128"/>
            </a:endParaRPr>
          </a:p>
          <a:p>
            <a:pPr>
              <a:tabLst>
                <a:tab pos="2151063" algn="l"/>
              </a:tabLst>
            </a:pPr>
            <a:r>
              <a:rPr kumimoji="1" lang="ja-JP" altLang="en-US" sz="800" dirty="0" smtClean="0">
                <a:latin typeface="ＭＳ ゴシック" panose="020B0609070205080204" pitchFamily="49" charset="-128"/>
                <a:ea typeface="ＭＳ ゴシック" panose="020B0609070205080204" pitchFamily="49" charset="-128"/>
              </a:rPr>
              <a:t>②：タウン内直流配電</a:t>
            </a:r>
            <a:r>
              <a:rPr kumimoji="1" lang="ja-JP" altLang="en-US" sz="800" dirty="0">
                <a:latin typeface="ＭＳ ゴシック" panose="020B0609070205080204" pitchFamily="49" charset="-128"/>
                <a:ea typeface="ＭＳ ゴシック" panose="020B0609070205080204" pitchFamily="49" charset="-128"/>
              </a:rPr>
              <a:t>　</a:t>
            </a:r>
            <a:r>
              <a:rPr kumimoji="1" lang="ja-JP" altLang="en-US" sz="800" dirty="0" smtClean="0">
                <a:latin typeface="ＭＳ ゴシック" panose="020B0609070205080204" pitchFamily="49" charset="-128"/>
                <a:ea typeface="ＭＳ ゴシック" panose="020B0609070205080204" pitchFamily="49" charset="-128"/>
              </a:rPr>
              <a:t>　⑤：ｺﾞﾐ・ﾊﾞｲｵﾏｽの炭素再利用（メタノール水）</a:t>
            </a:r>
            <a:endParaRPr kumimoji="1" lang="en-US" altLang="ja-JP" sz="800" dirty="0" smtClean="0">
              <a:latin typeface="ＭＳ ゴシック" panose="020B0609070205080204" pitchFamily="49" charset="-128"/>
              <a:ea typeface="ＭＳ ゴシック" panose="020B0609070205080204" pitchFamily="49" charset="-128"/>
            </a:endParaRPr>
          </a:p>
          <a:p>
            <a:pPr>
              <a:tabLst>
                <a:tab pos="2151063" algn="l"/>
              </a:tabLst>
            </a:pPr>
            <a:r>
              <a:rPr kumimoji="1" lang="ja-JP" altLang="en-US" sz="800" dirty="0" smtClean="0">
                <a:latin typeface="ＭＳ ゴシック" panose="020B0609070205080204" pitchFamily="49" charset="-128"/>
                <a:ea typeface="ＭＳ ゴシック" panose="020B0609070205080204" pitchFamily="49" charset="-128"/>
              </a:rPr>
              <a:t>③：水素利用　　　　　　⑥：他地域との協調（自動制御）</a:t>
            </a:r>
            <a:endParaRPr kumimoji="1" lang="en-US" altLang="ja-JP" sz="800" dirty="0" smtClean="0">
              <a:latin typeface="ＭＳ ゴシック" panose="020B0609070205080204" pitchFamily="49" charset="-128"/>
              <a:ea typeface="ＭＳ ゴシック" panose="020B0609070205080204" pitchFamily="49" charset="-128"/>
            </a:endParaRPr>
          </a:p>
        </p:txBody>
      </p:sp>
      <p:cxnSp>
        <p:nvCxnSpPr>
          <p:cNvPr id="24" name="直線コネクタ 23"/>
          <p:cNvCxnSpPr/>
          <p:nvPr/>
        </p:nvCxnSpPr>
        <p:spPr>
          <a:xfrm>
            <a:off x="91506" y="4862706"/>
            <a:ext cx="1578631" cy="299102"/>
          </a:xfrm>
          <a:prstGeom prst="line">
            <a:avLst/>
          </a:prstGeom>
          <a:ln w="158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4" name="直線矢印コネクタ 193">
            <a:extLst>
              <a:ext uri="{FF2B5EF4-FFF2-40B4-BE49-F238E27FC236}">
                <a16:creationId xmlns:a16="http://schemas.microsoft.com/office/drawing/2014/main" id="{F562903C-80E3-426E-9849-FA4C73CD357E}"/>
              </a:ext>
            </a:extLst>
          </p:cNvPr>
          <p:cNvCxnSpPr/>
          <p:nvPr/>
        </p:nvCxnSpPr>
        <p:spPr bwMode="auto">
          <a:xfrm flipV="1">
            <a:off x="4066453" y="885990"/>
            <a:ext cx="0" cy="1008000"/>
          </a:xfrm>
          <a:prstGeom prst="straightConnector1">
            <a:avLst/>
          </a:prstGeom>
          <a:ln w="44450">
            <a:solidFill>
              <a:srgbClr val="FF0000"/>
            </a:solidFill>
            <a:headEnd type="none"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181" name="直線コネクタ 180">
            <a:extLst>
              <a:ext uri="{FF2B5EF4-FFF2-40B4-BE49-F238E27FC236}">
                <a16:creationId xmlns:a16="http://schemas.microsoft.com/office/drawing/2014/main" id="{193C2CC3-CF2C-40B2-A03E-A4D66CB6A1F6}"/>
              </a:ext>
            </a:extLst>
          </p:cNvPr>
          <p:cNvCxnSpPr/>
          <p:nvPr/>
        </p:nvCxnSpPr>
        <p:spPr bwMode="auto">
          <a:xfrm>
            <a:off x="580156" y="1912920"/>
            <a:ext cx="3492000" cy="0"/>
          </a:xfrm>
          <a:prstGeom prst="line">
            <a:avLst/>
          </a:prstGeom>
          <a:ln w="44450">
            <a:solidFill>
              <a:srgbClr val="FF0000"/>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9" name="直線矢印コネクタ 138">
            <a:extLst>
              <a:ext uri="{FF2B5EF4-FFF2-40B4-BE49-F238E27FC236}">
                <a16:creationId xmlns:a16="http://schemas.microsoft.com/office/drawing/2014/main" id="{F562903C-80E3-426E-9849-FA4C73CD357E}"/>
              </a:ext>
            </a:extLst>
          </p:cNvPr>
          <p:cNvCxnSpPr/>
          <p:nvPr/>
        </p:nvCxnSpPr>
        <p:spPr bwMode="auto">
          <a:xfrm flipV="1">
            <a:off x="4288855" y="841310"/>
            <a:ext cx="0" cy="3564000"/>
          </a:xfrm>
          <a:prstGeom prst="straightConnector1">
            <a:avLst/>
          </a:prstGeom>
          <a:ln w="44450">
            <a:solidFill>
              <a:srgbClr val="00B0F0"/>
            </a:solidFill>
            <a:headEnd type="none" w="med" len="lg"/>
            <a:tailEnd type="triangle" w="med" len="lg"/>
          </a:ln>
        </p:spPr>
        <p:style>
          <a:lnRef idx="1">
            <a:schemeClr val="accent1"/>
          </a:lnRef>
          <a:fillRef idx="0">
            <a:schemeClr val="accent1"/>
          </a:fillRef>
          <a:effectRef idx="0">
            <a:schemeClr val="accent1"/>
          </a:effectRef>
          <a:fontRef idx="minor">
            <a:schemeClr val="tx1"/>
          </a:fontRef>
        </p:style>
      </p:cxnSp>
      <p:grpSp>
        <p:nvGrpSpPr>
          <p:cNvPr id="2" name="グループ化 1"/>
          <p:cNvGrpSpPr/>
          <p:nvPr/>
        </p:nvGrpSpPr>
        <p:grpSpPr>
          <a:xfrm>
            <a:off x="3060978" y="2944268"/>
            <a:ext cx="453449" cy="693008"/>
            <a:chOff x="3817628" y="5104033"/>
            <a:chExt cx="604599" cy="924010"/>
          </a:xfrm>
        </p:grpSpPr>
        <p:pic>
          <p:nvPicPr>
            <p:cNvPr id="9218" name="Picture 2" descr="標準型貯湯槽_WT型 - ろ過装置・貯湯槽｜ステンレス製貯湯槽WT ..."/>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3817628" y="5104033"/>
              <a:ext cx="604599" cy="924010"/>
            </a:xfrm>
            <a:prstGeom prst="rect">
              <a:avLst/>
            </a:prstGeom>
            <a:noFill/>
            <a:extLst>
              <a:ext uri="{909E8E84-426E-40DD-AFC4-6F175D3DCCD1}">
                <a14:hiddenFill xmlns:a14="http://schemas.microsoft.com/office/drawing/2010/main">
                  <a:solidFill>
                    <a:srgbClr val="FFFFFF"/>
                  </a:solidFill>
                </a14:hiddenFill>
              </a:ext>
            </a:extLst>
          </p:spPr>
        </p:pic>
        <p:sp>
          <p:nvSpPr>
            <p:cNvPr id="73" name="Text Box 30">
              <a:extLst>
                <a:ext uri="{FF2B5EF4-FFF2-40B4-BE49-F238E27FC236}">
                  <a16:creationId xmlns:a16="http://schemas.microsoft.com/office/drawing/2014/main" id="{B59C01E7-CCF1-4E4C-B710-701CACB7A5BA}"/>
                </a:ext>
              </a:extLst>
            </p:cNvPr>
            <p:cNvSpPr txBox="1">
              <a:spLocks noChangeArrowheads="1"/>
            </p:cNvSpPr>
            <p:nvPr/>
          </p:nvSpPr>
          <p:spPr bwMode="auto">
            <a:xfrm>
              <a:off x="4065855" y="5394935"/>
              <a:ext cx="95685"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latin typeface="ＭＳ ゴシック" panose="020B0609070205080204" pitchFamily="49" charset="-128"/>
                  <a:ea typeface="ＭＳ ゴシック" panose="020B0609070205080204" pitchFamily="49" charset="-128"/>
                </a:rPr>
                <a:t>貯湯槽</a:t>
              </a:r>
            </a:p>
          </p:txBody>
        </p:sp>
      </p:grpSp>
      <p:cxnSp>
        <p:nvCxnSpPr>
          <p:cNvPr id="173" name="カギ線コネクタ 172"/>
          <p:cNvCxnSpPr/>
          <p:nvPr/>
        </p:nvCxnSpPr>
        <p:spPr>
          <a:xfrm rot="5400000" flipH="1" flipV="1">
            <a:off x="2906395" y="1394549"/>
            <a:ext cx="2520000" cy="1459364"/>
          </a:xfrm>
          <a:prstGeom prst="bentConnector3">
            <a:avLst>
              <a:gd name="adj1" fmla="val 33"/>
            </a:avLst>
          </a:prstGeom>
          <a:ln w="38100" cmpd="sng">
            <a:solidFill>
              <a:srgbClr val="FFC000"/>
            </a:solidFill>
            <a:prstDash val="solid"/>
            <a:tailEnd type="triangle" w="med" len="lg"/>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AC0CFBA4-5396-4461-A368-DCA04E75EB9E}"/>
              </a:ext>
            </a:extLst>
          </p:cNvPr>
          <p:cNvCxnSpPr/>
          <p:nvPr/>
        </p:nvCxnSpPr>
        <p:spPr bwMode="auto">
          <a:xfrm flipH="1">
            <a:off x="5877097" y="1121911"/>
            <a:ext cx="747900" cy="0"/>
          </a:xfrm>
          <a:prstGeom prst="straightConnector1">
            <a:avLst/>
          </a:prstGeom>
          <a:ln w="38100">
            <a:solidFill>
              <a:srgbClr val="00B0F0"/>
            </a:solidFill>
            <a:headEnd type="none"/>
            <a:tailEnd type="none" w="med" len="lg"/>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9799F8EB-E15E-4C30-869E-2B7C42730DBC}"/>
              </a:ext>
            </a:extLst>
          </p:cNvPr>
          <p:cNvCxnSpPr/>
          <p:nvPr/>
        </p:nvCxnSpPr>
        <p:spPr bwMode="auto">
          <a:xfrm>
            <a:off x="5877097" y="1243435"/>
            <a:ext cx="747900" cy="0"/>
          </a:xfrm>
          <a:prstGeom prst="straightConnector1">
            <a:avLst/>
          </a:prstGeom>
          <a:ln w="38100">
            <a:solidFill>
              <a:srgbClr val="FFC000"/>
            </a:solidFill>
            <a:headEnd type="none"/>
            <a:tailEnd type="none"/>
          </a:ln>
        </p:spPr>
        <p:style>
          <a:lnRef idx="1">
            <a:schemeClr val="accent1"/>
          </a:lnRef>
          <a:fillRef idx="0">
            <a:schemeClr val="accent1"/>
          </a:fillRef>
          <a:effectRef idx="0">
            <a:schemeClr val="accent1"/>
          </a:effectRef>
          <a:fontRef idx="minor">
            <a:schemeClr val="tx1"/>
          </a:fontRef>
        </p:style>
      </p:cxnSp>
      <p:grpSp>
        <p:nvGrpSpPr>
          <p:cNvPr id="9" name="グループ化 8"/>
          <p:cNvGrpSpPr/>
          <p:nvPr/>
        </p:nvGrpSpPr>
        <p:grpSpPr>
          <a:xfrm>
            <a:off x="5076667" y="1345380"/>
            <a:ext cx="747381" cy="92333"/>
            <a:chOff x="5227815" y="820580"/>
            <a:chExt cx="996508" cy="123110"/>
          </a:xfrm>
        </p:grpSpPr>
        <p:cxnSp>
          <p:nvCxnSpPr>
            <p:cNvPr id="22" name="直線矢印コネクタ 21">
              <a:extLst>
                <a:ext uri="{FF2B5EF4-FFF2-40B4-BE49-F238E27FC236}">
                  <a16:creationId xmlns:a16="http://schemas.microsoft.com/office/drawing/2014/main" id="{06FB402B-B99B-4CDE-A293-7DB53B78022E}"/>
                </a:ext>
              </a:extLst>
            </p:cNvPr>
            <p:cNvCxnSpPr/>
            <p:nvPr/>
          </p:nvCxnSpPr>
          <p:spPr bwMode="auto">
            <a:xfrm>
              <a:off x="5227815" y="884868"/>
              <a:ext cx="996508" cy="0"/>
            </a:xfrm>
            <a:prstGeom prst="straightConnector1">
              <a:avLst/>
            </a:prstGeom>
            <a:ln w="38100" cmpd="dbl">
              <a:solidFill>
                <a:srgbClr val="0000FF"/>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テキスト ボックス 10">
              <a:extLst>
                <a:ext uri="{FF2B5EF4-FFF2-40B4-BE49-F238E27FC236}">
                  <a16:creationId xmlns:a16="http://schemas.microsoft.com/office/drawing/2014/main" id="{E234ACA5-5F79-4384-A149-50E7DF421CFF}"/>
                </a:ext>
              </a:extLst>
            </p:cNvPr>
            <p:cNvSpPr txBox="1">
              <a:spLocks noChangeArrowheads="1"/>
            </p:cNvSpPr>
            <p:nvPr/>
          </p:nvSpPr>
          <p:spPr bwMode="auto">
            <a:xfrm>
              <a:off x="5423210" y="820580"/>
              <a:ext cx="639043" cy="123110"/>
            </a:xfrm>
            <a:prstGeom prst="rect">
              <a:avLst/>
            </a:prstGeom>
            <a:solidFill>
              <a:schemeClr val="bg1"/>
            </a:solidFill>
            <a:ln w="9525">
              <a:solidFill>
                <a:srgbClr val="0000FF"/>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0000FF"/>
                  </a:solidFill>
                  <a:latin typeface="ＭＳ ゴシック" panose="020B0609070205080204" pitchFamily="49" charset="-128"/>
                  <a:ea typeface="ＭＳ ゴシック" panose="020B0609070205080204" pitchFamily="49" charset="-128"/>
                </a:rPr>
                <a:t>水素（低圧）</a:t>
              </a:r>
            </a:p>
          </p:txBody>
        </p:sp>
      </p:grpSp>
      <p:grpSp>
        <p:nvGrpSpPr>
          <p:cNvPr id="10" name="グループ化 9"/>
          <p:cNvGrpSpPr/>
          <p:nvPr/>
        </p:nvGrpSpPr>
        <p:grpSpPr>
          <a:xfrm>
            <a:off x="5076667" y="1201401"/>
            <a:ext cx="747381" cy="92333"/>
            <a:chOff x="5227815" y="661264"/>
            <a:chExt cx="996508" cy="123110"/>
          </a:xfrm>
        </p:grpSpPr>
        <p:cxnSp>
          <p:nvCxnSpPr>
            <p:cNvPr id="20" name="直線コネクタ 19">
              <a:extLst>
                <a:ext uri="{FF2B5EF4-FFF2-40B4-BE49-F238E27FC236}">
                  <a16:creationId xmlns:a16="http://schemas.microsoft.com/office/drawing/2014/main" id="{193C2CC3-CF2C-40B2-A03E-A4D66CB6A1F6}"/>
                </a:ext>
              </a:extLst>
            </p:cNvPr>
            <p:cNvCxnSpPr/>
            <p:nvPr/>
          </p:nvCxnSpPr>
          <p:spPr bwMode="auto">
            <a:xfrm>
              <a:off x="5227815" y="717309"/>
              <a:ext cx="996508" cy="0"/>
            </a:xfrm>
            <a:prstGeom prst="line">
              <a:avLst/>
            </a:prstGeom>
            <a:ln w="38100">
              <a:solidFill>
                <a:srgbClr val="008000"/>
              </a:solidFill>
              <a:headEnd type="none" w="med" len="lg"/>
              <a:tailEnd type="none" w="med" len="lg"/>
            </a:ln>
          </p:spPr>
          <p:style>
            <a:lnRef idx="1">
              <a:schemeClr val="accent1"/>
            </a:lnRef>
            <a:fillRef idx="0">
              <a:schemeClr val="accent1"/>
            </a:fillRef>
            <a:effectRef idx="0">
              <a:schemeClr val="accent1"/>
            </a:effectRef>
            <a:fontRef idx="minor">
              <a:schemeClr val="tx1"/>
            </a:fontRef>
          </p:style>
        </p:cxnSp>
        <p:sp>
          <p:nvSpPr>
            <p:cNvPr id="21" name="テキスト ボックス 9">
              <a:extLst>
                <a:ext uri="{FF2B5EF4-FFF2-40B4-BE49-F238E27FC236}">
                  <a16:creationId xmlns:a16="http://schemas.microsoft.com/office/drawing/2014/main" id="{FB1F8C45-7569-4846-9C30-CB3CE7AC866A}"/>
                </a:ext>
              </a:extLst>
            </p:cNvPr>
            <p:cNvSpPr txBox="1">
              <a:spLocks noChangeArrowheads="1"/>
            </p:cNvSpPr>
            <p:nvPr/>
          </p:nvSpPr>
          <p:spPr bwMode="auto">
            <a:xfrm>
              <a:off x="5423210" y="661264"/>
              <a:ext cx="625656" cy="123110"/>
            </a:xfrm>
            <a:prstGeom prst="rect">
              <a:avLst/>
            </a:prstGeom>
            <a:solidFill>
              <a:schemeClr val="bg1"/>
            </a:solidFill>
            <a:ln w="9525">
              <a:solidFill>
                <a:srgbClr val="008000"/>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008000"/>
                  </a:solidFill>
                  <a:latin typeface="ＭＳ ゴシック" panose="020B0609070205080204" pitchFamily="49" charset="-128"/>
                  <a:ea typeface="ＭＳ ゴシック" panose="020B0609070205080204" pitchFamily="49" charset="-128"/>
                </a:rPr>
                <a:t>電気（直流）</a:t>
              </a:r>
            </a:p>
          </p:txBody>
        </p:sp>
      </p:grpSp>
      <p:grpSp>
        <p:nvGrpSpPr>
          <p:cNvPr id="11" name="グループ化 10"/>
          <p:cNvGrpSpPr/>
          <p:nvPr/>
        </p:nvGrpSpPr>
        <p:grpSpPr>
          <a:xfrm>
            <a:off x="5076667" y="1060736"/>
            <a:ext cx="747381" cy="92333"/>
            <a:chOff x="5227815" y="506366"/>
            <a:chExt cx="996508" cy="123110"/>
          </a:xfrm>
        </p:grpSpPr>
        <p:cxnSp>
          <p:nvCxnSpPr>
            <p:cNvPr id="18" name="直線コネクタ 17">
              <a:extLst>
                <a:ext uri="{FF2B5EF4-FFF2-40B4-BE49-F238E27FC236}">
                  <a16:creationId xmlns:a16="http://schemas.microsoft.com/office/drawing/2014/main" id="{E810C88D-46E1-4FC6-BF17-67235C4DE7BF}"/>
                </a:ext>
              </a:extLst>
            </p:cNvPr>
            <p:cNvCxnSpPr/>
            <p:nvPr/>
          </p:nvCxnSpPr>
          <p:spPr bwMode="auto">
            <a:xfrm>
              <a:off x="5227815" y="570502"/>
              <a:ext cx="996508" cy="0"/>
            </a:xfrm>
            <a:prstGeom prst="line">
              <a:avLst/>
            </a:prstGeom>
            <a:ln w="38100">
              <a:solidFill>
                <a:srgbClr val="FF0000"/>
              </a:solidFill>
              <a:headEnd type="none" w="med" len="lg"/>
              <a:tailEnd type="none" w="med" len="lg"/>
            </a:ln>
          </p:spPr>
          <p:style>
            <a:lnRef idx="1">
              <a:schemeClr val="accent1"/>
            </a:lnRef>
            <a:fillRef idx="0">
              <a:schemeClr val="accent1"/>
            </a:fillRef>
            <a:effectRef idx="0">
              <a:schemeClr val="accent1"/>
            </a:effectRef>
            <a:fontRef idx="minor">
              <a:schemeClr val="tx1"/>
            </a:fontRef>
          </p:style>
        </p:cxnSp>
        <p:sp>
          <p:nvSpPr>
            <p:cNvPr id="19" name="テキスト ボックス 8">
              <a:extLst>
                <a:ext uri="{FF2B5EF4-FFF2-40B4-BE49-F238E27FC236}">
                  <a16:creationId xmlns:a16="http://schemas.microsoft.com/office/drawing/2014/main" id="{CA0D06C8-B18B-43C8-BCAB-9997FE83BF5B}"/>
                </a:ext>
              </a:extLst>
            </p:cNvPr>
            <p:cNvSpPr txBox="1">
              <a:spLocks noChangeArrowheads="1"/>
            </p:cNvSpPr>
            <p:nvPr/>
          </p:nvSpPr>
          <p:spPr bwMode="auto">
            <a:xfrm>
              <a:off x="5423210" y="506366"/>
              <a:ext cx="639043" cy="123110"/>
            </a:xfrm>
            <a:prstGeom prst="rect">
              <a:avLst/>
            </a:prstGeom>
            <a:solidFill>
              <a:schemeClr val="bg1"/>
            </a:solidFill>
            <a:ln w="9525">
              <a:solidFill>
                <a:srgbClr val="FF0000"/>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FF0000"/>
                  </a:solidFill>
                  <a:latin typeface="ＭＳ ゴシック" panose="020B0609070205080204" pitchFamily="49" charset="-128"/>
                  <a:ea typeface="ＭＳ ゴシック" panose="020B0609070205080204" pitchFamily="49" charset="-128"/>
                </a:rPr>
                <a:t>電気（交流）</a:t>
              </a:r>
            </a:p>
          </p:txBody>
        </p:sp>
      </p:grpSp>
      <p:sp>
        <p:nvSpPr>
          <p:cNvPr id="12" name="テキスト ボックス 12">
            <a:extLst>
              <a:ext uri="{FF2B5EF4-FFF2-40B4-BE49-F238E27FC236}">
                <a16:creationId xmlns:a16="http://schemas.microsoft.com/office/drawing/2014/main" id="{1BAB384E-82A3-4A7C-9ACC-8E8E07F9A24F}"/>
              </a:ext>
            </a:extLst>
          </p:cNvPr>
          <p:cNvSpPr txBox="1">
            <a:spLocks noChangeArrowheads="1"/>
          </p:cNvSpPr>
          <p:nvPr/>
        </p:nvSpPr>
        <p:spPr bwMode="auto">
          <a:xfrm>
            <a:off x="6160359" y="1200588"/>
            <a:ext cx="180670" cy="92333"/>
          </a:xfrm>
          <a:prstGeom prst="rect">
            <a:avLst/>
          </a:prstGeom>
          <a:solidFill>
            <a:schemeClr val="bg1"/>
          </a:solidFill>
          <a:ln w="9525">
            <a:solidFill>
              <a:srgbClr val="FFC000"/>
            </a:solidFill>
            <a:miter lim="800000"/>
            <a:headEnd/>
            <a:tailEnd/>
          </a:ln>
        </p:spPr>
        <p:txBody>
          <a:bodyPr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FFC000"/>
                </a:solidFill>
                <a:latin typeface="ＭＳ ゴシック" panose="020B0609070205080204" pitchFamily="49" charset="-128"/>
                <a:ea typeface="ＭＳ ゴシック" panose="020B0609070205080204" pitchFamily="49" charset="-128"/>
              </a:rPr>
              <a:t>給湯</a:t>
            </a:r>
          </a:p>
        </p:txBody>
      </p:sp>
      <p:sp>
        <p:nvSpPr>
          <p:cNvPr id="13" name="テキスト ボックス 11">
            <a:extLst>
              <a:ext uri="{FF2B5EF4-FFF2-40B4-BE49-F238E27FC236}">
                <a16:creationId xmlns:a16="http://schemas.microsoft.com/office/drawing/2014/main" id="{F7EF2963-3696-40BF-8FBC-39A32A0B36C2}"/>
              </a:ext>
            </a:extLst>
          </p:cNvPr>
          <p:cNvSpPr txBox="1">
            <a:spLocks noChangeArrowheads="1"/>
          </p:cNvSpPr>
          <p:nvPr/>
        </p:nvSpPr>
        <p:spPr bwMode="auto">
          <a:xfrm>
            <a:off x="6154238" y="1078651"/>
            <a:ext cx="180670" cy="92333"/>
          </a:xfrm>
          <a:prstGeom prst="rect">
            <a:avLst/>
          </a:prstGeom>
          <a:solidFill>
            <a:schemeClr val="bg1"/>
          </a:solidFill>
          <a:ln w="9525">
            <a:solidFill>
              <a:srgbClr val="00B0F0"/>
            </a:solidFill>
            <a:miter lim="800000"/>
            <a:headEnd/>
            <a:tailEnd/>
          </a:ln>
        </p:spPr>
        <p:txBody>
          <a:bodyPr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00B0F0"/>
                </a:solidFill>
                <a:latin typeface="ＭＳ ゴシック" panose="020B0609070205080204" pitchFamily="49" charset="-128"/>
                <a:ea typeface="ＭＳ ゴシック" panose="020B0609070205080204" pitchFamily="49" charset="-128"/>
              </a:rPr>
              <a:t>上水</a:t>
            </a:r>
          </a:p>
        </p:txBody>
      </p:sp>
      <p:sp>
        <p:nvSpPr>
          <p:cNvPr id="14" name="正方形/長方形 13">
            <a:extLst>
              <a:ext uri="{FF2B5EF4-FFF2-40B4-BE49-F238E27FC236}">
                <a16:creationId xmlns:a16="http://schemas.microsoft.com/office/drawing/2014/main" id="{C5D6DD74-56BE-48A7-93D9-73850CC9E965}"/>
              </a:ext>
            </a:extLst>
          </p:cNvPr>
          <p:cNvSpPr/>
          <p:nvPr/>
        </p:nvSpPr>
        <p:spPr bwMode="auto">
          <a:xfrm>
            <a:off x="5024040" y="966715"/>
            <a:ext cx="1654958" cy="52206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sz="600" dirty="0">
              <a:latin typeface="ＭＳ ゴシック" panose="020B0609070205080204" pitchFamily="49" charset="-128"/>
              <a:ea typeface="ＭＳ ゴシック" panose="020B0609070205080204" pitchFamily="49" charset="-128"/>
            </a:endParaRPr>
          </a:p>
        </p:txBody>
      </p:sp>
      <p:sp>
        <p:nvSpPr>
          <p:cNvPr id="15" name="テキスト ボックス 11">
            <a:extLst>
              <a:ext uri="{FF2B5EF4-FFF2-40B4-BE49-F238E27FC236}">
                <a16:creationId xmlns:a16="http://schemas.microsoft.com/office/drawing/2014/main" id="{CB36D3C6-1227-4B32-87BE-12CAE8A3E917}"/>
              </a:ext>
            </a:extLst>
          </p:cNvPr>
          <p:cNvSpPr txBox="1">
            <a:spLocks noChangeArrowheads="1"/>
          </p:cNvSpPr>
          <p:nvPr/>
        </p:nvSpPr>
        <p:spPr bwMode="auto">
          <a:xfrm>
            <a:off x="5086982" y="908992"/>
            <a:ext cx="346496" cy="103875"/>
          </a:xfrm>
          <a:prstGeom prst="rect">
            <a:avLst/>
          </a:prstGeom>
          <a:solidFill>
            <a:schemeClr val="bg1"/>
          </a:solidFill>
          <a:ln w="9525">
            <a:solidFill>
              <a:schemeClr val="tx1"/>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75" dirty="0">
                <a:latin typeface="ＭＳ ゴシック" panose="020B0609070205080204" pitchFamily="49" charset="-128"/>
                <a:ea typeface="ＭＳ ゴシック" panose="020B0609070205080204" pitchFamily="49" charset="-128"/>
              </a:rPr>
              <a:t>凡例</a:t>
            </a:r>
          </a:p>
        </p:txBody>
      </p:sp>
      <p:cxnSp>
        <p:nvCxnSpPr>
          <p:cNvPr id="16" name="直線矢印コネクタ 15">
            <a:extLst>
              <a:ext uri="{FF2B5EF4-FFF2-40B4-BE49-F238E27FC236}">
                <a16:creationId xmlns:a16="http://schemas.microsoft.com/office/drawing/2014/main" id="{06FB402B-B99B-4CDE-A293-7DB53B78022E}"/>
              </a:ext>
            </a:extLst>
          </p:cNvPr>
          <p:cNvCxnSpPr/>
          <p:nvPr/>
        </p:nvCxnSpPr>
        <p:spPr bwMode="auto">
          <a:xfrm>
            <a:off x="5877097" y="1387506"/>
            <a:ext cx="747900" cy="0"/>
          </a:xfrm>
          <a:prstGeom prst="straightConnector1">
            <a:avLst/>
          </a:prstGeom>
          <a:ln w="41275" cmpd="sng">
            <a:solidFill>
              <a:srgbClr val="0000FF"/>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7" name="テキスト ボックス 10">
            <a:extLst>
              <a:ext uri="{FF2B5EF4-FFF2-40B4-BE49-F238E27FC236}">
                <a16:creationId xmlns:a16="http://schemas.microsoft.com/office/drawing/2014/main" id="{E234ACA5-5F79-4384-A149-50E7DF421CFF}"/>
              </a:ext>
            </a:extLst>
          </p:cNvPr>
          <p:cNvSpPr txBox="1">
            <a:spLocks noChangeArrowheads="1"/>
          </p:cNvSpPr>
          <p:nvPr/>
        </p:nvSpPr>
        <p:spPr bwMode="auto">
          <a:xfrm>
            <a:off x="6042437" y="1343070"/>
            <a:ext cx="479282" cy="92333"/>
          </a:xfrm>
          <a:prstGeom prst="rect">
            <a:avLst/>
          </a:prstGeom>
          <a:solidFill>
            <a:schemeClr val="bg1"/>
          </a:solidFill>
          <a:ln w="9525">
            <a:solidFill>
              <a:srgbClr val="0000FF"/>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0000FF"/>
                </a:solidFill>
                <a:latin typeface="ＭＳ ゴシック" panose="020B0609070205080204" pitchFamily="49" charset="-128"/>
                <a:ea typeface="ＭＳ ゴシック" panose="020B0609070205080204" pitchFamily="49" charset="-128"/>
              </a:rPr>
              <a:t>水素（高圧）</a:t>
            </a:r>
          </a:p>
        </p:txBody>
      </p:sp>
      <p:grpSp>
        <p:nvGrpSpPr>
          <p:cNvPr id="42" name="グループ化 41"/>
          <p:cNvGrpSpPr/>
          <p:nvPr/>
        </p:nvGrpSpPr>
        <p:grpSpPr>
          <a:xfrm>
            <a:off x="503807" y="1969099"/>
            <a:ext cx="3672000" cy="702070"/>
            <a:chOff x="468032" y="3057882"/>
            <a:chExt cx="4896000" cy="936093"/>
          </a:xfrm>
        </p:grpSpPr>
        <p:cxnSp>
          <p:nvCxnSpPr>
            <p:cNvPr id="25" name="直線矢印コネクタ 24">
              <a:extLst>
                <a:ext uri="{FF2B5EF4-FFF2-40B4-BE49-F238E27FC236}">
                  <a16:creationId xmlns:a16="http://schemas.microsoft.com/office/drawing/2014/main" id="{AC0CFBA4-5396-4461-A368-DCA04E75EB9E}"/>
                </a:ext>
              </a:extLst>
            </p:cNvPr>
            <p:cNvCxnSpPr/>
            <p:nvPr/>
          </p:nvCxnSpPr>
          <p:spPr bwMode="auto">
            <a:xfrm flipH="1" flipV="1">
              <a:off x="499191" y="3676960"/>
              <a:ext cx="4274151" cy="0"/>
            </a:xfrm>
            <a:prstGeom prst="straightConnector1">
              <a:avLst/>
            </a:prstGeom>
            <a:ln w="44450">
              <a:solidFill>
                <a:srgbClr val="00B0F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9799F8EB-E15E-4C30-869E-2B7C42730DBC}"/>
                </a:ext>
              </a:extLst>
            </p:cNvPr>
            <p:cNvCxnSpPr/>
            <p:nvPr/>
          </p:nvCxnSpPr>
          <p:spPr bwMode="auto">
            <a:xfrm>
              <a:off x="499190" y="3993975"/>
              <a:ext cx="4320000" cy="0"/>
            </a:xfrm>
            <a:prstGeom prst="straightConnector1">
              <a:avLst/>
            </a:prstGeom>
            <a:ln w="44450">
              <a:solidFill>
                <a:srgbClr val="FFC000"/>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06FB402B-B99B-4CDE-A293-7DB53B78022E}"/>
                </a:ext>
              </a:extLst>
            </p:cNvPr>
            <p:cNvCxnSpPr/>
            <p:nvPr/>
          </p:nvCxnSpPr>
          <p:spPr bwMode="auto">
            <a:xfrm>
              <a:off x="516504" y="3348558"/>
              <a:ext cx="4608000" cy="0"/>
            </a:xfrm>
            <a:prstGeom prst="straightConnector1">
              <a:avLst/>
            </a:prstGeom>
            <a:ln w="44450" cmpd="dbl">
              <a:solidFill>
                <a:srgbClr val="0000FF"/>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193C2CC3-CF2C-40B2-A03E-A4D66CB6A1F6}"/>
                </a:ext>
              </a:extLst>
            </p:cNvPr>
            <p:cNvCxnSpPr/>
            <p:nvPr/>
          </p:nvCxnSpPr>
          <p:spPr bwMode="auto">
            <a:xfrm>
              <a:off x="468032" y="3057882"/>
              <a:ext cx="4896000" cy="0"/>
            </a:xfrm>
            <a:prstGeom prst="line">
              <a:avLst/>
            </a:prstGeom>
            <a:ln w="44450">
              <a:solidFill>
                <a:srgbClr val="008000"/>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29" name="グループ化 28"/>
          <p:cNvGrpSpPr/>
          <p:nvPr/>
        </p:nvGrpSpPr>
        <p:grpSpPr>
          <a:xfrm>
            <a:off x="360104" y="489847"/>
            <a:ext cx="1704200" cy="92333"/>
            <a:chOff x="5227815" y="558501"/>
            <a:chExt cx="2272267" cy="123110"/>
          </a:xfrm>
        </p:grpSpPr>
        <p:cxnSp>
          <p:nvCxnSpPr>
            <p:cNvPr id="36" name="直線コネクタ 35">
              <a:extLst>
                <a:ext uri="{FF2B5EF4-FFF2-40B4-BE49-F238E27FC236}">
                  <a16:creationId xmlns:a16="http://schemas.microsoft.com/office/drawing/2014/main" id="{E810C88D-46E1-4FC6-BF17-67235C4DE7BF}"/>
                </a:ext>
              </a:extLst>
            </p:cNvPr>
            <p:cNvCxnSpPr/>
            <p:nvPr/>
          </p:nvCxnSpPr>
          <p:spPr bwMode="auto">
            <a:xfrm>
              <a:off x="5227815" y="620057"/>
              <a:ext cx="2272267" cy="0"/>
            </a:xfrm>
            <a:prstGeom prst="line">
              <a:avLst/>
            </a:prstGeom>
            <a:ln w="38100">
              <a:solidFill>
                <a:srgbClr val="FF0000"/>
              </a:solidFill>
              <a:headEnd type="none" w="med" len="lg"/>
              <a:tailEnd type="none" w="med" len="lg"/>
            </a:ln>
          </p:spPr>
          <p:style>
            <a:lnRef idx="1">
              <a:schemeClr val="accent1"/>
            </a:lnRef>
            <a:fillRef idx="0">
              <a:schemeClr val="accent1"/>
            </a:fillRef>
            <a:effectRef idx="0">
              <a:schemeClr val="accent1"/>
            </a:effectRef>
            <a:fontRef idx="minor">
              <a:schemeClr val="tx1"/>
            </a:fontRef>
          </p:style>
        </p:cxnSp>
        <p:sp>
          <p:nvSpPr>
            <p:cNvPr id="37" name="テキスト ボックス 8">
              <a:extLst>
                <a:ext uri="{FF2B5EF4-FFF2-40B4-BE49-F238E27FC236}">
                  <a16:creationId xmlns:a16="http://schemas.microsoft.com/office/drawing/2014/main" id="{CA0D06C8-B18B-43C8-BCAB-9997FE83BF5B}"/>
                </a:ext>
              </a:extLst>
            </p:cNvPr>
            <p:cNvSpPr txBox="1">
              <a:spLocks noChangeArrowheads="1"/>
            </p:cNvSpPr>
            <p:nvPr/>
          </p:nvSpPr>
          <p:spPr bwMode="auto">
            <a:xfrm>
              <a:off x="6414233" y="558501"/>
              <a:ext cx="943300" cy="123110"/>
            </a:xfrm>
            <a:prstGeom prst="rect">
              <a:avLst/>
            </a:prstGeom>
            <a:solidFill>
              <a:schemeClr val="bg1"/>
            </a:solidFill>
            <a:ln w="9525">
              <a:solidFill>
                <a:srgbClr val="FF0000"/>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FF0000"/>
                  </a:solidFill>
                  <a:latin typeface="ＭＳ ゴシック" panose="020B0609070205080204" pitchFamily="49" charset="-128"/>
                  <a:ea typeface="ＭＳ ゴシック" panose="020B0609070205080204" pitchFamily="49" charset="-128"/>
                </a:rPr>
                <a:t>電気（交流・系統）</a:t>
              </a:r>
            </a:p>
          </p:txBody>
        </p:sp>
      </p:grpSp>
      <p:sp>
        <p:nvSpPr>
          <p:cNvPr id="41" name="テキスト ボックス 10">
            <a:extLst>
              <a:ext uri="{FF2B5EF4-FFF2-40B4-BE49-F238E27FC236}">
                <a16:creationId xmlns:a16="http://schemas.microsoft.com/office/drawing/2014/main" id="{E234ACA5-5F79-4384-A149-50E7DF421CFF}"/>
              </a:ext>
            </a:extLst>
          </p:cNvPr>
          <p:cNvSpPr txBox="1">
            <a:spLocks noChangeArrowheads="1"/>
          </p:cNvSpPr>
          <p:nvPr/>
        </p:nvSpPr>
        <p:spPr bwMode="auto">
          <a:xfrm>
            <a:off x="747161" y="2141160"/>
            <a:ext cx="479282" cy="92333"/>
          </a:xfrm>
          <a:prstGeom prst="rect">
            <a:avLst/>
          </a:prstGeom>
          <a:solidFill>
            <a:schemeClr val="bg1"/>
          </a:solidFill>
          <a:ln w="9525">
            <a:solidFill>
              <a:srgbClr val="0000FF"/>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0000FF"/>
                </a:solidFill>
                <a:latin typeface="ＭＳ ゴシック" panose="020B0609070205080204" pitchFamily="49" charset="-128"/>
                <a:ea typeface="ＭＳ ゴシック" panose="020B0609070205080204" pitchFamily="49" charset="-128"/>
              </a:rPr>
              <a:t>水素（低圧）</a:t>
            </a:r>
          </a:p>
        </p:txBody>
      </p:sp>
      <p:sp>
        <p:nvSpPr>
          <p:cNvPr id="39" name="テキスト ボックス 9">
            <a:extLst>
              <a:ext uri="{FF2B5EF4-FFF2-40B4-BE49-F238E27FC236}">
                <a16:creationId xmlns:a16="http://schemas.microsoft.com/office/drawing/2014/main" id="{FB1F8C45-7569-4846-9C30-CB3CE7AC866A}"/>
              </a:ext>
            </a:extLst>
          </p:cNvPr>
          <p:cNvSpPr txBox="1">
            <a:spLocks noChangeArrowheads="1"/>
          </p:cNvSpPr>
          <p:nvPr/>
        </p:nvSpPr>
        <p:spPr bwMode="auto">
          <a:xfrm>
            <a:off x="862893" y="1926098"/>
            <a:ext cx="469242" cy="92333"/>
          </a:xfrm>
          <a:prstGeom prst="rect">
            <a:avLst/>
          </a:prstGeom>
          <a:solidFill>
            <a:schemeClr val="bg1"/>
          </a:solidFill>
          <a:ln w="9525">
            <a:solidFill>
              <a:srgbClr val="008000"/>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008000"/>
                </a:solidFill>
                <a:latin typeface="ＭＳ ゴシック" panose="020B0609070205080204" pitchFamily="49" charset="-128"/>
                <a:ea typeface="ＭＳ ゴシック" panose="020B0609070205080204" pitchFamily="49" charset="-128"/>
              </a:rPr>
              <a:t>電気（直流）</a:t>
            </a:r>
          </a:p>
        </p:txBody>
      </p:sp>
      <p:sp>
        <p:nvSpPr>
          <p:cNvPr id="30" name="テキスト ボックス 12">
            <a:extLst>
              <a:ext uri="{FF2B5EF4-FFF2-40B4-BE49-F238E27FC236}">
                <a16:creationId xmlns:a16="http://schemas.microsoft.com/office/drawing/2014/main" id="{1BAB384E-82A3-4A7C-9ACC-8E8E07F9A24F}"/>
              </a:ext>
            </a:extLst>
          </p:cNvPr>
          <p:cNvSpPr txBox="1">
            <a:spLocks noChangeArrowheads="1"/>
          </p:cNvSpPr>
          <p:nvPr/>
        </p:nvSpPr>
        <p:spPr bwMode="auto">
          <a:xfrm>
            <a:off x="713409" y="2627479"/>
            <a:ext cx="180670" cy="92333"/>
          </a:xfrm>
          <a:prstGeom prst="rect">
            <a:avLst/>
          </a:prstGeom>
          <a:solidFill>
            <a:schemeClr val="bg1"/>
          </a:solidFill>
          <a:ln w="9525">
            <a:solidFill>
              <a:srgbClr val="FFC000"/>
            </a:solidFill>
            <a:miter lim="800000"/>
            <a:headEnd/>
            <a:tailEnd/>
          </a:ln>
        </p:spPr>
        <p:txBody>
          <a:bodyPr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FFC000"/>
                </a:solidFill>
                <a:latin typeface="ＭＳ ゴシック" panose="020B0609070205080204" pitchFamily="49" charset="-128"/>
                <a:ea typeface="ＭＳ ゴシック" panose="020B0609070205080204" pitchFamily="49" charset="-128"/>
              </a:rPr>
              <a:t>給湯</a:t>
            </a:r>
          </a:p>
        </p:txBody>
      </p:sp>
      <p:sp>
        <p:nvSpPr>
          <p:cNvPr id="31" name="テキスト ボックス 11">
            <a:extLst>
              <a:ext uri="{FF2B5EF4-FFF2-40B4-BE49-F238E27FC236}">
                <a16:creationId xmlns:a16="http://schemas.microsoft.com/office/drawing/2014/main" id="{F7EF2963-3696-40BF-8FBC-39A32A0B36C2}"/>
              </a:ext>
            </a:extLst>
          </p:cNvPr>
          <p:cNvSpPr txBox="1">
            <a:spLocks noChangeArrowheads="1"/>
          </p:cNvSpPr>
          <p:nvPr/>
        </p:nvSpPr>
        <p:spPr bwMode="auto">
          <a:xfrm>
            <a:off x="741389" y="2382667"/>
            <a:ext cx="152690" cy="92333"/>
          </a:xfrm>
          <a:prstGeom prst="rect">
            <a:avLst/>
          </a:prstGeom>
          <a:solidFill>
            <a:schemeClr val="bg1"/>
          </a:solidFill>
          <a:ln w="9525">
            <a:solidFill>
              <a:srgbClr val="00B0F0"/>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00B0F0"/>
                </a:solidFill>
                <a:latin typeface="ＭＳ ゴシック" panose="020B0609070205080204" pitchFamily="49" charset="-128"/>
                <a:ea typeface="ＭＳ ゴシック" panose="020B0609070205080204" pitchFamily="49" charset="-128"/>
              </a:rPr>
              <a:t>上水</a:t>
            </a:r>
          </a:p>
        </p:txBody>
      </p:sp>
      <p:grpSp>
        <p:nvGrpSpPr>
          <p:cNvPr id="46" name="グループ化 45"/>
          <p:cNvGrpSpPr/>
          <p:nvPr/>
        </p:nvGrpSpPr>
        <p:grpSpPr>
          <a:xfrm>
            <a:off x="468178" y="1289759"/>
            <a:ext cx="436804" cy="412710"/>
            <a:chOff x="495465" y="2366740"/>
            <a:chExt cx="582406" cy="550280"/>
          </a:xfrm>
        </p:grpSpPr>
        <p:pic>
          <p:nvPicPr>
            <p:cNvPr id="44" name="Picture 16" descr="「パワコン イラ...」の画像検索結果">
              <a:extLst>
                <a:ext uri="{FF2B5EF4-FFF2-40B4-BE49-F238E27FC236}">
                  <a16:creationId xmlns:a16="http://schemas.microsoft.com/office/drawing/2014/main" id="{4063ED74-2221-454E-8293-9B746A0323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465" y="2366740"/>
              <a:ext cx="582406" cy="550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Text Box 30">
              <a:extLst>
                <a:ext uri="{FF2B5EF4-FFF2-40B4-BE49-F238E27FC236}">
                  <a16:creationId xmlns:a16="http://schemas.microsoft.com/office/drawing/2014/main" id="{C04203A6-62EB-4228-A35E-C97EA9CB8A8A}"/>
                </a:ext>
              </a:extLst>
            </p:cNvPr>
            <p:cNvSpPr txBox="1">
              <a:spLocks noChangeArrowheads="1"/>
            </p:cNvSpPr>
            <p:nvPr/>
          </p:nvSpPr>
          <p:spPr bwMode="auto">
            <a:xfrm>
              <a:off x="601973" y="2540733"/>
              <a:ext cx="410396" cy="12311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ja-JP" sz="600" dirty="0">
                  <a:latin typeface="ＭＳ ゴシック" panose="020B0609070205080204" pitchFamily="49" charset="-128"/>
                  <a:ea typeface="ＭＳ ゴシック" panose="020B0609070205080204" pitchFamily="49" charset="-128"/>
                </a:rPr>
                <a:t>PCS</a:t>
              </a:r>
              <a:r>
                <a:rPr lang="ja-JP" altLang="en-US" sz="600" dirty="0">
                  <a:latin typeface="ＭＳ ゴシック" panose="020B0609070205080204" pitchFamily="49" charset="-128"/>
                  <a:ea typeface="ＭＳ ゴシック" panose="020B0609070205080204" pitchFamily="49" charset="-128"/>
                </a:rPr>
                <a:t>他</a:t>
              </a:r>
            </a:p>
          </p:txBody>
        </p:sp>
      </p:grpSp>
      <p:cxnSp>
        <p:nvCxnSpPr>
          <p:cNvPr id="47" name="直線矢印コネクタ 46">
            <a:extLst>
              <a:ext uri="{FF2B5EF4-FFF2-40B4-BE49-F238E27FC236}">
                <a16:creationId xmlns:a16="http://schemas.microsoft.com/office/drawing/2014/main" id="{F562903C-80E3-426E-9849-FA4C73CD357E}"/>
              </a:ext>
            </a:extLst>
          </p:cNvPr>
          <p:cNvCxnSpPr/>
          <p:nvPr/>
        </p:nvCxnSpPr>
        <p:spPr bwMode="auto">
          <a:xfrm flipH="1">
            <a:off x="821736" y="1566449"/>
            <a:ext cx="4572" cy="396000"/>
          </a:xfrm>
          <a:prstGeom prst="straightConnector1">
            <a:avLst/>
          </a:prstGeom>
          <a:ln w="31750">
            <a:solidFill>
              <a:srgbClr val="008000"/>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53" name="正方形/長方形 1">
            <a:extLst>
              <a:ext uri="{FF2B5EF4-FFF2-40B4-BE49-F238E27FC236}">
                <a16:creationId xmlns:a16="http://schemas.microsoft.com/office/drawing/2014/main" id="{8736F744-27D8-4102-9C3B-5F2712E5507C}"/>
              </a:ext>
            </a:extLst>
          </p:cNvPr>
          <p:cNvSpPr>
            <a:spLocks noChangeArrowheads="1"/>
          </p:cNvSpPr>
          <p:nvPr/>
        </p:nvSpPr>
        <p:spPr bwMode="auto">
          <a:xfrm>
            <a:off x="392097" y="723137"/>
            <a:ext cx="184666" cy="7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kumimoji="0" lang="ja-JP" altLang="en-US" sz="600" dirty="0">
                <a:latin typeface="ＭＳ ゴシック" panose="020B0609070205080204" pitchFamily="49" charset="-128"/>
                <a:ea typeface="ＭＳ ゴシック" panose="020B0609070205080204" pitchFamily="49" charset="-128"/>
              </a:rPr>
              <a:t>次世代</a:t>
            </a:r>
            <a:r>
              <a:rPr kumimoji="0" lang="ja-JP" altLang="en-US" sz="600">
                <a:latin typeface="ＭＳ ゴシック" panose="020B0609070205080204" pitchFamily="49" charset="-128"/>
                <a:ea typeface="ＭＳ ゴシック" panose="020B0609070205080204" pitchFamily="49" charset="-128"/>
              </a:rPr>
              <a:t>無線</a:t>
            </a:r>
            <a:r>
              <a:rPr kumimoji="0" lang="ja-JP" altLang="en-US" sz="600" smtClean="0">
                <a:latin typeface="ＭＳ ゴシック" panose="020B0609070205080204" pitchFamily="49" charset="-128"/>
                <a:ea typeface="ＭＳ ゴシック" panose="020B0609070205080204" pitchFamily="49" charset="-128"/>
              </a:rPr>
              <a:t>伝送網</a:t>
            </a:r>
            <a:endParaRPr kumimoji="0" lang="en-US" altLang="ja-JP" sz="600" smtClean="0">
              <a:latin typeface="ＭＳ ゴシック" panose="020B0609070205080204" pitchFamily="49" charset="-128"/>
              <a:ea typeface="ＭＳ ゴシック" panose="020B0609070205080204" pitchFamily="49" charset="-128"/>
            </a:endParaRPr>
          </a:p>
          <a:p>
            <a:pPr eaLnBrk="1" hangingPunct="1">
              <a:lnSpc>
                <a:spcPct val="100000"/>
              </a:lnSpc>
              <a:spcBef>
                <a:spcPct val="0"/>
              </a:spcBef>
              <a:buFontTx/>
              <a:buNone/>
            </a:pPr>
            <a:r>
              <a:rPr kumimoji="0" lang="ja-JP" altLang="en-US" sz="600" smtClean="0">
                <a:latin typeface="ＭＳ ゴシック" panose="020B0609070205080204" pitchFamily="49" charset="-128"/>
                <a:ea typeface="ＭＳ ゴシック" panose="020B0609070205080204" pitchFamily="49" charset="-128"/>
              </a:rPr>
              <a:t>に</a:t>
            </a:r>
            <a:r>
              <a:rPr kumimoji="0" lang="ja-JP" altLang="en-US" sz="600" dirty="0">
                <a:latin typeface="ＭＳ ゴシック" panose="020B0609070205080204" pitchFamily="49" charset="-128"/>
                <a:ea typeface="ＭＳ ゴシック" panose="020B0609070205080204" pitchFamily="49" charset="-128"/>
              </a:rPr>
              <a:t>よる全体制御</a:t>
            </a:r>
            <a:endParaRPr kumimoji="0" lang="en-US" altLang="ja-JP" sz="600" dirty="0">
              <a:latin typeface="ＭＳ ゴシック" panose="020B0609070205080204" pitchFamily="49" charset="-128"/>
              <a:ea typeface="ＭＳ ゴシック" panose="020B0609070205080204" pitchFamily="49" charset="-128"/>
            </a:endParaRPr>
          </a:p>
        </p:txBody>
      </p:sp>
      <p:cxnSp>
        <p:nvCxnSpPr>
          <p:cNvPr id="54" name="直線矢印コネクタ 53">
            <a:extLst>
              <a:ext uri="{FF2B5EF4-FFF2-40B4-BE49-F238E27FC236}">
                <a16:creationId xmlns:a16="http://schemas.microsoft.com/office/drawing/2014/main" id="{ED587E37-6762-488B-A92E-5C14C471EB52}"/>
              </a:ext>
            </a:extLst>
          </p:cNvPr>
          <p:cNvCxnSpPr/>
          <p:nvPr/>
        </p:nvCxnSpPr>
        <p:spPr>
          <a:xfrm flipH="1">
            <a:off x="637487" y="550758"/>
            <a:ext cx="0" cy="792000"/>
          </a:xfrm>
          <a:prstGeom prst="straightConnector1">
            <a:avLst/>
          </a:prstGeom>
          <a:ln w="31750">
            <a:solidFill>
              <a:srgbClr val="FF0000"/>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grpSp>
        <p:nvGrpSpPr>
          <p:cNvPr id="58" name="グループ化 57"/>
          <p:cNvGrpSpPr/>
          <p:nvPr/>
        </p:nvGrpSpPr>
        <p:grpSpPr>
          <a:xfrm>
            <a:off x="1006527" y="953176"/>
            <a:ext cx="451396" cy="683339"/>
            <a:chOff x="2184495" y="1834532"/>
            <a:chExt cx="601861" cy="911118"/>
          </a:xfrm>
        </p:grpSpPr>
        <p:pic>
          <p:nvPicPr>
            <p:cNvPr id="55" name="Picture 274" descr="「風力発電 イラ...」の画像検索結果">
              <a:extLst>
                <a:ext uri="{FF2B5EF4-FFF2-40B4-BE49-F238E27FC236}">
                  <a16:creationId xmlns:a16="http://schemas.microsoft.com/office/drawing/2014/main" id="{3FB12B72-406E-4943-9CC1-4B7FA8FDBAD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84495" y="1834532"/>
              <a:ext cx="601861" cy="91111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56" name="Text Box 30">
              <a:extLst>
                <a:ext uri="{FF2B5EF4-FFF2-40B4-BE49-F238E27FC236}">
                  <a16:creationId xmlns:a16="http://schemas.microsoft.com/office/drawing/2014/main" id="{45E0D2AC-FFF9-438D-9E00-12C0F0FAF670}"/>
                </a:ext>
              </a:extLst>
            </p:cNvPr>
            <p:cNvSpPr txBox="1">
              <a:spLocks noChangeArrowheads="1"/>
            </p:cNvSpPr>
            <p:nvPr/>
          </p:nvSpPr>
          <p:spPr bwMode="auto">
            <a:xfrm>
              <a:off x="2207550" y="2473497"/>
              <a:ext cx="396858" cy="12311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latin typeface="ＭＳ ゴシック" panose="020B0609070205080204" pitchFamily="49" charset="-128"/>
                  <a:ea typeface="ＭＳ ゴシック" panose="020B0609070205080204" pitchFamily="49" charset="-128"/>
                </a:rPr>
                <a:t>風力</a:t>
              </a:r>
            </a:p>
          </p:txBody>
        </p:sp>
      </p:grpSp>
      <p:grpSp>
        <p:nvGrpSpPr>
          <p:cNvPr id="61" name="グループ化 60"/>
          <p:cNvGrpSpPr/>
          <p:nvPr/>
        </p:nvGrpSpPr>
        <p:grpSpPr>
          <a:xfrm>
            <a:off x="1686748" y="1318896"/>
            <a:ext cx="728557" cy="319340"/>
            <a:chOff x="2147347" y="2262981"/>
            <a:chExt cx="971410" cy="425786"/>
          </a:xfrm>
        </p:grpSpPr>
        <p:pic>
          <p:nvPicPr>
            <p:cNvPr id="59" name="Picture 58" descr="クリックすると新しいウィンドウで開きます">
              <a:extLst>
                <a:ext uri="{FF2B5EF4-FFF2-40B4-BE49-F238E27FC236}">
                  <a16:creationId xmlns:a16="http://schemas.microsoft.com/office/drawing/2014/main" id="{6E0699BD-C0E3-4709-8DD8-1652B18346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47347" y="2262981"/>
              <a:ext cx="971410" cy="425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 name="Text Box 30">
              <a:extLst>
                <a:ext uri="{FF2B5EF4-FFF2-40B4-BE49-F238E27FC236}">
                  <a16:creationId xmlns:a16="http://schemas.microsoft.com/office/drawing/2014/main" id="{762AB0AD-018F-482C-8B74-65A81B2799F2}"/>
                </a:ext>
              </a:extLst>
            </p:cNvPr>
            <p:cNvSpPr txBox="1">
              <a:spLocks noChangeArrowheads="1"/>
            </p:cNvSpPr>
            <p:nvPr/>
          </p:nvSpPr>
          <p:spPr bwMode="auto">
            <a:xfrm>
              <a:off x="2499085" y="2398711"/>
              <a:ext cx="213689" cy="12311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ja-JP" sz="600" dirty="0">
                  <a:latin typeface="Arial" panose="020B0604020202020204" pitchFamily="34" charset="0"/>
                  <a:ea typeface="ＭＳ ゴシック" panose="020B0609070205080204" pitchFamily="49" charset="-128"/>
                  <a:cs typeface="Arial" panose="020B0604020202020204" pitchFamily="34" charset="0"/>
                </a:rPr>
                <a:t>PV</a:t>
              </a:r>
              <a:endParaRPr lang="ja-JP" altLang="en-US" sz="600" dirty="0">
                <a:latin typeface="Arial" panose="020B0604020202020204" pitchFamily="34" charset="0"/>
                <a:ea typeface="ＭＳ ゴシック" panose="020B0609070205080204" pitchFamily="49" charset="-128"/>
                <a:cs typeface="Arial" panose="020B0604020202020204" pitchFamily="34" charset="0"/>
              </a:endParaRPr>
            </a:p>
          </p:txBody>
        </p:sp>
      </p:grpSp>
      <p:cxnSp>
        <p:nvCxnSpPr>
          <p:cNvPr id="62" name="直線矢印コネクタ 61">
            <a:extLst>
              <a:ext uri="{FF2B5EF4-FFF2-40B4-BE49-F238E27FC236}">
                <a16:creationId xmlns:a16="http://schemas.microsoft.com/office/drawing/2014/main" id="{F562903C-80E3-426E-9849-FA4C73CD357E}"/>
              </a:ext>
            </a:extLst>
          </p:cNvPr>
          <p:cNvCxnSpPr/>
          <p:nvPr/>
        </p:nvCxnSpPr>
        <p:spPr bwMode="auto">
          <a:xfrm flipH="1">
            <a:off x="1376480" y="1606778"/>
            <a:ext cx="0" cy="360000"/>
          </a:xfrm>
          <a:prstGeom prst="straightConnector1">
            <a:avLst/>
          </a:prstGeom>
          <a:ln w="44450">
            <a:solidFill>
              <a:srgbClr val="008000"/>
            </a:solidFill>
            <a:headEnd type="none"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63" name="直線矢印コネクタ 62">
            <a:extLst>
              <a:ext uri="{FF2B5EF4-FFF2-40B4-BE49-F238E27FC236}">
                <a16:creationId xmlns:a16="http://schemas.microsoft.com/office/drawing/2014/main" id="{F562903C-80E3-426E-9849-FA4C73CD357E}"/>
              </a:ext>
            </a:extLst>
          </p:cNvPr>
          <p:cNvCxnSpPr/>
          <p:nvPr/>
        </p:nvCxnSpPr>
        <p:spPr bwMode="auto">
          <a:xfrm flipH="1">
            <a:off x="1923254" y="1609269"/>
            <a:ext cx="0" cy="360000"/>
          </a:xfrm>
          <a:prstGeom prst="straightConnector1">
            <a:avLst/>
          </a:prstGeom>
          <a:ln w="44450">
            <a:solidFill>
              <a:srgbClr val="008000"/>
            </a:solidFill>
            <a:headEnd type="none" w="med" len="lg"/>
            <a:tailEnd type="triangle" w="med" len="lg"/>
          </a:ln>
        </p:spPr>
        <p:style>
          <a:lnRef idx="1">
            <a:schemeClr val="accent1"/>
          </a:lnRef>
          <a:fillRef idx="0">
            <a:schemeClr val="accent1"/>
          </a:fillRef>
          <a:effectRef idx="0">
            <a:schemeClr val="accent1"/>
          </a:effectRef>
          <a:fontRef idx="minor">
            <a:schemeClr val="tx1"/>
          </a:fontRef>
        </p:style>
      </p:cxnSp>
      <p:grpSp>
        <p:nvGrpSpPr>
          <p:cNvPr id="66" name="グループ化 65"/>
          <p:cNvGrpSpPr/>
          <p:nvPr/>
        </p:nvGrpSpPr>
        <p:grpSpPr>
          <a:xfrm>
            <a:off x="2374621" y="1386574"/>
            <a:ext cx="440912" cy="489458"/>
            <a:chOff x="4616242" y="2397549"/>
            <a:chExt cx="587883" cy="652610"/>
          </a:xfrm>
        </p:grpSpPr>
        <p:pic>
          <p:nvPicPr>
            <p:cNvPr id="64" name="Picture 70" descr="「蓄電池 イラス...」の画像検索結果">
              <a:extLst>
                <a:ext uri="{FF2B5EF4-FFF2-40B4-BE49-F238E27FC236}">
                  <a16:creationId xmlns:a16="http://schemas.microsoft.com/office/drawing/2014/main" id="{BCC20172-297F-4884-A947-45314428925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16242" y="2397549"/>
              <a:ext cx="587883" cy="652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 name="Text Box 30">
              <a:extLst>
                <a:ext uri="{FF2B5EF4-FFF2-40B4-BE49-F238E27FC236}">
                  <a16:creationId xmlns:a16="http://schemas.microsoft.com/office/drawing/2014/main" id="{5895C8CC-BA61-4A91-A6C2-5545853874F0}"/>
                </a:ext>
              </a:extLst>
            </p:cNvPr>
            <p:cNvSpPr txBox="1">
              <a:spLocks noChangeArrowheads="1"/>
            </p:cNvSpPr>
            <p:nvPr/>
          </p:nvSpPr>
          <p:spPr bwMode="auto">
            <a:xfrm>
              <a:off x="4809114" y="2504560"/>
              <a:ext cx="134551" cy="43859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square" lIns="8497"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latin typeface="ＭＳ ゴシック" panose="020B0609070205080204" pitchFamily="49" charset="-128"/>
                  <a:ea typeface="ＭＳ ゴシック" panose="020B0609070205080204" pitchFamily="49" charset="-128"/>
                </a:rPr>
                <a:t>蓄電池</a:t>
              </a:r>
            </a:p>
          </p:txBody>
        </p:sp>
      </p:grpSp>
      <p:grpSp>
        <p:nvGrpSpPr>
          <p:cNvPr id="69" name="グループ化 68"/>
          <p:cNvGrpSpPr/>
          <p:nvPr/>
        </p:nvGrpSpPr>
        <p:grpSpPr>
          <a:xfrm>
            <a:off x="1957392" y="2787040"/>
            <a:ext cx="333598" cy="433476"/>
            <a:chOff x="4374393" y="2729848"/>
            <a:chExt cx="444797" cy="577968"/>
          </a:xfrm>
        </p:grpSpPr>
        <p:pic>
          <p:nvPicPr>
            <p:cNvPr id="67" name="Picture 32" descr="荏原バラード株式会社製">
              <a:extLst>
                <a:ext uri="{FF2B5EF4-FFF2-40B4-BE49-F238E27FC236}">
                  <a16:creationId xmlns:a16="http://schemas.microsoft.com/office/drawing/2014/main" id="{8C00CD57-89C8-462F-A7D1-6E7E5E2E4A0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74393" y="2729848"/>
              <a:ext cx="444797" cy="577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 name="Text Box 30">
              <a:extLst>
                <a:ext uri="{FF2B5EF4-FFF2-40B4-BE49-F238E27FC236}">
                  <a16:creationId xmlns:a16="http://schemas.microsoft.com/office/drawing/2014/main" id="{4299C05F-4610-48A4-A571-28965B3C4014}"/>
                </a:ext>
              </a:extLst>
            </p:cNvPr>
            <p:cNvSpPr txBox="1">
              <a:spLocks noChangeArrowheads="1"/>
            </p:cNvSpPr>
            <p:nvPr/>
          </p:nvSpPr>
          <p:spPr bwMode="auto">
            <a:xfrm>
              <a:off x="4449108" y="2979476"/>
              <a:ext cx="294344" cy="12311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ja-JP" sz="600" dirty="0">
                  <a:latin typeface="ＭＳ ゴシック" panose="020B0609070205080204" pitchFamily="49" charset="-128"/>
                  <a:ea typeface="ＭＳ ゴシック" panose="020B0609070205080204" pitchFamily="49" charset="-128"/>
                </a:rPr>
                <a:t>PEFC</a:t>
              </a:r>
              <a:endParaRPr lang="ja-JP" altLang="en-US" sz="600" dirty="0">
                <a:latin typeface="ＭＳ ゴシック" panose="020B0609070205080204" pitchFamily="49" charset="-128"/>
                <a:ea typeface="ＭＳ ゴシック" panose="020B0609070205080204" pitchFamily="49" charset="-128"/>
              </a:endParaRPr>
            </a:p>
          </p:txBody>
        </p:sp>
      </p:grpSp>
      <p:cxnSp>
        <p:nvCxnSpPr>
          <p:cNvPr id="72" name="直線矢印コネクタ 71">
            <a:extLst>
              <a:ext uri="{FF2B5EF4-FFF2-40B4-BE49-F238E27FC236}">
                <a16:creationId xmlns:a16="http://schemas.microsoft.com/office/drawing/2014/main" id="{06FB402B-B99B-4CDE-A293-7DB53B78022E}"/>
              </a:ext>
            </a:extLst>
          </p:cNvPr>
          <p:cNvCxnSpPr/>
          <p:nvPr/>
        </p:nvCxnSpPr>
        <p:spPr bwMode="auto">
          <a:xfrm flipH="1">
            <a:off x="2061301" y="2187325"/>
            <a:ext cx="0" cy="729000"/>
          </a:xfrm>
          <a:prstGeom prst="straightConnector1">
            <a:avLst/>
          </a:prstGeom>
          <a:ln w="38100" cmpd="dbl">
            <a:solidFill>
              <a:srgbClr val="0000FF"/>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F562903C-80E3-426E-9849-FA4C73CD357E}"/>
              </a:ext>
            </a:extLst>
          </p:cNvPr>
          <p:cNvCxnSpPr/>
          <p:nvPr/>
        </p:nvCxnSpPr>
        <p:spPr bwMode="auto">
          <a:xfrm flipV="1">
            <a:off x="2214814" y="1967899"/>
            <a:ext cx="0" cy="891000"/>
          </a:xfrm>
          <a:prstGeom prst="straightConnector1">
            <a:avLst/>
          </a:prstGeom>
          <a:ln w="44450">
            <a:solidFill>
              <a:srgbClr val="008000"/>
            </a:solidFill>
            <a:headEnd type="none"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78" name="カギ線コネクタ 77"/>
          <p:cNvCxnSpPr/>
          <p:nvPr/>
        </p:nvCxnSpPr>
        <p:spPr>
          <a:xfrm rot="16200000" flipH="1">
            <a:off x="1586972" y="2654032"/>
            <a:ext cx="637762" cy="199609"/>
          </a:xfrm>
          <a:prstGeom prst="bentConnector3">
            <a:avLst>
              <a:gd name="adj1" fmla="val 98966"/>
            </a:avLst>
          </a:prstGeom>
          <a:ln w="44450">
            <a:solidFill>
              <a:srgbClr val="00B0F0"/>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80" name="カギ線コネクタ 79"/>
          <p:cNvCxnSpPr/>
          <p:nvPr/>
        </p:nvCxnSpPr>
        <p:spPr>
          <a:xfrm flipV="1">
            <a:off x="2266498" y="2673370"/>
            <a:ext cx="147139" cy="378000"/>
          </a:xfrm>
          <a:prstGeom prst="bentConnector2">
            <a:avLst/>
          </a:prstGeom>
          <a:ln w="44450">
            <a:solidFill>
              <a:srgbClr val="FFC000"/>
            </a:solidFill>
            <a:tailEnd type="triangle" w="med" len="lg"/>
          </a:ln>
        </p:spPr>
        <p:style>
          <a:lnRef idx="1">
            <a:schemeClr val="accent1"/>
          </a:lnRef>
          <a:fillRef idx="0">
            <a:schemeClr val="accent1"/>
          </a:fillRef>
          <a:effectRef idx="0">
            <a:schemeClr val="accent1"/>
          </a:effectRef>
          <a:fontRef idx="minor">
            <a:schemeClr val="tx1"/>
          </a:fontRef>
        </p:style>
      </p:cxnSp>
      <p:pic>
        <p:nvPicPr>
          <p:cNvPr id="91" name="Picture 117" descr="「コベルコ 電解...」の画像検索結果">
            <a:extLst>
              <a:ext uri="{FF2B5EF4-FFF2-40B4-BE49-F238E27FC236}">
                <a16:creationId xmlns:a16="http://schemas.microsoft.com/office/drawing/2014/main" id="{9DE92253-91C6-4FCB-9B5B-4AF34177DAE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9750" y="3277467"/>
            <a:ext cx="588114" cy="437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2" name="カギ線コネクタ 91"/>
          <p:cNvCxnSpPr/>
          <p:nvPr/>
        </p:nvCxnSpPr>
        <p:spPr>
          <a:xfrm rot="16200000" flipH="1">
            <a:off x="1085616" y="2897634"/>
            <a:ext cx="1221527" cy="291786"/>
          </a:xfrm>
          <a:prstGeom prst="bentConnector3">
            <a:avLst>
              <a:gd name="adj1" fmla="val 100277"/>
            </a:avLst>
          </a:prstGeom>
          <a:ln w="44450">
            <a:solidFill>
              <a:srgbClr val="00B0F0"/>
            </a:solidFill>
            <a:tailEnd type="triangle" w="sm" len="med"/>
          </a:ln>
        </p:spPr>
        <p:style>
          <a:lnRef idx="1">
            <a:schemeClr val="accent1"/>
          </a:lnRef>
          <a:fillRef idx="0">
            <a:schemeClr val="accent1"/>
          </a:fillRef>
          <a:effectRef idx="0">
            <a:schemeClr val="accent1"/>
          </a:effectRef>
          <a:fontRef idx="minor">
            <a:schemeClr val="tx1"/>
          </a:fontRef>
        </p:style>
      </p:cxnSp>
      <p:cxnSp>
        <p:nvCxnSpPr>
          <p:cNvPr id="93" name="カギ線コネクタ 92"/>
          <p:cNvCxnSpPr/>
          <p:nvPr/>
        </p:nvCxnSpPr>
        <p:spPr>
          <a:xfrm rot="16200000" flipH="1">
            <a:off x="1069948" y="2575574"/>
            <a:ext cx="1366844" cy="182404"/>
          </a:xfrm>
          <a:prstGeom prst="bentConnector3">
            <a:avLst>
              <a:gd name="adj1" fmla="val 99425"/>
            </a:avLst>
          </a:prstGeom>
          <a:ln w="44450">
            <a:solidFill>
              <a:srgbClr val="008000"/>
            </a:solidFill>
            <a:tailEnd type="triangle" w="sm" len="med"/>
          </a:ln>
        </p:spPr>
        <p:style>
          <a:lnRef idx="1">
            <a:schemeClr val="accent1"/>
          </a:lnRef>
          <a:fillRef idx="0">
            <a:schemeClr val="accent1"/>
          </a:fillRef>
          <a:effectRef idx="0">
            <a:schemeClr val="accent1"/>
          </a:effectRef>
          <a:fontRef idx="minor">
            <a:schemeClr val="tx1"/>
          </a:fontRef>
        </p:style>
      </p:cxnSp>
      <p:sp>
        <p:nvSpPr>
          <p:cNvPr id="95" name="Text Box 30">
            <a:extLst>
              <a:ext uri="{FF2B5EF4-FFF2-40B4-BE49-F238E27FC236}">
                <a16:creationId xmlns:a16="http://schemas.microsoft.com/office/drawing/2014/main" id="{19793778-1DED-4DDE-9497-04D05526A3D3}"/>
              </a:ext>
            </a:extLst>
          </p:cNvPr>
          <p:cNvSpPr txBox="1">
            <a:spLocks noChangeArrowheads="1"/>
          </p:cNvSpPr>
          <p:nvPr/>
        </p:nvSpPr>
        <p:spPr bwMode="auto">
          <a:xfrm>
            <a:off x="1930845" y="3592980"/>
            <a:ext cx="393550" cy="9233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latin typeface="ＭＳ ゴシック" panose="020B0609070205080204" pitchFamily="49" charset="-128"/>
                <a:ea typeface="ＭＳ ゴシック" panose="020B0609070205080204" pitchFamily="49" charset="-128"/>
              </a:rPr>
              <a:t>水電解槽</a:t>
            </a:r>
            <a:endParaRPr lang="en-US" altLang="ja-JP" sz="600" dirty="0">
              <a:latin typeface="ＭＳ ゴシック" panose="020B0609070205080204" pitchFamily="49" charset="-128"/>
              <a:ea typeface="ＭＳ ゴシック" panose="020B0609070205080204" pitchFamily="49" charset="-128"/>
            </a:endParaRPr>
          </a:p>
        </p:txBody>
      </p:sp>
      <p:grpSp>
        <p:nvGrpSpPr>
          <p:cNvPr id="98" name="グループ化 97"/>
          <p:cNvGrpSpPr/>
          <p:nvPr/>
        </p:nvGrpSpPr>
        <p:grpSpPr>
          <a:xfrm>
            <a:off x="2911898" y="3730340"/>
            <a:ext cx="602529" cy="489176"/>
            <a:chOff x="3678821" y="6086684"/>
            <a:chExt cx="803372" cy="652234"/>
          </a:xfrm>
        </p:grpSpPr>
        <p:pic>
          <p:nvPicPr>
            <p:cNvPr id="96" name="Picture 54" descr="「貯水槽」の画像検索結果">
              <a:extLst>
                <a:ext uri="{FF2B5EF4-FFF2-40B4-BE49-F238E27FC236}">
                  <a16:creationId xmlns:a16="http://schemas.microsoft.com/office/drawing/2014/main" id="{1AE7D19A-2376-4C9A-92D1-2B69AC88109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8821" y="6086684"/>
              <a:ext cx="803372" cy="652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7" name="Text Box 30">
              <a:extLst>
                <a:ext uri="{FF2B5EF4-FFF2-40B4-BE49-F238E27FC236}">
                  <a16:creationId xmlns:a16="http://schemas.microsoft.com/office/drawing/2014/main" id="{B59C01E7-CCF1-4E4C-B710-701CACB7A5BA}"/>
                </a:ext>
              </a:extLst>
            </p:cNvPr>
            <p:cNvSpPr txBox="1">
              <a:spLocks noChangeArrowheads="1"/>
            </p:cNvSpPr>
            <p:nvPr/>
          </p:nvSpPr>
          <p:spPr bwMode="auto">
            <a:xfrm>
              <a:off x="3870876" y="6516604"/>
              <a:ext cx="419263" cy="12311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latin typeface="ＭＳ ゴシック" panose="020B0609070205080204" pitchFamily="49" charset="-128"/>
                  <a:ea typeface="ＭＳ ゴシック" panose="020B0609070205080204" pitchFamily="49" charset="-128"/>
                </a:rPr>
                <a:t>貯水槽</a:t>
              </a:r>
            </a:p>
          </p:txBody>
        </p:sp>
      </p:grpSp>
      <p:cxnSp>
        <p:nvCxnSpPr>
          <p:cNvPr id="99" name="カギ線コネクタ 98"/>
          <p:cNvCxnSpPr/>
          <p:nvPr/>
        </p:nvCxnSpPr>
        <p:spPr>
          <a:xfrm rot="5400000" flipH="1" flipV="1">
            <a:off x="2870412" y="3075374"/>
            <a:ext cx="1413021" cy="119944"/>
          </a:xfrm>
          <a:prstGeom prst="bentConnector3">
            <a:avLst>
              <a:gd name="adj1" fmla="val -708"/>
            </a:avLst>
          </a:prstGeom>
          <a:ln w="44450">
            <a:solidFill>
              <a:srgbClr val="00B0F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74" name="カギ線コネクタ 73"/>
          <p:cNvCxnSpPr/>
          <p:nvPr/>
        </p:nvCxnSpPr>
        <p:spPr>
          <a:xfrm rot="16200000" flipH="1">
            <a:off x="2698395" y="2948114"/>
            <a:ext cx="739355" cy="194730"/>
          </a:xfrm>
          <a:prstGeom prst="bentConnector3">
            <a:avLst>
              <a:gd name="adj1" fmla="val 99839"/>
            </a:avLst>
          </a:prstGeom>
          <a:ln w="44450">
            <a:solidFill>
              <a:srgbClr val="FFC000"/>
            </a:solidFill>
            <a:tailEnd type="triangle" w="sm" len="med"/>
          </a:ln>
        </p:spPr>
        <p:style>
          <a:lnRef idx="1">
            <a:schemeClr val="accent1"/>
          </a:lnRef>
          <a:fillRef idx="0">
            <a:schemeClr val="accent1"/>
          </a:fillRef>
          <a:effectRef idx="0">
            <a:schemeClr val="accent1"/>
          </a:effectRef>
          <a:fontRef idx="minor">
            <a:schemeClr val="tx1"/>
          </a:fontRef>
        </p:style>
      </p:cxnSp>
      <p:grpSp>
        <p:nvGrpSpPr>
          <p:cNvPr id="9223" name="グループ化 9222"/>
          <p:cNvGrpSpPr/>
          <p:nvPr/>
        </p:nvGrpSpPr>
        <p:grpSpPr>
          <a:xfrm>
            <a:off x="1848183" y="3829581"/>
            <a:ext cx="545617" cy="345328"/>
            <a:chOff x="2247380" y="6132993"/>
            <a:chExt cx="727490" cy="460437"/>
          </a:xfrm>
        </p:grpSpPr>
        <p:pic>
          <p:nvPicPr>
            <p:cNvPr id="9217" name="図 9216"/>
            <p:cNvPicPr>
              <a:picLocks noChangeAspect="1"/>
            </p:cNvPicPr>
            <p:nvPr/>
          </p:nvPicPr>
          <p:blipFill rotWithShape="1">
            <a:blip r:embed="rId10" cstate="print">
              <a:extLst>
                <a:ext uri="{28A0092B-C50C-407E-A947-70E740481C1C}">
                  <a14:useLocalDpi xmlns:a14="http://schemas.microsoft.com/office/drawing/2010/main" val="0"/>
                </a:ext>
              </a:extLst>
            </a:blip>
            <a:srcRect/>
            <a:stretch/>
          </p:blipFill>
          <p:spPr>
            <a:xfrm>
              <a:off x="2247380" y="6132993"/>
              <a:ext cx="727490" cy="460437"/>
            </a:xfrm>
            <a:prstGeom prst="rect">
              <a:avLst/>
            </a:prstGeom>
          </p:spPr>
        </p:pic>
        <p:sp>
          <p:nvSpPr>
            <p:cNvPr id="108" name="Text Box 30">
              <a:extLst>
                <a:ext uri="{FF2B5EF4-FFF2-40B4-BE49-F238E27FC236}">
                  <a16:creationId xmlns:a16="http://schemas.microsoft.com/office/drawing/2014/main" id="{0C16A160-5271-4CD5-9F2C-3EEFC28EA964}"/>
                </a:ext>
              </a:extLst>
            </p:cNvPr>
            <p:cNvSpPr txBox="1">
              <a:spLocks noChangeArrowheads="1"/>
            </p:cNvSpPr>
            <p:nvPr/>
          </p:nvSpPr>
          <p:spPr bwMode="auto">
            <a:xfrm>
              <a:off x="2344233" y="6294372"/>
              <a:ext cx="475748" cy="24622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ja-JP" sz="600" dirty="0">
                  <a:latin typeface="ＭＳ ゴシック" panose="020B0609070205080204" pitchFamily="49" charset="-128"/>
                  <a:ea typeface="ＭＳ ゴシック" panose="020B0609070205080204" pitchFamily="49" charset="-128"/>
                </a:rPr>
                <a:t>MH</a:t>
              </a:r>
              <a:r>
                <a:rPr lang="ja-JP" altLang="en-US" sz="600" dirty="0">
                  <a:latin typeface="ＭＳ ゴシック" panose="020B0609070205080204" pitchFamily="49" charset="-128"/>
                  <a:ea typeface="ＭＳ ゴシック" panose="020B0609070205080204" pitchFamily="49" charset="-128"/>
                </a:rPr>
                <a:t>増量</a:t>
              </a:r>
              <a:endParaRPr lang="en-US" altLang="ja-JP" sz="600" dirty="0">
                <a:latin typeface="ＭＳ ゴシック" panose="020B0609070205080204" pitchFamily="49" charset="-128"/>
                <a:ea typeface="ＭＳ ゴシック" panose="020B0609070205080204" pitchFamily="49" charset="-128"/>
              </a:endParaRPr>
            </a:p>
            <a:p>
              <a:pPr algn="ctr" eaLnBrk="1" hangingPunct="1">
                <a:lnSpc>
                  <a:spcPct val="100000"/>
                </a:lnSpc>
                <a:spcBef>
                  <a:spcPct val="0"/>
                </a:spcBef>
                <a:buFontTx/>
                <a:buNone/>
              </a:pPr>
              <a:r>
                <a:rPr lang="en-US" altLang="ja-JP" sz="600" dirty="0">
                  <a:latin typeface="ＭＳ ゴシック" panose="020B0609070205080204" pitchFamily="49" charset="-128"/>
                  <a:ea typeface="ＭＳ ゴシック" panose="020B0609070205080204" pitchFamily="49" charset="-128"/>
                </a:rPr>
                <a:t>COA-</a:t>
              </a:r>
              <a:r>
                <a:rPr lang="en-US" altLang="ja-JP" sz="600" dirty="0" err="1">
                  <a:latin typeface="ＭＳ ゴシック" panose="020B0609070205080204" pitchFamily="49" charset="-128"/>
                  <a:ea typeface="ＭＳ ゴシック" panose="020B0609070205080204" pitchFamily="49" charset="-128"/>
                </a:rPr>
                <a:t>MIB</a:t>
              </a:r>
              <a:endParaRPr lang="ja-JP" altLang="en-US" sz="600" dirty="0">
                <a:latin typeface="ＭＳ ゴシック" panose="020B0609070205080204" pitchFamily="49" charset="-128"/>
                <a:ea typeface="ＭＳ ゴシック" panose="020B0609070205080204" pitchFamily="49" charset="-128"/>
              </a:endParaRPr>
            </a:p>
          </p:txBody>
        </p:sp>
      </p:grpSp>
      <p:cxnSp>
        <p:nvCxnSpPr>
          <p:cNvPr id="112" name="カギ線コネクタ 334">
            <a:extLst>
              <a:ext uri="{FF2B5EF4-FFF2-40B4-BE49-F238E27FC236}">
                <a16:creationId xmlns:a16="http://schemas.microsoft.com/office/drawing/2014/main" id="{4B397063-DCEB-4D36-A3BD-069F1976D287}"/>
              </a:ext>
            </a:extLst>
          </p:cNvPr>
          <p:cNvCxnSpPr/>
          <p:nvPr/>
        </p:nvCxnSpPr>
        <p:spPr bwMode="auto">
          <a:xfrm rot="5400000">
            <a:off x="1544887" y="2993174"/>
            <a:ext cx="1932057" cy="310422"/>
          </a:xfrm>
          <a:prstGeom prst="bentConnector3">
            <a:avLst>
              <a:gd name="adj1" fmla="val 100153"/>
            </a:avLst>
          </a:prstGeom>
          <a:ln w="44450" cmpd="dbl">
            <a:solidFill>
              <a:srgbClr val="0000FF"/>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cxnSp>
        <p:nvCxnSpPr>
          <p:cNvPr id="118" name="直線矢印コネクタ 117">
            <a:extLst>
              <a:ext uri="{FF2B5EF4-FFF2-40B4-BE49-F238E27FC236}">
                <a16:creationId xmlns:a16="http://schemas.microsoft.com/office/drawing/2014/main" id="{06FB402B-B99B-4CDE-A293-7DB53B78022E}"/>
              </a:ext>
            </a:extLst>
          </p:cNvPr>
          <p:cNvCxnSpPr/>
          <p:nvPr/>
        </p:nvCxnSpPr>
        <p:spPr bwMode="auto">
          <a:xfrm>
            <a:off x="2340068" y="3556410"/>
            <a:ext cx="338104" cy="0"/>
          </a:xfrm>
          <a:prstGeom prst="straightConnector1">
            <a:avLst/>
          </a:prstGeom>
          <a:ln w="38100" cmpd="dbl">
            <a:solidFill>
              <a:srgbClr val="0000FF"/>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sp>
        <p:nvSpPr>
          <p:cNvPr id="133" name="正方形/長方形 132"/>
          <p:cNvSpPr/>
          <p:nvPr/>
        </p:nvSpPr>
        <p:spPr>
          <a:xfrm>
            <a:off x="5293097" y="2182357"/>
            <a:ext cx="587141" cy="26227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nchorCtr="0"/>
          <a:lstStyle/>
          <a:p>
            <a:pPr algn="ctr"/>
            <a:r>
              <a:rPr kumimoji="1" lang="ja-JP" altLang="en-US" sz="800" dirty="0">
                <a:solidFill>
                  <a:schemeClr val="tx1"/>
                </a:solidFill>
                <a:latin typeface="ＭＳ ゴシック" panose="020B0609070205080204" pitchFamily="49" charset="-128"/>
                <a:ea typeface="ＭＳ ゴシック" panose="020B0609070205080204" pitchFamily="49" charset="-128"/>
              </a:rPr>
              <a:t>圧縮機</a:t>
            </a:r>
          </a:p>
        </p:txBody>
      </p:sp>
      <p:sp>
        <p:nvSpPr>
          <p:cNvPr id="134" name="正方形/長方形 133"/>
          <p:cNvSpPr/>
          <p:nvPr/>
        </p:nvSpPr>
        <p:spPr>
          <a:xfrm>
            <a:off x="5293097" y="2622697"/>
            <a:ext cx="587141" cy="26227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nchorCtr="0"/>
          <a:lstStyle/>
          <a:p>
            <a:pPr algn="ctr"/>
            <a:r>
              <a:rPr kumimoji="1" lang="ja-JP" altLang="en-US" sz="800" dirty="0">
                <a:solidFill>
                  <a:schemeClr val="tx1"/>
                </a:solidFill>
                <a:latin typeface="ＭＳ ゴシック" panose="020B0609070205080204" pitchFamily="49" charset="-128"/>
                <a:ea typeface="ＭＳ ゴシック" panose="020B0609070205080204" pitchFamily="49" charset="-128"/>
              </a:rPr>
              <a:t>蓄ガス器</a:t>
            </a:r>
          </a:p>
        </p:txBody>
      </p:sp>
      <p:sp>
        <p:nvSpPr>
          <p:cNvPr id="135" name="正方形/長方形 134"/>
          <p:cNvSpPr/>
          <p:nvPr/>
        </p:nvSpPr>
        <p:spPr>
          <a:xfrm>
            <a:off x="5386460" y="3571729"/>
            <a:ext cx="489894" cy="26227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nchorCtr="0"/>
          <a:lstStyle/>
          <a:p>
            <a:pPr algn="ctr"/>
            <a:r>
              <a:rPr kumimoji="1" lang="ja-JP" altLang="en-US" sz="800" dirty="0">
                <a:solidFill>
                  <a:schemeClr val="tx1"/>
                </a:solidFill>
                <a:latin typeface="ＭＳ ゴシック" panose="020B0609070205080204" pitchFamily="49" charset="-128"/>
                <a:ea typeface="ＭＳ ゴシック" panose="020B0609070205080204" pitchFamily="49" charset="-128"/>
              </a:rPr>
              <a:t>ﾃﾞｨｽﾍﾟﾝｻ</a:t>
            </a:r>
          </a:p>
        </p:txBody>
      </p:sp>
      <p:sp>
        <p:nvSpPr>
          <p:cNvPr id="136" name="正方形/長方形 135"/>
          <p:cNvSpPr/>
          <p:nvPr/>
        </p:nvSpPr>
        <p:spPr>
          <a:xfrm>
            <a:off x="5073410" y="3069259"/>
            <a:ext cx="410235" cy="26227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nchorCtr="0"/>
          <a:lstStyle/>
          <a:p>
            <a:pPr algn="ctr"/>
            <a:r>
              <a:rPr kumimoji="1" lang="ja-JP" altLang="en-US" sz="800" dirty="0">
                <a:solidFill>
                  <a:schemeClr val="tx1"/>
                </a:solidFill>
                <a:latin typeface="ＭＳ ゴシック" panose="020B0609070205080204" pitchFamily="49" charset="-128"/>
                <a:ea typeface="ＭＳ ゴシック" panose="020B0609070205080204" pitchFamily="49" charset="-128"/>
              </a:rPr>
              <a:t>減圧機</a:t>
            </a:r>
          </a:p>
        </p:txBody>
      </p:sp>
      <p:cxnSp>
        <p:nvCxnSpPr>
          <p:cNvPr id="137" name="カギ線コネクタ 136"/>
          <p:cNvCxnSpPr/>
          <p:nvPr/>
        </p:nvCxnSpPr>
        <p:spPr>
          <a:xfrm>
            <a:off x="4136288" y="1963246"/>
            <a:ext cx="841822" cy="172061"/>
          </a:xfrm>
          <a:prstGeom prst="bentConnector3">
            <a:avLst>
              <a:gd name="adj1" fmla="val -355"/>
            </a:avLst>
          </a:prstGeom>
          <a:ln w="44450">
            <a:solidFill>
              <a:srgbClr val="008000"/>
            </a:solidFill>
            <a:headEnd type="triangle" w="sm" len="med"/>
            <a:tailEnd type="triangle" w="sm" len="med"/>
          </a:ln>
        </p:spPr>
        <p:style>
          <a:lnRef idx="1">
            <a:schemeClr val="accent1"/>
          </a:lnRef>
          <a:fillRef idx="0">
            <a:schemeClr val="accent1"/>
          </a:fillRef>
          <a:effectRef idx="0">
            <a:schemeClr val="accent1"/>
          </a:effectRef>
          <a:fontRef idx="minor">
            <a:schemeClr val="tx1"/>
          </a:fontRef>
        </p:style>
      </p:cxnSp>
      <p:cxnSp>
        <p:nvCxnSpPr>
          <p:cNvPr id="140" name="カギ線コネクタ 334">
            <a:extLst>
              <a:ext uri="{FF2B5EF4-FFF2-40B4-BE49-F238E27FC236}">
                <a16:creationId xmlns:a16="http://schemas.microsoft.com/office/drawing/2014/main" id="{4B397063-DCEB-4D36-A3BD-069F1976D287}"/>
              </a:ext>
            </a:extLst>
          </p:cNvPr>
          <p:cNvCxnSpPr/>
          <p:nvPr/>
        </p:nvCxnSpPr>
        <p:spPr bwMode="auto">
          <a:xfrm>
            <a:off x="3994293" y="2184769"/>
            <a:ext cx="1296000" cy="135000"/>
          </a:xfrm>
          <a:prstGeom prst="bentConnector3">
            <a:avLst>
              <a:gd name="adj1" fmla="val 364"/>
            </a:avLst>
          </a:prstGeom>
          <a:ln w="44450" cmpd="dbl">
            <a:solidFill>
              <a:srgbClr val="0000FF"/>
            </a:solidFill>
            <a:tailEnd type="triangle" w="med" len="lg"/>
          </a:ln>
        </p:spPr>
        <p:style>
          <a:lnRef idx="1">
            <a:schemeClr val="accent1"/>
          </a:lnRef>
          <a:fillRef idx="0">
            <a:schemeClr val="accent1"/>
          </a:fillRef>
          <a:effectRef idx="0">
            <a:schemeClr val="accent1"/>
          </a:effectRef>
          <a:fontRef idx="minor">
            <a:schemeClr val="tx1"/>
          </a:fontRef>
        </p:style>
      </p:cxnSp>
      <p:sp>
        <p:nvSpPr>
          <p:cNvPr id="141" name="正方形/長方形 140"/>
          <p:cNvSpPr/>
          <p:nvPr/>
        </p:nvSpPr>
        <p:spPr>
          <a:xfrm>
            <a:off x="6096583" y="3577192"/>
            <a:ext cx="446265" cy="26227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ctr"/>
            <a:r>
              <a:rPr kumimoji="1" lang="ja-JP" altLang="en-US" sz="800" dirty="0">
                <a:solidFill>
                  <a:schemeClr val="tx1"/>
                </a:solidFill>
                <a:latin typeface="ＭＳ ゴシック" panose="020B0609070205080204" pitchFamily="49" charset="-128"/>
                <a:ea typeface="ＭＳ ゴシック" panose="020B0609070205080204" pitchFamily="49" charset="-128"/>
              </a:rPr>
              <a:t>充電ｺﾈｸﾀ</a:t>
            </a:r>
            <a:endParaRPr kumimoji="1" lang="en-US" altLang="ja-JP" sz="800" dirty="0">
              <a:solidFill>
                <a:schemeClr val="tx1"/>
              </a:solidFill>
              <a:latin typeface="ＭＳ ゴシック" panose="020B0609070205080204" pitchFamily="49" charset="-128"/>
              <a:ea typeface="ＭＳ ゴシック" panose="020B0609070205080204" pitchFamily="49" charset="-128"/>
            </a:endParaRPr>
          </a:p>
          <a:p>
            <a:pPr algn="ctr"/>
            <a:r>
              <a:rPr kumimoji="1" lang="en-US" altLang="ja-JP" sz="800" dirty="0" err="1">
                <a:solidFill>
                  <a:schemeClr val="tx1"/>
                </a:solidFill>
                <a:latin typeface="ＭＳ ゴシック" panose="020B0609070205080204" pitchFamily="49" charset="-128"/>
                <a:ea typeface="ＭＳ ゴシック" panose="020B0609070205080204" pitchFamily="49" charset="-128"/>
              </a:rPr>
              <a:t>V2H</a:t>
            </a:r>
            <a:endParaRPr kumimoji="1" lang="ja-JP" altLang="en-US" sz="800" dirty="0">
              <a:solidFill>
                <a:schemeClr val="tx1"/>
              </a:solidFill>
              <a:latin typeface="ＭＳ ゴシック" panose="020B0609070205080204" pitchFamily="49" charset="-128"/>
              <a:ea typeface="ＭＳ ゴシック" panose="020B0609070205080204" pitchFamily="49" charset="-128"/>
            </a:endParaRPr>
          </a:p>
        </p:txBody>
      </p:sp>
      <p:sp>
        <p:nvSpPr>
          <p:cNvPr id="147" name="Text Box 30">
            <a:extLst>
              <a:ext uri="{FF2B5EF4-FFF2-40B4-BE49-F238E27FC236}">
                <a16:creationId xmlns:a16="http://schemas.microsoft.com/office/drawing/2014/main" id="{0C16A160-5271-4CD5-9F2C-3EEFC28EA964}"/>
              </a:ext>
            </a:extLst>
          </p:cNvPr>
          <p:cNvSpPr txBox="1">
            <a:spLocks noChangeArrowheads="1"/>
          </p:cNvSpPr>
          <p:nvPr/>
        </p:nvSpPr>
        <p:spPr bwMode="auto">
          <a:xfrm>
            <a:off x="4267174" y="2019350"/>
            <a:ext cx="492025" cy="223138"/>
          </a:xfrm>
          <a:prstGeom prst="rect">
            <a:avLst/>
          </a:prstGeom>
          <a:noFill/>
          <a:ln>
            <a:noFill/>
          </a:ln>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ts val="300"/>
              </a:spcBef>
              <a:buNone/>
            </a:pPr>
            <a:r>
              <a:rPr lang="ja-JP" altLang="en-US" sz="600" dirty="0">
                <a:latin typeface="ＭＳ ゴシック" panose="020B0609070205080204" pitchFamily="49" charset="-128"/>
                <a:ea typeface="ＭＳ ゴシック" panose="020B0609070205080204" pitchFamily="49" charset="-128"/>
              </a:rPr>
              <a:t>電力供給→</a:t>
            </a:r>
            <a:endParaRPr lang="en-US" altLang="ja-JP" sz="600" dirty="0">
              <a:latin typeface="ＭＳ ゴシック" panose="020B0609070205080204" pitchFamily="49" charset="-128"/>
              <a:ea typeface="ＭＳ ゴシック" panose="020B0609070205080204" pitchFamily="49" charset="-128"/>
            </a:endParaRPr>
          </a:p>
          <a:p>
            <a:pPr algn="ctr">
              <a:lnSpc>
                <a:spcPct val="100000"/>
              </a:lnSpc>
              <a:spcBef>
                <a:spcPts val="300"/>
              </a:spcBef>
              <a:buNone/>
            </a:pPr>
            <a:r>
              <a:rPr lang="ja-JP" altLang="en-US" sz="600" dirty="0">
                <a:latin typeface="ＭＳ ゴシック" panose="020B0609070205080204" pitchFamily="49" charset="-128"/>
                <a:ea typeface="ＭＳ ゴシック" panose="020B0609070205080204" pitchFamily="49" charset="-128"/>
              </a:rPr>
              <a:t>←</a:t>
            </a:r>
            <a:r>
              <a:rPr lang="en-US" altLang="ja-JP" sz="600" dirty="0" err="1">
                <a:latin typeface="ＭＳ ゴシック" panose="020B0609070205080204" pitchFamily="49" charset="-128"/>
                <a:ea typeface="ＭＳ ゴシック" panose="020B0609070205080204" pitchFamily="49" charset="-128"/>
              </a:rPr>
              <a:t>V2H</a:t>
            </a:r>
            <a:r>
              <a:rPr lang="ja-JP" altLang="en-US" sz="600" dirty="0">
                <a:latin typeface="ＭＳ ゴシック" panose="020B0609070205080204" pitchFamily="49" charset="-128"/>
                <a:ea typeface="ＭＳ ゴシック" panose="020B0609070205080204" pitchFamily="49" charset="-128"/>
              </a:rPr>
              <a:t>受電</a:t>
            </a:r>
          </a:p>
        </p:txBody>
      </p:sp>
      <p:pic>
        <p:nvPicPr>
          <p:cNvPr id="149" name="Picture 7" descr="「自動車 イラス...」の画像検索結果">
            <a:extLst>
              <a:ext uri="{FF2B5EF4-FFF2-40B4-BE49-F238E27FC236}">
                <a16:creationId xmlns:a16="http://schemas.microsoft.com/office/drawing/2014/main" id="{46C8C8B6-89C2-4ADC-BEA0-9132719CECBA}"/>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240386" y="4448385"/>
            <a:ext cx="258267" cy="141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0" name="Text Box 39">
            <a:extLst>
              <a:ext uri="{FF2B5EF4-FFF2-40B4-BE49-F238E27FC236}">
                <a16:creationId xmlns:a16="http://schemas.microsoft.com/office/drawing/2014/main" id="{9757AB5F-D408-4E59-A8C1-EC818C53819B}"/>
              </a:ext>
            </a:extLst>
          </p:cNvPr>
          <p:cNvSpPr txBox="1">
            <a:spLocks noChangeArrowheads="1"/>
          </p:cNvSpPr>
          <p:nvPr/>
        </p:nvSpPr>
        <p:spPr bwMode="auto">
          <a:xfrm>
            <a:off x="6435958" y="4276653"/>
            <a:ext cx="31402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ts val="0"/>
              </a:spcBef>
              <a:buNone/>
            </a:pPr>
            <a:r>
              <a:rPr lang="en-US" altLang="ja-JP" sz="600" dirty="0">
                <a:latin typeface="ＭＳ ゴシック" panose="020B0609070205080204" pitchFamily="49" charset="-128"/>
                <a:ea typeface="ＭＳ ゴシック" panose="020B0609070205080204" pitchFamily="49" charset="-128"/>
              </a:rPr>
              <a:t>EV</a:t>
            </a:r>
            <a:r>
              <a:rPr lang="ja-JP" altLang="en-US" sz="600" dirty="0">
                <a:latin typeface="ＭＳ ゴシック" panose="020B0609070205080204" pitchFamily="49" charset="-128"/>
                <a:ea typeface="ＭＳ ゴシック" panose="020B0609070205080204" pitchFamily="49" charset="-128"/>
              </a:rPr>
              <a:t>･</a:t>
            </a:r>
            <a:r>
              <a:rPr lang="en-US" altLang="ja-JP" sz="600" dirty="0" err="1">
                <a:latin typeface="ＭＳ ゴシック" panose="020B0609070205080204" pitchFamily="49" charset="-128"/>
                <a:ea typeface="ＭＳ ゴシック" panose="020B0609070205080204" pitchFamily="49" charset="-128"/>
              </a:rPr>
              <a:t>PHV</a:t>
            </a:r>
            <a:endParaRPr lang="en-US" altLang="ja-JP" sz="600" dirty="0">
              <a:latin typeface="ＭＳ ゴシック" panose="020B0609070205080204" pitchFamily="49" charset="-128"/>
              <a:ea typeface="ＭＳ ゴシック" panose="020B0609070205080204" pitchFamily="49" charset="-128"/>
            </a:endParaRPr>
          </a:p>
          <a:p>
            <a:pPr>
              <a:lnSpc>
                <a:spcPct val="100000"/>
              </a:lnSpc>
              <a:spcBef>
                <a:spcPts val="0"/>
              </a:spcBef>
              <a:buNone/>
            </a:pPr>
            <a:r>
              <a:rPr lang="en-US" altLang="ja-JP" sz="600" dirty="0" err="1">
                <a:latin typeface="ＭＳ ゴシック" panose="020B0609070205080204" pitchFamily="49" charset="-128"/>
                <a:ea typeface="ＭＳ ゴシック" panose="020B0609070205080204" pitchFamily="49" charset="-128"/>
              </a:rPr>
              <a:t>FCV</a:t>
            </a:r>
            <a:r>
              <a:rPr lang="en-US" altLang="ja-JP" sz="600" dirty="0">
                <a:latin typeface="ＭＳ ゴシック" panose="020B0609070205080204" pitchFamily="49" charset="-128"/>
                <a:ea typeface="ＭＳ ゴシック" panose="020B0609070205080204" pitchFamily="49" charset="-128"/>
              </a:rPr>
              <a:t>(</a:t>
            </a:r>
            <a:r>
              <a:rPr lang="en-US" altLang="ja-JP" sz="600" dirty="0" err="1">
                <a:latin typeface="ＭＳ ゴシック" panose="020B0609070205080204" pitchFamily="49" charset="-128"/>
                <a:ea typeface="ＭＳ ゴシック" panose="020B0609070205080204" pitchFamily="49" charset="-128"/>
              </a:rPr>
              <a:t>V2H</a:t>
            </a:r>
            <a:r>
              <a:rPr lang="en-US" altLang="ja-JP" sz="600" dirty="0">
                <a:latin typeface="ＭＳ ゴシック" panose="020B0609070205080204" pitchFamily="49" charset="-128"/>
                <a:ea typeface="ＭＳ ゴシック" panose="020B0609070205080204" pitchFamily="49" charset="-128"/>
              </a:rPr>
              <a:t>)</a:t>
            </a:r>
          </a:p>
        </p:txBody>
      </p:sp>
      <p:cxnSp>
        <p:nvCxnSpPr>
          <p:cNvPr id="151" name="直線矢印コネクタ 150">
            <a:extLst>
              <a:ext uri="{FF2B5EF4-FFF2-40B4-BE49-F238E27FC236}">
                <a16:creationId xmlns:a16="http://schemas.microsoft.com/office/drawing/2014/main" id="{F562903C-80E3-426E-9849-FA4C73CD357E}"/>
              </a:ext>
            </a:extLst>
          </p:cNvPr>
          <p:cNvCxnSpPr/>
          <p:nvPr/>
        </p:nvCxnSpPr>
        <p:spPr bwMode="auto">
          <a:xfrm flipH="1">
            <a:off x="6341529" y="3834006"/>
            <a:ext cx="0" cy="648000"/>
          </a:xfrm>
          <a:prstGeom prst="straightConnector1">
            <a:avLst/>
          </a:prstGeom>
          <a:ln w="44450">
            <a:solidFill>
              <a:srgbClr val="008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152" name="Picture 17" descr="「FCバスイラスト...」の画像検索結果">
            <a:extLst>
              <a:ext uri="{FF2B5EF4-FFF2-40B4-BE49-F238E27FC236}">
                <a16:creationId xmlns:a16="http://schemas.microsoft.com/office/drawing/2014/main" id="{E6A8BC30-244E-4B86-8F92-C89D3D99F1C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13045" y="4306698"/>
            <a:ext cx="1008667" cy="318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53" name="直線矢印コネクタ 152">
            <a:extLst>
              <a:ext uri="{FF2B5EF4-FFF2-40B4-BE49-F238E27FC236}">
                <a16:creationId xmlns:a16="http://schemas.microsoft.com/office/drawing/2014/main" id="{06FB402B-B99B-4CDE-A293-7DB53B78022E}"/>
              </a:ext>
            </a:extLst>
          </p:cNvPr>
          <p:cNvCxnSpPr/>
          <p:nvPr/>
        </p:nvCxnSpPr>
        <p:spPr bwMode="auto">
          <a:xfrm>
            <a:off x="5466426" y="2438346"/>
            <a:ext cx="0" cy="189134"/>
          </a:xfrm>
          <a:prstGeom prst="straightConnector1">
            <a:avLst/>
          </a:prstGeom>
          <a:ln w="44450" cmpd="sng">
            <a:solidFill>
              <a:srgbClr val="0000FF"/>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cxnSp>
        <p:nvCxnSpPr>
          <p:cNvPr id="156" name="直線矢印コネクタ 155">
            <a:extLst>
              <a:ext uri="{FF2B5EF4-FFF2-40B4-BE49-F238E27FC236}">
                <a16:creationId xmlns:a16="http://schemas.microsoft.com/office/drawing/2014/main" id="{06FB402B-B99B-4CDE-A293-7DB53B78022E}"/>
              </a:ext>
            </a:extLst>
          </p:cNvPr>
          <p:cNvCxnSpPr/>
          <p:nvPr/>
        </p:nvCxnSpPr>
        <p:spPr bwMode="auto">
          <a:xfrm flipH="1">
            <a:off x="5659624" y="2884974"/>
            <a:ext cx="0" cy="686755"/>
          </a:xfrm>
          <a:prstGeom prst="straightConnector1">
            <a:avLst/>
          </a:prstGeom>
          <a:ln w="44450" cmpd="sng">
            <a:solidFill>
              <a:srgbClr val="0000FF"/>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cxnSp>
        <p:nvCxnSpPr>
          <p:cNvPr id="158" name="直線矢印コネクタ 157">
            <a:extLst>
              <a:ext uri="{FF2B5EF4-FFF2-40B4-BE49-F238E27FC236}">
                <a16:creationId xmlns:a16="http://schemas.microsoft.com/office/drawing/2014/main" id="{06FB402B-B99B-4CDE-A293-7DB53B78022E}"/>
              </a:ext>
            </a:extLst>
          </p:cNvPr>
          <p:cNvCxnSpPr/>
          <p:nvPr/>
        </p:nvCxnSpPr>
        <p:spPr bwMode="auto">
          <a:xfrm flipH="1">
            <a:off x="5386460" y="2884973"/>
            <a:ext cx="0" cy="189000"/>
          </a:xfrm>
          <a:prstGeom prst="straightConnector1">
            <a:avLst/>
          </a:prstGeom>
          <a:ln w="44450" cmpd="sng">
            <a:solidFill>
              <a:srgbClr val="0000FF"/>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cxnSp>
        <p:nvCxnSpPr>
          <p:cNvPr id="159" name="カギ線コネクタ 334">
            <a:extLst>
              <a:ext uri="{FF2B5EF4-FFF2-40B4-BE49-F238E27FC236}">
                <a16:creationId xmlns:a16="http://schemas.microsoft.com/office/drawing/2014/main" id="{4B397063-DCEB-4D36-A3BD-069F1976D287}"/>
              </a:ext>
            </a:extLst>
          </p:cNvPr>
          <p:cNvCxnSpPr/>
          <p:nvPr/>
        </p:nvCxnSpPr>
        <p:spPr bwMode="auto">
          <a:xfrm rot="10800000">
            <a:off x="3885409" y="2178132"/>
            <a:ext cx="1188000" cy="997989"/>
          </a:xfrm>
          <a:prstGeom prst="bentConnector3">
            <a:avLst>
              <a:gd name="adj1" fmla="val 99976"/>
            </a:avLst>
          </a:prstGeom>
          <a:ln w="44450" cmpd="dbl">
            <a:solidFill>
              <a:srgbClr val="0000FF"/>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63" name="直線矢印コネクタ 162">
            <a:extLst>
              <a:ext uri="{FF2B5EF4-FFF2-40B4-BE49-F238E27FC236}">
                <a16:creationId xmlns:a16="http://schemas.microsoft.com/office/drawing/2014/main" id="{06FB402B-B99B-4CDE-A293-7DB53B78022E}"/>
              </a:ext>
            </a:extLst>
          </p:cNvPr>
          <p:cNvCxnSpPr/>
          <p:nvPr/>
        </p:nvCxnSpPr>
        <p:spPr bwMode="auto">
          <a:xfrm>
            <a:off x="5659624" y="3841856"/>
            <a:ext cx="0" cy="612000"/>
          </a:xfrm>
          <a:prstGeom prst="straightConnector1">
            <a:avLst/>
          </a:prstGeom>
          <a:ln w="44450" cmpd="sng">
            <a:solidFill>
              <a:srgbClr val="0000FF"/>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sp>
        <p:nvSpPr>
          <p:cNvPr id="164" name="テキスト ボックス 10">
            <a:extLst>
              <a:ext uri="{FF2B5EF4-FFF2-40B4-BE49-F238E27FC236}">
                <a16:creationId xmlns:a16="http://schemas.microsoft.com/office/drawing/2014/main" id="{E234ACA5-5F79-4384-A149-50E7DF421CFF}"/>
              </a:ext>
            </a:extLst>
          </p:cNvPr>
          <p:cNvSpPr txBox="1">
            <a:spLocks noChangeArrowheads="1"/>
          </p:cNvSpPr>
          <p:nvPr/>
        </p:nvSpPr>
        <p:spPr bwMode="auto">
          <a:xfrm>
            <a:off x="5509042" y="2463944"/>
            <a:ext cx="764212" cy="138499"/>
          </a:xfrm>
          <a:prstGeom prst="rect">
            <a:avLst/>
          </a:prstGeom>
          <a:solidFill>
            <a:schemeClr val="bg1"/>
          </a:solidFill>
          <a:ln w="9525">
            <a:solidFill>
              <a:srgbClr val="0000FF"/>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900" dirty="0">
                <a:solidFill>
                  <a:srgbClr val="0000FF"/>
                </a:solidFill>
                <a:latin typeface="ＭＳ ゴシック" panose="020B0609070205080204" pitchFamily="49" charset="-128"/>
                <a:ea typeface="ＭＳ ゴシック" panose="020B0609070205080204" pitchFamily="49" charset="-128"/>
              </a:rPr>
              <a:t>水素（高圧）</a:t>
            </a:r>
          </a:p>
        </p:txBody>
      </p:sp>
      <p:sp>
        <p:nvSpPr>
          <p:cNvPr id="165" name="テキスト ボックス 10">
            <a:extLst>
              <a:ext uri="{FF2B5EF4-FFF2-40B4-BE49-F238E27FC236}">
                <a16:creationId xmlns:a16="http://schemas.microsoft.com/office/drawing/2014/main" id="{E234ACA5-5F79-4384-A149-50E7DF421CFF}"/>
              </a:ext>
            </a:extLst>
          </p:cNvPr>
          <p:cNvSpPr txBox="1">
            <a:spLocks noChangeArrowheads="1"/>
          </p:cNvSpPr>
          <p:nvPr/>
        </p:nvSpPr>
        <p:spPr bwMode="auto">
          <a:xfrm>
            <a:off x="4369777" y="3124321"/>
            <a:ext cx="479282" cy="92333"/>
          </a:xfrm>
          <a:prstGeom prst="rect">
            <a:avLst/>
          </a:prstGeom>
          <a:solidFill>
            <a:schemeClr val="bg1"/>
          </a:solidFill>
          <a:ln w="9525">
            <a:solidFill>
              <a:srgbClr val="0000FF"/>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0000FF"/>
                </a:solidFill>
                <a:latin typeface="ＭＳ ゴシック" panose="020B0609070205080204" pitchFamily="49" charset="-128"/>
                <a:ea typeface="ＭＳ ゴシック" panose="020B0609070205080204" pitchFamily="49" charset="-128"/>
              </a:rPr>
              <a:t>水素（低圧）</a:t>
            </a:r>
          </a:p>
        </p:txBody>
      </p:sp>
      <p:sp>
        <p:nvSpPr>
          <p:cNvPr id="166" name="テキスト ボックス 10">
            <a:extLst>
              <a:ext uri="{FF2B5EF4-FFF2-40B4-BE49-F238E27FC236}">
                <a16:creationId xmlns:a16="http://schemas.microsoft.com/office/drawing/2014/main" id="{E234ACA5-5F79-4384-A149-50E7DF421CFF}"/>
              </a:ext>
            </a:extLst>
          </p:cNvPr>
          <p:cNvSpPr txBox="1">
            <a:spLocks noChangeArrowheads="1"/>
          </p:cNvSpPr>
          <p:nvPr/>
        </p:nvSpPr>
        <p:spPr bwMode="auto">
          <a:xfrm>
            <a:off x="4056038" y="2264747"/>
            <a:ext cx="479282" cy="92333"/>
          </a:xfrm>
          <a:prstGeom prst="rect">
            <a:avLst/>
          </a:prstGeom>
          <a:solidFill>
            <a:schemeClr val="bg1"/>
          </a:solidFill>
          <a:ln w="9525">
            <a:solidFill>
              <a:srgbClr val="0000FF"/>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0000FF"/>
                </a:solidFill>
                <a:latin typeface="ＭＳ ゴシック" panose="020B0609070205080204" pitchFamily="49" charset="-128"/>
                <a:ea typeface="ＭＳ ゴシック" panose="020B0609070205080204" pitchFamily="49" charset="-128"/>
              </a:rPr>
              <a:t>水素（低圧）</a:t>
            </a:r>
          </a:p>
        </p:txBody>
      </p:sp>
      <p:cxnSp>
        <p:nvCxnSpPr>
          <p:cNvPr id="167" name="カギ線コネクタ 166"/>
          <p:cNvCxnSpPr/>
          <p:nvPr/>
        </p:nvCxnSpPr>
        <p:spPr>
          <a:xfrm rot="5400000" flipH="1" flipV="1">
            <a:off x="3789079" y="1215367"/>
            <a:ext cx="1134000" cy="396000"/>
          </a:xfrm>
          <a:prstGeom prst="bentConnector3">
            <a:avLst>
              <a:gd name="adj1" fmla="val 388"/>
            </a:avLst>
          </a:prstGeom>
          <a:ln w="44450">
            <a:solidFill>
              <a:srgbClr val="008000"/>
            </a:solidFill>
            <a:prstDash val="solid"/>
            <a:tailEnd type="triangle" w="med" len="lg"/>
          </a:ln>
        </p:spPr>
        <p:style>
          <a:lnRef idx="1">
            <a:schemeClr val="accent1"/>
          </a:lnRef>
          <a:fillRef idx="0">
            <a:schemeClr val="accent1"/>
          </a:fillRef>
          <a:effectRef idx="0">
            <a:schemeClr val="accent1"/>
          </a:effectRef>
          <a:fontRef idx="minor">
            <a:schemeClr val="tx1"/>
          </a:fontRef>
        </p:style>
      </p:cxnSp>
      <p:sp>
        <p:nvSpPr>
          <p:cNvPr id="177" name="正方形/長方形 176"/>
          <p:cNvSpPr/>
          <p:nvPr/>
        </p:nvSpPr>
        <p:spPr>
          <a:xfrm>
            <a:off x="3990843" y="486717"/>
            <a:ext cx="2249544" cy="359662"/>
          </a:xfrm>
          <a:prstGeom prst="rect">
            <a:avLst/>
          </a:prstGeom>
          <a:solidFill>
            <a:schemeClr val="bg1"/>
          </a:solidFill>
          <a:ln w="25400" cmpd="sng">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27000" rIns="27000" rtlCol="0" anchor="ctr" anchorCtr="0"/>
          <a:lstStyle/>
          <a:p>
            <a:pPr algn="ctr"/>
            <a:r>
              <a:rPr kumimoji="1" lang="ja-JP" altLang="en-US" sz="1200" dirty="0" smtClean="0">
                <a:solidFill>
                  <a:schemeClr val="tx1"/>
                </a:solidFill>
                <a:latin typeface="ＭＳ ゴシック" panose="020B0609070205080204" pitchFamily="49" charset="-128"/>
                <a:ea typeface="ＭＳ ゴシック" panose="020B0609070205080204" pitchFamily="49" charset="-128"/>
              </a:rPr>
              <a:t>マイクログリッドの「まち」</a:t>
            </a:r>
            <a:endParaRPr kumimoji="1" lang="en-US" altLang="ja-JP" sz="12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200" dirty="0" smtClean="0">
                <a:solidFill>
                  <a:schemeClr val="tx1"/>
                </a:solidFill>
                <a:latin typeface="ＭＳ ゴシック" panose="020B0609070205080204" pitchFamily="49" charset="-128"/>
                <a:ea typeface="ＭＳ ゴシック" panose="020B0609070205080204" pitchFamily="49" charset="-128"/>
              </a:rPr>
              <a:t>（例：ホロニズム・タウン）</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p:txBody>
      </p:sp>
      <p:cxnSp>
        <p:nvCxnSpPr>
          <p:cNvPr id="180" name="カギ線コネクタ 179"/>
          <p:cNvCxnSpPr/>
          <p:nvPr/>
        </p:nvCxnSpPr>
        <p:spPr>
          <a:xfrm rot="10800000">
            <a:off x="3493365" y="4021012"/>
            <a:ext cx="792000" cy="0"/>
          </a:xfrm>
          <a:prstGeom prst="bentConnector3">
            <a:avLst>
              <a:gd name="adj1" fmla="val 50000"/>
            </a:avLst>
          </a:prstGeom>
          <a:ln w="44450">
            <a:solidFill>
              <a:srgbClr val="00B0F0"/>
            </a:solidFill>
            <a:tailEnd type="triangle" w="med" len="lg"/>
          </a:ln>
        </p:spPr>
        <p:style>
          <a:lnRef idx="1">
            <a:schemeClr val="accent1"/>
          </a:lnRef>
          <a:fillRef idx="0">
            <a:schemeClr val="accent1"/>
          </a:fillRef>
          <a:effectRef idx="0">
            <a:schemeClr val="accent1"/>
          </a:effectRef>
          <a:fontRef idx="minor">
            <a:schemeClr val="tx1"/>
          </a:fontRef>
        </p:style>
      </p:cxnSp>
      <p:sp>
        <p:nvSpPr>
          <p:cNvPr id="183" name="Text Box 30">
            <a:extLst>
              <a:ext uri="{FF2B5EF4-FFF2-40B4-BE49-F238E27FC236}">
                <a16:creationId xmlns:a16="http://schemas.microsoft.com/office/drawing/2014/main" id="{B2C07D1F-6C00-4868-803F-53E46D9F80EA}"/>
              </a:ext>
            </a:extLst>
          </p:cNvPr>
          <p:cNvSpPr txBox="1">
            <a:spLocks noChangeArrowheads="1"/>
          </p:cNvSpPr>
          <p:nvPr/>
        </p:nvSpPr>
        <p:spPr bwMode="auto">
          <a:xfrm>
            <a:off x="4040650" y="4403059"/>
            <a:ext cx="489430" cy="153888"/>
          </a:xfrm>
          <a:prstGeom prst="rect">
            <a:avLst/>
          </a:prstGeom>
          <a:noFill/>
          <a:ln w="9525">
            <a:solidFill>
              <a:srgbClr val="00B0F0"/>
            </a:solid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1000" dirty="0">
                <a:solidFill>
                  <a:srgbClr val="00B0F0"/>
                </a:solidFill>
                <a:latin typeface="ＭＳ ゴシック" panose="020B0609070205080204" pitchFamily="49" charset="-128"/>
                <a:ea typeface="ＭＳ ゴシック" panose="020B0609070205080204" pitchFamily="49" charset="-128"/>
              </a:rPr>
              <a:t>浄水場</a:t>
            </a:r>
          </a:p>
        </p:txBody>
      </p:sp>
      <p:sp>
        <p:nvSpPr>
          <p:cNvPr id="4" name="正方形/長方形 3"/>
          <p:cNvSpPr/>
          <p:nvPr/>
        </p:nvSpPr>
        <p:spPr>
          <a:xfrm>
            <a:off x="4976853" y="1791181"/>
            <a:ext cx="1682481" cy="2134431"/>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1000" dirty="0" smtClean="0">
                <a:solidFill>
                  <a:schemeClr val="tx1"/>
                </a:solidFill>
                <a:latin typeface="ＭＳ ゴシック" panose="020B0609070205080204" pitchFamily="49" charset="-128"/>
                <a:ea typeface="ＭＳ ゴシック" panose="020B0609070205080204" pitchFamily="49" charset="-128"/>
              </a:rPr>
              <a:t>水素ｽﾃｰｼｮﾝ、</a:t>
            </a:r>
            <a:r>
              <a:rPr kumimoji="1" lang="ja-JP" altLang="en-US" sz="1000" dirty="0">
                <a:solidFill>
                  <a:schemeClr val="tx1"/>
                </a:solidFill>
                <a:latin typeface="ＭＳ ゴシック" panose="020B0609070205080204" pitchFamily="49" charset="-128"/>
                <a:ea typeface="ＭＳ ゴシック" panose="020B0609070205080204" pitchFamily="49" charset="-128"/>
              </a:rPr>
              <a:t>充電</a:t>
            </a:r>
            <a:r>
              <a:rPr kumimoji="1" lang="ja-JP" altLang="en-US" sz="1000" dirty="0" smtClean="0">
                <a:solidFill>
                  <a:schemeClr val="tx1"/>
                </a:solidFill>
                <a:latin typeface="ＭＳ ゴシック" panose="020B0609070205080204" pitchFamily="49" charset="-128"/>
                <a:ea typeface="ＭＳ ゴシック" panose="020B0609070205080204" pitchFamily="49" charset="-128"/>
              </a:rPr>
              <a:t>ｽﾀﾝﾄﾞ</a:t>
            </a:r>
            <a:endParaRPr kumimoji="1" lang="en-US" altLang="ja-JP" sz="1000"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000" dirty="0" smtClean="0">
                <a:solidFill>
                  <a:schemeClr val="tx1"/>
                </a:solidFill>
                <a:latin typeface="ＭＳ ゴシック" panose="020B0609070205080204" pitchFamily="49" charset="-128"/>
                <a:ea typeface="ＭＳ ゴシック" panose="020B0609070205080204" pitchFamily="49" charset="-128"/>
              </a:rPr>
              <a:t>（高圧</a:t>
            </a:r>
            <a:r>
              <a:rPr kumimoji="1" lang="ja-JP" altLang="en-US" sz="1000" dirty="0">
                <a:solidFill>
                  <a:schemeClr val="tx1"/>
                </a:solidFill>
                <a:latin typeface="ＭＳ ゴシック" panose="020B0609070205080204" pitchFamily="49" charset="-128"/>
                <a:ea typeface="ＭＳ ゴシック" panose="020B0609070205080204" pitchFamily="49" charset="-128"/>
              </a:rPr>
              <a:t>水素貯蔵）</a:t>
            </a:r>
          </a:p>
          <a:p>
            <a:pPr algn="ctr"/>
            <a:endParaRPr kumimoji="1" lang="ja-JP" altLang="en-US" sz="1000" dirty="0">
              <a:solidFill>
                <a:schemeClr val="tx1"/>
              </a:solidFill>
            </a:endParaRPr>
          </a:p>
        </p:txBody>
      </p:sp>
      <p:sp>
        <p:nvSpPr>
          <p:cNvPr id="125" name="正方形/長方形 124"/>
          <p:cNvSpPr/>
          <p:nvPr/>
        </p:nvSpPr>
        <p:spPr>
          <a:xfrm>
            <a:off x="256163" y="876793"/>
            <a:ext cx="6483558" cy="3382078"/>
          </a:xfrm>
          <a:prstGeom prst="rect">
            <a:avLst/>
          </a:prstGeom>
          <a:noFill/>
          <a:ln w="158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000" dirty="0" smtClean="0">
                <a:solidFill>
                  <a:schemeClr val="tx1"/>
                </a:solidFill>
                <a:latin typeface="ＭＳ ゴシック" panose="020B0609070205080204" pitchFamily="49" charset="-128"/>
                <a:ea typeface="ＭＳ ゴシック" panose="020B0609070205080204" pitchFamily="49" charset="-128"/>
              </a:rPr>
              <a:t>　　　　　　　　　　　　エネルギー管理システム</a:t>
            </a:r>
            <a:endParaRPr kumimoji="1" lang="en-US" altLang="ja-JP" sz="100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000" dirty="0">
                <a:solidFill>
                  <a:schemeClr val="tx1"/>
                </a:solidFill>
                <a:latin typeface="ＭＳ ゴシック" panose="020B0609070205080204" pitchFamily="49" charset="-128"/>
                <a:ea typeface="ＭＳ ゴシック" panose="020B0609070205080204" pitchFamily="49" charset="-128"/>
              </a:rPr>
              <a:t>　</a:t>
            </a:r>
            <a:r>
              <a:rPr kumimoji="1" lang="ja-JP" altLang="en-US" sz="1000" dirty="0" smtClean="0">
                <a:solidFill>
                  <a:schemeClr val="tx1"/>
                </a:solidFill>
                <a:latin typeface="ＭＳ ゴシック" panose="020B0609070205080204" pitchFamily="49" charset="-128"/>
                <a:ea typeface="ＭＳ ゴシック" panose="020B0609070205080204" pitchFamily="49" charset="-128"/>
              </a:rPr>
              <a:t>　　　　　　　 （例：</a:t>
            </a:r>
            <a:r>
              <a:rPr kumimoji="1" lang="ja-JP" altLang="en-US" sz="1200" dirty="0" smtClean="0">
                <a:solidFill>
                  <a:schemeClr val="tx1"/>
                </a:solidFill>
                <a:latin typeface="ＭＳ ゴシック" panose="020B0609070205080204" pitchFamily="49" charset="-128"/>
                <a:ea typeface="ＭＳ ゴシック" panose="020B0609070205080204" pitchFamily="49" charset="-128"/>
              </a:rPr>
              <a:t>ホロニズムエネルギーステーション）</a:t>
            </a:r>
            <a:r>
              <a:rPr kumimoji="1" lang="ja-JP" altLang="en-US" sz="1000" dirty="0" smtClean="0">
                <a:solidFill>
                  <a:schemeClr val="tx1"/>
                </a:solidFill>
                <a:latin typeface="ＭＳ ゴシック" panose="020B0609070205080204" pitchFamily="49" charset="-128"/>
                <a:ea typeface="ＭＳ ゴシック" panose="020B0609070205080204" pitchFamily="49" charset="-128"/>
              </a:rPr>
              <a:t>　　　　</a:t>
            </a:r>
            <a:endParaRPr kumimoji="1" lang="ja-JP" altLang="en-US" sz="1000" dirty="0">
              <a:solidFill>
                <a:schemeClr val="tx1"/>
              </a:solidFill>
            </a:endParaRPr>
          </a:p>
        </p:txBody>
      </p:sp>
      <p:cxnSp>
        <p:nvCxnSpPr>
          <p:cNvPr id="138" name="直線矢印コネクタ 137">
            <a:extLst>
              <a:ext uri="{FF2B5EF4-FFF2-40B4-BE49-F238E27FC236}">
                <a16:creationId xmlns:a16="http://schemas.microsoft.com/office/drawing/2014/main" id="{06FB402B-B99B-4CDE-A293-7DB53B78022E}"/>
              </a:ext>
            </a:extLst>
          </p:cNvPr>
          <p:cNvCxnSpPr/>
          <p:nvPr/>
        </p:nvCxnSpPr>
        <p:spPr bwMode="auto">
          <a:xfrm flipV="1">
            <a:off x="4728057" y="876537"/>
            <a:ext cx="0" cy="1440000"/>
          </a:xfrm>
          <a:prstGeom prst="straightConnector1">
            <a:avLst/>
          </a:prstGeom>
          <a:ln w="38100" cmpd="dbl">
            <a:solidFill>
              <a:srgbClr val="0000FF"/>
            </a:solidFill>
            <a:headEnd type="none" w="med" len="med"/>
            <a:tailEnd type="triangle" w="med" len="lg"/>
          </a:ln>
        </p:spPr>
        <p:style>
          <a:lnRef idx="1">
            <a:schemeClr val="accent1"/>
          </a:lnRef>
          <a:fillRef idx="0">
            <a:schemeClr val="accent1"/>
          </a:fillRef>
          <a:effectRef idx="0">
            <a:schemeClr val="accent1"/>
          </a:effectRef>
          <a:fontRef idx="minor">
            <a:schemeClr val="tx1"/>
          </a:fontRef>
        </p:style>
      </p:cxnSp>
      <p:grpSp>
        <p:nvGrpSpPr>
          <p:cNvPr id="162" name="グループ化 161"/>
          <p:cNvGrpSpPr/>
          <p:nvPr/>
        </p:nvGrpSpPr>
        <p:grpSpPr>
          <a:xfrm>
            <a:off x="305663" y="3754125"/>
            <a:ext cx="333598" cy="433476"/>
            <a:chOff x="4374393" y="2729848"/>
            <a:chExt cx="444797" cy="577968"/>
          </a:xfrm>
        </p:grpSpPr>
        <p:pic>
          <p:nvPicPr>
            <p:cNvPr id="168" name="Picture 32" descr="荏原バラード株式会社製">
              <a:extLst>
                <a:ext uri="{FF2B5EF4-FFF2-40B4-BE49-F238E27FC236}">
                  <a16:creationId xmlns:a16="http://schemas.microsoft.com/office/drawing/2014/main" id="{8C00CD57-89C8-462F-A7D1-6E7E5E2E4A0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74393" y="2729848"/>
              <a:ext cx="444797" cy="577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9" name="Text Box 30">
              <a:extLst>
                <a:ext uri="{FF2B5EF4-FFF2-40B4-BE49-F238E27FC236}">
                  <a16:creationId xmlns:a16="http://schemas.microsoft.com/office/drawing/2014/main" id="{4299C05F-4610-48A4-A571-28965B3C4014}"/>
                </a:ext>
              </a:extLst>
            </p:cNvPr>
            <p:cNvSpPr txBox="1">
              <a:spLocks noChangeArrowheads="1"/>
            </p:cNvSpPr>
            <p:nvPr/>
          </p:nvSpPr>
          <p:spPr bwMode="auto">
            <a:xfrm>
              <a:off x="4449108" y="2979476"/>
              <a:ext cx="294344" cy="12311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ja-JP" sz="600" dirty="0" err="1" smtClean="0">
                  <a:latin typeface="ＭＳ ゴシック" panose="020B0609070205080204" pitchFamily="49" charset="-128"/>
                  <a:ea typeface="ＭＳ ゴシック" panose="020B0609070205080204" pitchFamily="49" charset="-128"/>
                </a:rPr>
                <a:t>SOFC</a:t>
              </a:r>
              <a:endParaRPr lang="ja-JP" altLang="en-US" sz="600" dirty="0">
                <a:latin typeface="ＭＳ ゴシック" panose="020B0609070205080204" pitchFamily="49" charset="-128"/>
                <a:ea typeface="ＭＳ ゴシック" panose="020B0609070205080204" pitchFamily="49" charset="-128"/>
              </a:endParaRPr>
            </a:p>
          </p:txBody>
        </p:sp>
      </p:grpSp>
      <p:grpSp>
        <p:nvGrpSpPr>
          <p:cNvPr id="90" name="グループ化 89"/>
          <p:cNvGrpSpPr/>
          <p:nvPr/>
        </p:nvGrpSpPr>
        <p:grpSpPr>
          <a:xfrm>
            <a:off x="113037" y="2997242"/>
            <a:ext cx="641494" cy="311795"/>
            <a:chOff x="516504" y="5996592"/>
            <a:chExt cx="855326" cy="415727"/>
          </a:xfrm>
        </p:grpSpPr>
        <p:pic>
          <p:nvPicPr>
            <p:cNvPr id="88" name="図 1">
              <a:extLst>
                <a:ext uri="{FF2B5EF4-FFF2-40B4-BE49-F238E27FC236}">
                  <a16:creationId xmlns:a16="http://schemas.microsoft.com/office/drawing/2014/main" id="{9A775E0A-DB90-4118-8238-22D9811FD270}"/>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16504" y="5996592"/>
              <a:ext cx="855326" cy="415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 name="Text Box 30">
              <a:extLst>
                <a:ext uri="{FF2B5EF4-FFF2-40B4-BE49-F238E27FC236}">
                  <a16:creationId xmlns:a16="http://schemas.microsoft.com/office/drawing/2014/main" id="{0C16A160-5271-4CD5-9F2C-3EEFC28EA964}"/>
                </a:ext>
              </a:extLst>
            </p:cNvPr>
            <p:cNvSpPr txBox="1">
              <a:spLocks noChangeArrowheads="1"/>
            </p:cNvSpPr>
            <p:nvPr/>
          </p:nvSpPr>
          <p:spPr bwMode="auto">
            <a:xfrm>
              <a:off x="636703" y="6142899"/>
              <a:ext cx="604242" cy="12311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latin typeface="ＭＳ ゴシック" panose="020B0609070205080204" pitchFamily="49" charset="-128"/>
                  <a:ea typeface="ＭＳ ゴシック" panose="020B0609070205080204" pitchFamily="49" charset="-128"/>
                </a:rPr>
                <a:t>ﾒﾀﾉｰﾙ水ﾀﾝｸ</a:t>
              </a:r>
            </a:p>
          </p:txBody>
        </p:sp>
      </p:grpSp>
      <p:cxnSp>
        <p:nvCxnSpPr>
          <p:cNvPr id="103" name="直線矢印コネクタ 102">
            <a:extLst>
              <a:ext uri="{FF2B5EF4-FFF2-40B4-BE49-F238E27FC236}">
                <a16:creationId xmlns:a16="http://schemas.microsoft.com/office/drawing/2014/main" id="{F1CB4C66-60F7-4E5C-B2BF-4C3A4DEA4A15}"/>
              </a:ext>
            </a:extLst>
          </p:cNvPr>
          <p:cNvCxnSpPr>
            <a:cxnSpLocks/>
          </p:cNvCxnSpPr>
          <p:nvPr/>
        </p:nvCxnSpPr>
        <p:spPr bwMode="auto">
          <a:xfrm>
            <a:off x="447598" y="3233386"/>
            <a:ext cx="0" cy="648000"/>
          </a:xfrm>
          <a:prstGeom prst="straightConnector1">
            <a:avLst/>
          </a:prstGeom>
          <a:ln w="44450" cmpd="sng">
            <a:solidFill>
              <a:srgbClr val="CC00FF"/>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75" name="カギ線コネクタ 174"/>
          <p:cNvCxnSpPr/>
          <p:nvPr/>
        </p:nvCxnSpPr>
        <p:spPr>
          <a:xfrm rot="5400000" flipH="1" flipV="1">
            <a:off x="210625" y="3044574"/>
            <a:ext cx="1259280" cy="471295"/>
          </a:xfrm>
          <a:prstGeom prst="bentConnector3">
            <a:avLst>
              <a:gd name="adj1" fmla="val -1479"/>
            </a:avLst>
          </a:prstGeom>
          <a:ln w="44450">
            <a:solidFill>
              <a:srgbClr val="FFC000"/>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78" name="カギ線コネクタ 177"/>
          <p:cNvCxnSpPr/>
          <p:nvPr/>
        </p:nvCxnSpPr>
        <p:spPr>
          <a:xfrm rot="5400000" flipH="1" flipV="1">
            <a:off x="-61996" y="2631935"/>
            <a:ext cx="2107881" cy="770495"/>
          </a:xfrm>
          <a:prstGeom prst="bentConnector3">
            <a:avLst>
              <a:gd name="adj1" fmla="val -502"/>
            </a:avLst>
          </a:prstGeom>
          <a:ln w="44450">
            <a:solidFill>
              <a:srgbClr val="008000"/>
            </a:solidFill>
            <a:tailEnd type="triangle" w="med" len="lg"/>
          </a:ln>
        </p:spPr>
        <p:style>
          <a:lnRef idx="1">
            <a:schemeClr val="accent1"/>
          </a:lnRef>
          <a:fillRef idx="0">
            <a:schemeClr val="accent1"/>
          </a:fillRef>
          <a:effectRef idx="0">
            <a:schemeClr val="accent1"/>
          </a:effectRef>
          <a:fontRef idx="minor">
            <a:schemeClr val="tx1"/>
          </a:fontRef>
        </p:style>
      </p:cxnSp>
      <p:sp>
        <p:nvSpPr>
          <p:cNvPr id="116" name="テキスト ボックス 115"/>
          <p:cNvSpPr txBox="1"/>
          <p:nvPr/>
        </p:nvSpPr>
        <p:spPr>
          <a:xfrm>
            <a:off x="436311" y="1645774"/>
            <a:ext cx="264462" cy="246221"/>
          </a:xfrm>
          <a:prstGeom prst="rect">
            <a:avLst/>
          </a:prstGeom>
          <a:noFill/>
        </p:spPr>
        <p:txBody>
          <a:bodyPr wrap="square" rtlCol="0">
            <a:spAutoFit/>
          </a:bodyPr>
          <a:lstStyle/>
          <a:p>
            <a:pPr>
              <a:tabLst>
                <a:tab pos="2151063" algn="l"/>
              </a:tabLst>
            </a:pPr>
            <a:r>
              <a:rPr kumimoji="1" lang="ja-JP" altLang="en-US" sz="1000" b="1" dirty="0" smtClean="0">
                <a:solidFill>
                  <a:srgbClr val="FF0000"/>
                </a:solidFill>
                <a:latin typeface="ＭＳ ゴシック" panose="020B0609070205080204" pitchFamily="49" charset="-128"/>
                <a:ea typeface="ＭＳ ゴシック" panose="020B0609070205080204" pitchFamily="49" charset="-128"/>
              </a:rPr>
              <a:t>①</a:t>
            </a:r>
            <a:endParaRPr kumimoji="1" lang="en-US" altLang="ja-JP" sz="1000" b="1" dirty="0" smtClean="0">
              <a:solidFill>
                <a:srgbClr val="FF0000"/>
              </a:solidFill>
              <a:latin typeface="ＭＳ ゴシック" panose="020B0609070205080204" pitchFamily="49" charset="-128"/>
              <a:ea typeface="ＭＳ ゴシック" panose="020B0609070205080204" pitchFamily="49" charset="-128"/>
            </a:endParaRPr>
          </a:p>
        </p:txBody>
      </p:sp>
      <p:sp>
        <p:nvSpPr>
          <p:cNvPr id="117" name="テキスト ボックス 116"/>
          <p:cNvSpPr txBox="1"/>
          <p:nvPr/>
        </p:nvSpPr>
        <p:spPr>
          <a:xfrm>
            <a:off x="219683" y="2072388"/>
            <a:ext cx="287079" cy="246221"/>
          </a:xfrm>
          <a:prstGeom prst="rect">
            <a:avLst/>
          </a:prstGeom>
          <a:noFill/>
        </p:spPr>
        <p:txBody>
          <a:bodyPr wrap="square" rtlCol="0">
            <a:spAutoFit/>
          </a:bodyPr>
          <a:lstStyle/>
          <a:p>
            <a:pPr>
              <a:tabLst>
                <a:tab pos="2151063" algn="l"/>
              </a:tabLst>
            </a:pPr>
            <a:r>
              <a:rPr kumimoji="1" lang="ja-JP" altLang="en-US" sz="1000" b="1" dirty="0" smtClean="0">
                <a:solidFill>
                  <a:srgbClr val="FF0000"/>
                </a:solidFill>
                <a:latin typeface="ＭＳ ゴシック" panose="020B0609070205080204" pitchFamily="49" charset="-128"/>
                <a:ea typeface="ＭＳ ゴシック" panose="020B0609070205080204" pitchFamily="49" charset="-128"/>
              </a:rPr>
              <a:t>③</a:t>
            </a:r>
            <a:endParaRPr kumimoji="1" lang="en-US" altLang="ja-JP" sz="1000" b="1" dirty="0" smtClean="0">
              <a:solidFill>
                <a:srgbClr val="FF0000"/>
              </a:solidFill>
              <a:latin typeface="ＭＳ ゴシック" panose="020B0609070205080204" pitchFamily="49" charset="-128"/>
              <a:ea typeface="ＭＳ ゴシック" panose="020B0609070205080204" pitchFamily="49" charset="-128"/>
            </a:endParaRPr>
          </a:p>
        </p:txBody>
      </p:sp>
      <p:sp>
        <p:nvSpPr>
          <p:cNvPr id="119" name="テキスト ボックス 118"/>
          <p:cNvSpPr txBox="1"/>
          <p:nvPr/>
        </p:nvSpPr>
        <p:spPr>
          <a:xfrm>
            <a:off x="4914361" y="1763731"/>
            <a:ext cx="257818" cy="246221"/>
          </a:xfrm>
          <a:prstGeom prst="rect">
            <a:avLst/>
          </a:prstGeom>
          <a:noFill/>
        </p:spPr>
        <p:txBody>
          <a:bodyPr wrap="square" rtlCol="0">
            <a:spAutoFit/>
          </a:bodyPr>
          <a:lstStyle/>
          <a:p>
            <a:pPr>
              <a:tabLst>
                <a:tab pos="2151063" algn="l"/>
              </a:tabLst>
            </a:pPr>
            <a:r>
              <a:rPr kumimoji="1" lang="ja-JP" altLang="en-US" sz="1000" b="1" dirty="0" smtClean="0">
                <a:solidFill>
                  <a:srgbClr val="FF0000"/>
                </a:solidFill>
                <a:latin typeface="ＭＳ ゴシック" panose="020B0609070205080204" pitchFamily="49" charset="-128"/>
                <a:ea typeface="ＭＳ ゴシック" panose="020B0609070205080204" pitchFamily="49" charset="-128"/>
              </a:rPr>
              <a:t>④</a:t>
            </a:r>
            <a:endParaRPr kumimoji="1" lang="en-US" altLang="ja-JP" sz="1000" b="1" dirty="0" smtClean="0">
              <a:solidFill>
                <a:srgbClr val="FF0000"/>
              </a:solidFill>
              <a:latin typeface="ＭＳ ゴシック" panose="020B0609070205080204" pitchFamily="49" charset="-128"/>
              <a:ea typeface="ＭＳ ゴシック" panose="020B0609070205080204" pitchFamily="49" charset="-128"/>
            </a:endParaRPr>
          </a:p>
        </p:txBody>
      </p:sp>
      <p:sp>
        <p:nvSpPr>
          <p:cNvPr id="120" name="テキスト ボックス 119"/>
          <p:cNvSpPr txBox="1"/>
          <p:nvPr/>
        </p:nvSpPr>
        <p:spPr>
          <a:xfrm>
            <a:off x="408633" y="3248036"/>
            <a:ext cx="309321" cy="246221"/>
          </a:xfrm>
          <a:prstGeom prst="rect">
            <a:avLst/>
          </a:prstGeom>
          <a:noFill/>
        </p:spPr>
        <p:txBody>
          <a:bodyPr wrap="square" rtlCol="0">
            <a:spAutoFit/>
          </a:bodyPr>
          <a:lstStyle/>
          <a:p>
            <a:pPr>
              <a:tabLst>
                <a:tab pos="2151063" algn="l"/>
              </a:tabLst>
            </a:pPr>
            <a:r>
              <a:rPr kumimoji="1" lang="ja-JP" altLang="en-US" sz="1000" b="1" smtClean="0">
                <a:solidFill>
                  <a:srgbClr val="FF0000"/>
                </a:solidFill>
                <a:latin typeface="ＭＳ ゴシック" panose="020B0609070205080204" pitchFamily="49" charset="-128"/>
                <a:ea typeface="ＭＳ ゴシック" panose="020B0609070205080204" pitchFamily="49" charset="-128"/>
              </a:rPr>
              <a:t>⑤</a:t>
            </a:r>
            <a:endParaRPr kumimoji="1" lang="en-US" altLang="ja-JP" sz="1000" b="1" dirty="0" smtClean="0">
              <a:solidFill>
                <a:srgbClr val="FF0000"/>
              </a:solidFill>
              <a:latin typeface="ＭＳ ゴシック" panose="020B0609070205080204" pitchFamily="49" charset="-128"/>
              <a:ea typeface="ＭＳ ゴシック" panose="020B0609070205080204" pitchFamily="49" charset="-128"/>
            </a:endParaRPr>
          </a:p>
        </p:txBody>
      </p:sp>
      <p:sp>
        <p:nvSpPr>
          <p:cNvPr id="121" name="テキスト ボックス 120"/>
          <p:cNvSpPr txBox="1"/>
          <p:nvPr/>
        </p:nvSpPr>
        <p:spPr>
          <a:xfrm>
            <a:off x="273200" y="517242"/>
            <a:ext cx="309321" cy="246221"/>
          </a:xfrm>
          <a:prstGeom prst="rect">
            <a:avLst/>
          </a:prstGeom>
          <a:noFill/>
        </p:spPr>
        <p:txBody>
          <a:bodyPr wrap="square" rtlCol="0">
            <a:spAutoFit/>
          </a:bodyPr>
          <a:lstStyle/>
          <a:p>
            <a:pPr>
              <a:tabLst>
                <a:tab pos="2151063" algn="l"/>
              </a:tabLst>
            </a:pPr>
            <a:r>
              <a:rPr kumimoji="1" lang="ja-JP" altLang="en-US" sz="1000" b="1" dirty="0" smtClean="0">
                <a:solidFill>
                  <a:srgbClr val="FF0000"/>
                </a:solidFill>
                <a:latin typeface="ＭＳ ゴシック" panose="020B0609070205080204" pitchFamily="49" charset="-128"/>
                <a:ea typeface="ＭＳ ゴシック" panose="020B0609070205080204" pitchFamily="49" charset="-128"/>
              </a:rPr>
              <a:t>⑥</a:t>
            </a:r>
            <a:endParaRPr kumimoji="1" lang="en-US" altLang="ja-JP" sz="1000" b="1" dirty="0" smtClean="0">
              <a:solidFill>
                <a:srgbClr val="FF0000"/>
              </a:solidFill>
              <a:latin typeface="ＭＳ ゴシック" panose="020B0609070205080204" pitchFamily="49" charset="-128"/>
              <a:ea typeface="ＭＳ ゴシック" panose="020B0609070205080204" pitchFamily="49" charset="-128"/>
            </a:endParaRPr>
          </a:p>
        </p:txBody>
      </p:sp>
      <p:cxnSp>
        <p:nvCxnSpPr>
          <p:cNvPr id="122" name="カギ線コネクタ 121"/>
          <p:cNvCxnSpPr/>
          <p:nvPr/>
        </p:nvCxnSpPr>
        <p:spPr>
          <a:xfrm>
            <a:off x="2653613" y="1650915"/>
            <a:ext cx="317096" cy="309980"/>
          </a:xfrm>
          <a:prstGeom prst="bentConnector3">
            <a:avLst>
              <a:gd name="adj1" fmla="val 101648"/>
            </a:avLst>
          </a:prstGeom>
          <a:ln w="44450">
            <a:solidFill>
              <a:srgbClr val="008000"/>
            </a:solidFill>
            <a:headEnd type="triangle" w="sm" len="lg"/>
            <a:tailEnd type="triangle" w="sm" len="lg"/>
          </a:ln>
        </p:spPr>
        <p:style>
          <a:lnRef idx="1">
            <a:schemeClr val="accent1"/>
          </a:lnRef>
          <a:fillRef idx="0">
            <a:schemeClr val="accent1"/>
          </a:fillRef>
          <a:effectRef idx="0">
            <a:schemeClr val="accent1"/>
          </a:effectRef>
          <a:fontRef idx="minor">
            <a:schemeClr val="tx1"/>
          </a:fontRef>
        </p:style>
      </p:cxnSp>
      <p:sp>
        <p:nvSpPr>
          <p:cNvPr id="170" name="Text Box 39">
            <a:extLst>
              <a:ext uri="{FF2B5EF4-FFF2-40B4-BE49-F238E27FC236}">
                <a16:creationId xmlns:a16="http://schemas.microsoft.com/office/drawing/2014/main" id="{9757AB5F-D408-4E59-A8C1-EC818C53819B}"/>
              </a:ext>
            </a:extLst>
          </p:cNvPr>
          <p:cNvSpPr txBox="1">
            <a:spLocks noChangeArrowheads="1"/>
          </p:cNvSpPr>
          <p:nvPr/>
        </p:nvSpPr>
        <p:spPr bwMode="auto">
          <a:xfrm>
            <a:off x="5747557" y="4254671"/>
            <a:ext cx="314028"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ts val="0"/>
              </a:spcBef>
              <a:buNone/>
            </a:pPr>
            <a:r>
              <a:rPr lang="en-US" altLang="ja-JP" sz="600" dirty="0" err="1" smtClean="0">
                <a:latin typeface="ＭＳ ゴシック" panose="020B0609070205080204" pitchFamily="49" charset="-128"/>
                <a:ea typeface="ＭＳ ゴシック" panose="020B0609070205080204" pitchFamily="49" charset="-128"/>
              </a:rPr>
              <a:t>HFCV</a:t>
            </a:r>
            <a:endParaRPr lang="en-US" altLang="ja-JP" sz="600" dirty="0">
              <a:latin typeface="ＭＳ ゴシック" panose="020B0609070205080204" pitchFamily="49" charset="-128"/>
              <a:ea typeface="ＭＳ ゴシック" panose="020B0609070205080204" pitchFamily="49" charset="-128"/>
            </a:endParaRPr>
          </a:p>
        </p:txBody>
      </p:sp>
      <p:sp>
        <p:nvSpPr>
          <p:cNvPr id="171" name="テキスト ボックス 170"/>
          <p:cNvSpPr txBox="1"/>
          <p:nvPr/>
        </p:nvSpPr>
        <p:spPr>
          <a:xfrm>
            <a:off x="209113" y="1832995"/>
            <a:ext cx="242948" cy="246221"/>
          </a:xfrm>
          <a:prstGeom prst="rect">
            <a:avLst/>
          </a:prstGeom>
          <a:noFill/>
        </p:spPr>
        <p:txBody>
          <a:bodyPr wrap="square" rtlCol="0">
            <a:spAutoFit/>
          </a:bodyPr>
          <a:lstStyle/>
          <a:p>
            <a:pPr>
              <a:tabLst>
                <a:tab pos="2151063" algn="l"/>
              </a:tabLst>
            </a:pPr>
            <a:r>
              <a:rPr kumimoji="1" lang="ja-JP" altLang="en-US" sz="1000" b="1" dirty="0" smtClean="0">
                <a:solidFill>
                  <a:srgbClr val="FF0000"/>
                </a:solidFill>
                <a:latin typeface="ＭＳ ゴシック" panose="020B0609070205080204" pitchFamily="49" charset="-128"/>
                <a:ea typeface="ＭＳ ゴシック" panose="020B0609070205080204" pitchFamily="49" charset="-128"/>
              </a:rPr>
              <a:t>②</a:t>
            </a:r>
            <a:endParaRPr kumimoji="1" lang="en-US" altLang="ja-JP" sz="1000" b="1" dirty="0" smtClean="0">
              <a:solidFill>
                <a:srgbClr val="FF0000"/>
              </a:solidFill>
              <a:latin typeface="ＭＳ ゴシック" panose="020B0609070205080204" pitchFamily="49" charset="-128"/>
              <a:ea typeface="ＭＳ ゴシック" panose="020B0609070205080204" pitchFamily="49" charset="-128"/>
            </a:endParaRPr>
          </a:p>
        </p:txBody>
      </p:sp>
      <p:cxnSp>
        <p:nvCxnSpPr>
          <p:cNvPr id="182" name="直線矢印コネクタ 181">
            <a:extLst>
              <a:ext uri="{FF2B5EF4-FFF2-40B4-BE49-F238E27FC236}">
                <a16:creationId xmlns:a16="http://schemas.microsoft.com/office/drawing/2014/main" id="{ED587E37-6762-488B-A92E-5C14C471EB52}"/>
              </a:ext>
            </a:extLst>
          </p:cNvPr>
          <p:cNvCxnSpPr/>
          <p:nvPr/>
        </p:nvCxnSpPr>
        <p:spPr>
          <a:xfrm flipH="1">
            <a:off x="700773" y="1553860"/>
            <a:ext cx="0" cy="360000"/>
          </a:xfrm>
          <a:prstGeom prst="straightConnector1">
            <a:avLst/>
          </a:prstGeom>
          <a:ln w="31750">
            <a:solidFill>
              <a:srgbClr val="FF0000"/>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184" name="テキスト ボックス 8">
            <a:extLst>
              <a:ext uri="{FF2B5EF4-FFF2-40B4-BE49-F238E27FC236}">
                <a16:creationId xmlns:a16="http://schemas.microsoft.com/office/drawing/2014/main" id="{CA0D06C8-B18B-43C8-BCAB-9997FE83BF5B}"/>
              </a:ext>
            </a:extLst>
          </p:cNvPr>
          <p:cNvSpPr txBox="1">
            <a:spLocks noChangeArrowheads="1"/>
          </p:cNvSpPr>
          <p:nvPr/>
        </p:nvSpPr>
        <p:spPr bwMode="auto">
          <a:xfrm>
            <a:off x="3427206" y="1818387"/>
            <a:ext cx="479282" cy="92333"/>
          </a:xfrm>
          <a:prstGeom prst="rect">
            <a:avLst/>
          </a:prstGeom>
          <a:solidFill>
            <a:schemeClr val="bg1"/>
          </a:solidFill>
          <a:ln w="9525">
            <a:solidFill>
              <a:srgbClr val="FF0000"/>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600" dirty="0">
                <a:solidFill>
                  <a:srgbClr val="FF0000"/>
                </a:solidFill>
                <a:latin typeface="ＭＳ ゴシック" panose="020B0609070205080204" pitchFamily="49" charset="-128"/>
                <a:ea typeface="ＭＳ ゴシック" panose="020B0609070205080204" pitchFamily="49" charset="-128"/>
              </a:rPr>
              <a:t>電気（交流）</a:t>
            </a:r>
          </a:p>
        </p:txBody>
      </p:sp>
      <p:cxnSp>
        <p:nvCxnSpPr>
          <p:cNvPr id="185" name="直線矢印コネクタ 184">
            <a:extLst>
              <a:ext uri="{FF2B5EF4-FFF2-40B4-BE49-F238E27FC236}">
                <a16:creationId xmlns:a16="http://schemas.microsoft.com/office/drawing/2014/main" id="{F562903C-80E3-426E-9849-FA4C73CD357E}"/>
              </a:ext>
            </a:extLst>
          </p:cNvPr>
          <p:cNvCxnSpPr/>
          <p:nvPr/>
        </p:nvCxnSpPr>
        <p:spPr bwMode="auto">
          <a:xfrm flipH="1">
            <a:off x="1165027" y="1598488"/>
            <a:ext cx="0" cy="288000"/>
          </a:xfrm>
          <a:prstGeom prst="straightConnector1">
            <a:avLst/>
          </a:prstGeom>
          <a:ln w="44450">
            <a:solidFill>
              <a:srgbClr val="FF0000"/>
            </a:solidFill>
            <a:headEnd type="none" w="med" len="lg"/>
            <a:tailEnd type="triangle" w="sm" len="med"/>
          </a:ln>
        </p:spPr>
        <p:style>
          <a:lnRef idx="1">
            <a:schemeClr val="accent1"/>
          </a:lnRef>
          <a:fillRef idx="0">
            <a:schemeClr val="accent1"/>
          </a:fillRef>
          <a:effectRef idx="0">
            <a:schemeClr val="accent1"/>
          </a:effectRef>
          <a:fontRef idx="minor">
            <a:schemeClr val="tx1"/>
          </a:fontRef>
        </p:style>
      </p:cxnSp>
      <p:grpSp>
        <p:nvGrpSpPr>
          <p:cNvPr id="85" name="グループ化 84"/>
          <p:cNvGrpSpPr/>
          <p:nvPr/>
        </p:nvGrpSpPr>
        <p:grpSpPr>
          <a:xfrm>
            <a:off x="2061739" y="1571634"/>
            <a:ext cx="218226" cy="345998"/>
            <a:chOff x="2034317" y="1685407"/>
            <a:chExt cx="218226" cy="345998"/>
          </a:xfrm>
        </p:grpSpPr>
        <p:cxnSp>
          <p:nvCxnSpPr>
            <p:cNvPr id="186" name="直線矢印コネクタ 185">
              <a:extLst>
                <a:ext uri="{FF2B5EF4-FFF2-40B4-BE49-F238E27FC236}">
                  <a16:creationId xmlns:a16="http://schemas.microsoft.com/office/drawing/2014/main" id="{F562903C-80E3-426E-9849-FA4C73CD357E}"/>
                </a:ext>
              </a:extLst>
            </p:cNvPr>
            <p:cNvCxnSpPr/>
            <p:nvPr/>
          </p:nvCxnSpPr>
          <p:spPr bwMode="auto">
            <a:xfrm flipH="1">
              <a:off x="2141263" y="1815405"/>
              <a:ext cx="0" cy="216000"/>
            </a:xfrm>
            <a:prstGeom prst="straightConnector1">
              <a:avLst/>
            </a:prstGeom>
            <a:ln w="44450">
              <a:solidFill>
                <a:srgbClr val="FF0000"/>
              </a:solidFill>
              <a:headEnd type="none" w="med" len="lg"/>
              <a:tailEnd type="triangle" w="sm" len="med"/>
            </a:ln>
          </p:spPr>
          <p:style>
            <a:lnRef idx="1">
              <a:schemeClr val="accent1"/>
            </a:lnRef>
            <a:fillRef idx="0">
              <a:schemeClr val="accent1"/>
            </a:fillRef>
            <a:effectRef idx="0">
              <a:schemeClr val="accent1"/>
            </a:effectRef>
            <a:fontRef idx="minor">
              <a:schemeClr val="tx1"/>
            </a:fontRef>
          </p:style>
        </p:cxnSp>
        <p:cxnSp>
          <p:nvCxnSpPr>
            <p:cNvPr id="188" name="直線矢印コネクタ 187">
              <a:extLst>
                <a:ext uri="{FF2B5EF4-FFF2-40B4-BE49-F238E27FC236}">
                  <a16:creationId xmlns:a16="http://schemas.microsoft.com/office/drawing/2014/main" id="{F562903C-80E3-426E-9849-FA4C73CD357E}"/>
                </a:ext>
              </a:extLst>
            </p:cNvPr>
            <p:cNvCxnSpPr/>
            <p:nvPr/>
          </p:nvCxnSpPr>
          <p:spPr bwMode="auto">
            <a:xfrm flipH="1">
              <a:off x="2141263" y="1685407"/>
              <a:ext cx="0" cy="144000"/>
            </a:xfrm>
            <a:prstGeom prst="straightConnector1">
              <a:avLst/>
            </a:prstGeom>
            <a:ln w="44450">
              <a:solidFill>
                <a:srgbClr val="008000"/>
              </a:solidFill>
              <a:headEnd type="none" w="med" len="lg"/>
              <a:tailEnd type="none" w="sm" len="med"/>
            </a:ln>
          </p:spPr>
          <p:style>
            <a:lnRef idx="1">
              <a:schemeClr val="accent1"/>
            </a:lnRef>
            <a:fillRef idx="0">
              <a:schemeClr val="accent1"/>
            </a:fillRef>
            <a:effectRef idx="0">
              <a:schemeClr val="accent1"/>
            </a:effectRef>
            <a:fontRef idx="minor">
              <a:schemeClr val="tx1"/>
            </a:fontRef>
          </p:style>
        </p:cxnSp>
        <p:sp>
          <p:nvSpPr>
            <p:cNvPr id="187" name="テキスト ボックス 8">
              <a:extLst>
                <a:ext uri="{FF2B5EF4-FFF2-40B4-BE49-F238E27FC236}">
                  <a16:creationId xmlns:a16="http://schemas.microsoft.com/office/drawing/2014/main" id="{CA0D06C8-B18B-43C8-BCAB-9997FE83BF5B}"/>
                </a:ext>
              </a:extLst>
            </p:cNvPr>
            <p:cNvSpPr txBox="1">
              <a:spLocks noChangeArrowheads="1"/>
            </p:cNvSpPr>
            <p:nvPr/>
          </p:nvSpPr>
          <p:spPr bwMode="auto">
            <a:xfrm>
              <a:off x="2034317" y="1786523"/>
              <a:ext cx="218226" cy="92333"/>
            </a:xfrm>
            <a:prstGeom prst="rect">
              <a:avLst/>
            </a:prstGeom>
            <a:solidFill>
              <a:schemeClr val="bg1"/>
            </a:solidFill>
            <a:ln w="9525">
              <a:solidFill>
                <a:srgbClr val="FF0000"/>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ja-JP" sz="600" dirty="0" smtClean="0">
                  <a:solidFill>
                    <a:srgbClr val="FF0000"/>
                  </a:solidFill>
                  <a:latin typeface="ＭＳ ゴシック" panose="020B0609070205080204" pitchFamily="49" charset="-128"/>
                  <a:ea typeface="ＭＳ ゴシック" panose="020B0609070205080204" pitchFamily="49" charset="-128"/>
                </a:rPr>
                <a:t>PCS</a:t>
              </a:r>
              <a:endParaRPr lang="ja-JP" altLang="en-US" sz="600" dirty="0">
                <a:solidFill>
                  <a:srgbClr val="FF0000"/>
                </a:solidFill>
                <a:latin typeface="ＭＳ ゴシック" panose="020B0609070205080204" pitchFamily="49" charset="-128"/>
                <a:ea typeface="ＭＳ ゴシック" panose="020B0609070205080204" pitchFamily="49" charset="-128"/>
              </a:endParaRPr>
            </a:p>
          </p:txBody>
        </p:sp>
      </p:grpSp>
      <p:grpSp>
        <p:nvGrpSpPr>
          <p:cNvPr id="87" name="グループ化 86"/>
          <p:cNvGrpSpPr/>
          <p:nvPr/>
        </p:nvGrpSpPr>
        <p:grpSpPr>
          <a:xfrm>
            <a:off x="2662038" y="1535046"/>
            <a:ext cx="588063" cy="385412"/>
            <a:chOff x="2634616" y="1692879"/>
            <a:chExt cx="588063" cy="341351"/>
          </a:xfrm>
        </p:grpSpPr>
        <p:cxnSp>
          <p:nvCxnSpPr>
            <p:cNvPr id="190" name="直線矢印コネクタ 189">
              <a:extLst>
                <a:ext uri="{FF2B5EF4-FFF2-40B4-BE49-F238E27FC236}">
                  <a16:creationId xmlns:a16="http://schemas.microsoft.com/office/drawing/2014/main" id="{F562903C-80E3-426E-9849-FA4C73CD357E}"/>
                </a:ext>
              </a:extLst>
            </p:cNvPr>
            <p:cNvCxnSpPr/>
            <p:nvPr/>
          </p:nvCxnSpPr>
          <p:spPr bwMode="auto">
            <a:xfrm flipH="1">
              <a:off x="3111399" y="1818230"/>
              <a:ext cx="0" cy="216000"/>
            </a:xfrm>
            <a:prstGeom prst="straightConnector1">
              <a:avLst/>
            </a:prstGeom>
            <a:ln w="44450">
              <a:solidFill>
                <a:srgbClr val="FF0000"/>
              </a:solidFill>
              <a:headEnd type="none" w="med" len="lg"/>
              <a:tailEnd type="triangle" w="sm" len="med"/>
            </a:ln>
          </p:spPr>
          <p:style>
            <a:lnRef idx="1">
              <a:schemeClr val="accent1"/>
            </a:lnRef>
            <a:fillRef idx="0">
              <a:schemeClr val="accent1"/>
            </a:fillRef>
            <a:effectRef idx="0">
              <a:schemeClr val="accent1"/>
            </a:effectRef>
            <a:fontRef idx="minor">
              <a:schemeClr val="tx1"/>
            </a:fontRef>
          </p:style>
        </p:cxnSp>
        <p:cxnSp>
          <p:nvCxnSpPr>
            <p:cNvPr id="193" name="カギ線コネクタ 192"/>
            <p:cNvCxnSpPr/>
            <p:nvPr/>
          </p:nvCxnSpPr>
          <p:spPr>
            <a:xfrm>
              <a:off x="2634616" y="1692879"/>
              <a:ext cx="478950" cy="123765"/>
            </a:xfrm>
            <a:prstGeom prst="bentConnector2">
              <a:avLst/>
            </a:prstGeom>
            <a:ln w="41275">
              <a:solidFill>
                <a:srgbClr val="008000"/>
              </a:solidFill>
              <a:headEnd type="triangle" w="sm" len="lg"/>
              <a:tailEnd type="none" w="sm" len="lg"/>
            </a:ln>
          </p:spPr>
          <p:style>
            <a:lnRef idx="1">
              <a:schemeClr val="accent1"/>
            </a:lnRef>
            <a:fillRef idx="0">
              <a:schemeClr val="accent1"/>
            </a:fillRef>
            <a:effectRef idx="0">
              <a:schemeClr val="accent1"/>
            </a:effectRef>
            <a:fontRef idx="minor">
              <a:schemeClr val="tx1"/>
            </a:fontRef>
          </p:style>
        </p:cxnSp>
        <p:sp>
          <p:nvSpPr>
            <p:cNvPr id="192" name="テキスト ボックス 8">
              <a:extLst>
                <a:ext uri="{FF2B5EF4-FFF2-40B4-BE49-F238E27FC236}">
                  <a16:creationId xmlns:a16="http://schemas.microsoft.com/office/drawing/2014/main" id="{CA0D06C8-B18B-43C8-BCAB-9997FE83BF5B}"/>
                </a:ext>
              </a:extLst>
            </p:cNvPr>
            <p:cNvSpPr txBox="1">
              <a:spLocks noChangeArrowheads="1"/>
            </p:cNvSpPr>
            <p:nvPr/>
          </p:nvSpPr>
          <p:spPr bwMode="auto">
            <a:xfrm>
              <a:off x="3004453" y="1782524"/>
              <a:ext cx="218226" cy="92333"/>
            </a:xfrm>
            <a:prstGeom prst="rect">
              <a:avLst/>
            </a:prstGeom>
            <a:solidFill>
              <a:schemeClr val="bg1"/>
            </a:solidFill>
            <a:ln w="9525">
              <a:solidFill>
                <a:srgbClr val="FF0000"/>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ja-JP" sz="600" dirty="0" smtClean="0">
                  <a:solidFill>
                    <a:srgbClr val="FF0000"/>
                  </a:solidFill>
                  <a:latin typeface="ＭＳ ゴシック" panose="020B0609070205080204" pitchFamily="49" charset="-128"/>
                  <a:ea typeface="ＭＳ ゴシック" panose="020B0609070205080204" pitchFamily="49" charset="-128"/>
                </a:rPr>
                <a:t>PCS</a:t>
              </a:r>
              <a:endParaRPr lang="ja-JP" altLang="en-US" sz="600" dirty="0">
                <a:solidFill>
                  <a:srgbClr val="FF0000"/>
                </a:solidFill>
                <a:latin typeface="ＭＳ ゴシック" panose="020B0609070205080204" pitchFamily="49" charset="-128"/>
                <a:ea typeface="ＭＳ ゴシック" panose="020B0609070205080204" pitchFamily="49" charset="-128"/>
              </a:endParaRPr>
            </a:p>
          </p:txBody>
        </p:sp>
      </p:grpSp>
      <p:sp>
        <p:nvSpPr>
          <p:cNvPr id="142" name="テキスト ボックス 141"/>
          <p:cNvSpPr txBox="1"/>
          <p:nvPr/>
        </p:nvSpPr>
        <p:spPr>
          <a:xfrm>
            <a:off x="85427" y="186332"/>
            <a:ext cx="6751824" cy="307777"/>
          </a:xfrm>
          <a:prstGeom prst="rect">
            <a:avLst/>
          </a:prstGeom>
          <a:noFill/>
        </p:spPr>
        <p:txBody>
          <a:bodyPr wrap="square" rtlCol="0">
            <a:spAutoFit/>
          </a:bodyPr>
          <a:lstStyle/>
          <a:p>
            <a:pPr algn="ctr">
              <a:tabLst>
                <a:tab pos="2151063" algn="l"/>
              </a:tabLst>
            </a:pPr>
            <a:r>
              <a:rPr kumimoji="1" lang="ja-JP" altLang="en-US" sz="1400" dirty="0" smtClean="0">
                <a:latin typeface="ＭＳ ゴシック" panose="020B0609070205080204" pitchFamily="49" charset="-128"/>
                <a:ea typeface="ＭＳ ゴシック" panose="020B0609070205080204" pitchFamily="49" charset="-128"/>
              </a:rPr>
              <a:t>ホロニズム・タウンの優位性－マイクログリッドのタイプ別比較（再整理）－</a:t>
            </a:r>
            <a:endParaRPr kumimoji="1" lang="en-US" altLang="ja-JP" sz="1400" dirty="0" smtClean="0">
              <a:latin typeface="ＭＳ ゴシック" panose="020B0609070205080204" pitchFamily="49" charset="-128"/>
              <a:ea typeface="ＭＳ ゴシック" panose="020B0609070205080204" pitchFamily="49" charset="-128"/>
            </a:endParaRPr>
          </a:p>
        </p:txBody>
      </p:sp>
      <p:sp>
        <p:nvSpPr>
          <p:cNvPr id="5" name="正方形/長方形 4"/>
          <p:cNvSpPr/>
          <p:nvPr/>
        </p:nvSpPr>
        <p:spPr>
          <a:xfrm>
            <a:off x="4248951" y="4803785"/>
            <a:ext cx="2574000" cy="3698924"/>
          </a:xfrm>
          <a:prstGeom prst="rect">
            <a:avLst/>
          </a:prstGeom>
          <a:noFill/>
          <a:ln w="2540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テキスト ボックス 9">
            <a:extLst>
              <a:ext uri="{FF2B5EF4-FFF2-40B4-BE49-F238E27FC236}">
                <a16:creationId xmlns:a16="http://schemas.microsoft.com/office/drawing/2014/main" id="{FB1F8C45-7569-4846-9C30-CB3CE7AC866A}"/>
              </a:ext>
            </a:extLst>
          </p:cNvPr>
          <p:cNvSpPr txBox="1">
            <a:spLocks noChangeArrowheads="1"/>
          </p:cNvSpPr>
          <p:nvPr/>
        </p:nvSpPr>
        <p:spPr bwMode="auto">
          <a:xfrm>
            <a:off x="5059033" y="4727946"/>
            <a:ext cx="1002552" cy="123111"/>
          </a:xfrm>
          <a:prstGeom prst="rect">
            <a:avLst/>
          </a:prstGeom>
          <a:solidFill>
            <a:schemeClr val="bg1"/>
          </a:solidFill>
          <a:ln w="9525">
            <a:solidFill>
              <a:srgbClr val="008000"/>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800" dirty="0" smtClean="0">
                <a:solidFill>
                  <a:srgbClr val="008000"/>
                </a:solidFill>
                <a:latin typeface="ＭＳ ゴシック" panose="020B0609070205080204" pitchFamily="49" charset="-128"/>
                <a:ea typeface="ＭＳ ゴシック" panose="020B0609070205080204" pitchFamily="49" charset="-128"/>
              </a:rPr>
              <a:t>グリーンホロニズム</a:t>
            </a:r>
            <a:endParaRPr lang="ja-JP" altLang="en-US" sz="800" dirty="0">
              <a:solidFill>
                <a:srgbClr val="008000"/>
              </a:solidFill>
              <a:latin typeface="ＭＳ ゴシック" panose="020B0609070205080204" pitchFamily="49" charset="-128"/>
              <a:ea typeface="ＭＳ ゴシック" panose="020B0609070205080204" pitchFamily="49" charset="-128"/>
            </a:endParaRPr>
          </a:p>
        </p:txBody>
      </p:sp>
      <p:sp>
        <p:nvSpPr>
          <p:cNvPr id="144" name="正方形/長方形 143"/>
          <p:cNvSpPr/>
          <p:nvPr/>
        </p:nvSpPr>
        <p:spPr>
          <a:xfrm>
            <a:off x="1716361" y="4803785"/>
            <a:ext cx="1654031" cy="3699777"/>
          </a:xfrm>
          <a:prstGeom prst="rect">
            <a:avLst/>
          </a:prstGeom>
          <a:noFill/>
          <a:ln w="254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テキスト ボックス 9">
            <a:extLst>
              <a:ext uri="{FF2B5EF4-FFF2-40B4-BE49-F238E27FC236}">
                <a16:creationId xmlns:a16="http://schemas.microsoft.com/office/drawing/2014/main" id="{FB1F8C45-7569-4846-9C30-CB3CE7AC866A}"/>
              </a:ext>
            </a:extLst>
          </p:cNvPr>
          <p:cNvSpPr txBox="1">
            <a:spLocks noChangeArrowheads="1"/>
          </p:cNvSpPr>
          <p:nvPr/>
        </p:nvSpPr>
        <p:spPr bwMode="auto">
          <a:xfrm>
            <a:off x="2001240" y="4727946"/>
            <a:ext cx="1148957" cy="123111"/>
          </a:xfrm>
          <a:prstGeom prst="rect">
            <a:avLst/>
          </a:prstGeom>
          <a:solidFill>
            <a:schemeClr val="bg1"/>
          </a:solidFill>
          <a:ln w="9525">
            <a:solidFill>
              <a:schemeClr val="tx1"/>
            </a:solidFill>
            <a:miter lim="800000"/>
            <a:headEnd/>
            <a:tailEnd/>
          </a:ln>
        </p:spPr>
        <p:txBody>
          <a:bodyPr wrap="square" lIns="0" tIns="0" r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ct val="0"/>
              </a:spcBef>
              <a:buFontTx/>
              <a:buNone/>
            </a:pPr>
            <a:r>
              <a:rPr lang="ja-JP" altLang="en-US" sz="800" dirty="0" smtClean="0">
                <a:latin typeface="ＭＳ ゴシック" panose="020B0609070205080204" pitchFamily="49" charset="-128"/>
                <a:ea typeface="ＭＳ ゴシック" panose="020B0609070205080204" pitchFamily="49" charset="-128"/>
              </a:rPr>
              <a:t>現行マイクログリッド</a:t>
            </a:r>
            <a:endParaRPr lang="ja-JP" altLang="en-US" sz="800" dirty="0">
              <a:latin typeface="ＭＳ ゴシック" panose="020B0609070205080204" pitchFamily="49" charset="-128"/>
              <a:ea typeface="ＭＳ ゴシック" panose="020B0609070205080204" pitchFamily="49" charset="-128"/>
            </a:endParaRPr>
          </a:p>
        </p:txBody>
      </p:sp>
      <p:sp>
        <p:nvSpPr>
          <p:cNvPr id="6" name="正方形/長方形 5"/>
          <p:cNvSpPr/>
          <p:nvPr/>
        </p:nvSpPr>
        <p:spPr>
          <a:xfrm>
            <a:off x="3493364" y="-54793"/>
            <a:ext cx="3429000" cy="507831"/>
          </a:xfrm>
          <a:prstGeom prst="rect">
            <a:avLst/>
          </a:prstGeom>
        </p:spPr>
        <p:txBody>
          <a:bodyPr>
            <a:spAutoFit/>
          </a:bodyPr>
          <a:lstStyle/>
          <a:p>
            <a:pPr algn="r">
              <a:defRPr/>
            </a:pPr>
            <a:r>
              <a:rPr lang="en-US" altLang="ja-JP" sz="900" kern="0" dirty="0" smtClean="0">
                <a:latin typeface="ＭＳ ゴシック" pitchFamily="49" charset="-128"/>
                <a:ea typeface="ＭＳ ゴシック" pitchFamily="49" charset="-128"/>
              </a:rPr>
              <a:t>2023</a:t>
            </a:r>
            <a:r>
              <a:rPr lang="ja-JP" altLang="en-US" sz="900" kern="0" dirty="0">
                <a:latin typeface="ＭＳ ゴシック" pitchFamily="49" charset="-128"/>
                <a:ea typeface="ＭＳ ゴシック" pitchFamily="49" charset="-128"/>
              </a:rPr>
              <a:t>年</a:t>
            </a:r>
            <a:r>
              <a:rPr lang="en-US" altLang="ja-JP" sz="900" kern="0" dirty="0">
                <a:latin typeface="ＭＳ ゴシック" pitchFamily="49" charset="-128"/>
                <a:ea typeface="ＭＳ ゴシック" pitchFamily="49" charset="-128"/>
              </a:rPr>
              <a:t>8</a:t>
            </a:r>
            <a:r>
              <a:rPr lang="ja-JP" altLang="en-US" sz="900" kern="0" dirty="0">
                <a:latin typeface="ＭＳ ゴシック" pitchFamily="49" charset="-128"/>
                <a:ea typeface="ＭＳ ゴシック" pitchFamily="49" charset="-128"/>
              </a:rPr>
              <a:t>月</a:t>
            </a:r>
            <a:r>
              <a:rPr lang="en-US" altLang="ja-JP" sz="900" kern="0" dirty="0">
                <a:latin typeface="ＭＳ ゴシック" pitchFamily="49" charset="-128"/>
                <a:ea typeface="ＭＳ ゴシック" pitchFamily="49" charset="-128"/>
              </a:rPr>
              <a:t>1</a:t>
            </a:r>
            <a:r>
              <a:rPr lang="ja-JP" altLang="en-US" sz="900" kern="0" dirty="0">
                <a:latin typeface="ＭＳ ゴシック" pitchFamily="49" charset="-128"/>
                <a:ea typeface="ＭＳ ゴシック" pitchFamily="49" charset="-128"/>
              </a:rPr>
              <a:t>日　第一回次世代エネルギーシステム</a:t>
            </a:r>
            <a:r>
              <a:rPr lang="en-US" altLang="ja-JP" sz="900" kern="0" dirty="0">
                <a:latin typeface="ＭＳ ゴシック" pitchFamily="49" charset="-128"/>
                <a:ea typeface="ＭＳ ゴシック" pitchFamily="49" charset="-128"/>
              </a:rPr>
              <a:t>TF</a:t>
            </a:r>
            <a:r>
              <a:rPr lang="ja-JP" altLang="en-US" sz="900" kern="0" dirty="0" smtClean="0">
                <a:latin typeface="ＭＳ ゴシック" pitchFamily="49" charset="-128"/>
                <a:ea typeface="ＭＳ ゴシック" pitchFamily="49" charset="-128"/>
              </a:rPr>
              <a:t>資料</a:t>
            </a:r>
            <a:endParaRPr lang="en-US" altLang="ja-JP" sz="900" kern="0" dirty="0" smtClean="0">
              <a:latin typeface="ＭＳ ゴシック" pitchFamily="49" charset="-128"/>
              <a:ea typeface="ＭＳ ゴシック" pitchFamily="49" charset="-128"/>
            </a:endParaRPr>
          </a:p>
          <a:p>
            <a:pPr algn="r">
              <a:defRPr/>
            </a:pPr>
            <a:r>
              <a:rPr lang="en-US" altLang="ja-JP" sz="900" kern="0" dirty="0">
                <a:latin typeface="ＭＳ ゴシック" pitchFamily="49" charset="-128"/>
                <a:ea typeface="ＭＳ ゴシック" pitchFamily="49" charset="-128"/>
              </a:rPr>
              <a:t>JARI</a:t>
            </a:r>
            <a:r>
              <a:rPr lang="ja-JP" altLang="en-US" sz="900" kern="0" dirty="0">
                <a:latin typeface="ＭＳ ゴシック" pitchFamily="49" charset="-128"/>
                <a:ea typeface="ＭＳ ゴシック" pitchFamily="49" charset="-128"/>
              </a:rPr>
              <a:t>　三石作成</a:t>
            </a:r>
            <a:endParaRPr lang="en-US" altLang="ja-JP" sz="900" kern="0" dirty="0">
              <a:latin typeface="ＭＳ ゴシック" pitchFamily="49" charset="-128"/>
              <a:ea typeface="ＭＳ ゴシック" pitchFamily="49" charset="-128"/>
            </a:endParaRPr>
          </a:p>
          <a:p>
            <a:pPr algn="r">
              <a:defRPr/>
            </a:pPr>
            <a:endParaRPr lang="en-US" altLang="ja-JP" sz="900" kern="0" dirty="0">
              <a:latin typeface="ＭＳ ゴシック" pitchFamily="49" charset="-128"/>
              <a:ea typeface="ＭＳ ゴシック" pitchFamily="49" charset="-128"/>
            </a:endParaRPr>
          </a:p>
        </p:txBody>
      </p:sp>
    </p:spTree>
    <p:extLst>
      <p:ext uri="{BB962C8B-B14F-4D97-AF65-F5344CB8AC3E}">
        <p14:creationId xmlns:p14="http://schemas.microsoft.com/office/powerpoint/2010/main" val="1764756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4843463" y="7446431"/>
            <a:ext cx="1543050" cy="486833"/>
          </a:xfrm>
        </p:spPr>
        <p:txBody>
          <a:bodyPr/>
          <a:lstStyle/>
          <a:p>
            <a:fld id="{AACE23D9-B390-4378-A99B-DAB5785E4F84}" type="slidenum">
              <a:rPr kumimoji="1" lang="ja-JP" altLang="en-US" smtClean="0"/>
              <a:pPr/>
              <a:t>2</a:t>
            </a:fld>
            <a:endParaRPr kumimoji="1" lang="ja-JP" altLang="en-US"/>
          </a:p>
        </p:txBody>
      </p:sp>
      <p:sp>
        <p:nvSpPr>
          <p:cNvPr id="5" name="正方形/長方形 4"/>
          <p:cNvSpPr/>
          <p:nvPr/>
        </p:nvSpPr>
        <p:spPr>
          <a:xfrm>
            <a:off x="90054" y="91291"/>
            <a:ext cx="6705600" cy="1554272"/>
          </a:xfrm>
          <a:prstGeom prst="rect">
            <a:avLst/>
          </a:prstGeom>
          <a:ln>
            <a:solidFill>
              <a:schemeClr val="tx1"/>
            </a:solidFill>
          </a:ln>
        </p:spPr>
        <p:txBody>
          <a:bodyPr wrap="square">
            <a:spAutoFit/>
          </a:bodyPr>
          <a:lstStyle/>
          <a:p>
            <a:r>
              <a:rPr lang="ja-JP" altLang="en-US" sz="1600" dirty="0">
                <a:latin typeface="ＭＳ ゴシック" panose="020B0609070205080204" pitchFamily="49" charset="-128"/>
                <a:ea typeface="ＭＳ ゴシック" panose="020B0609070205080204" pitchFamily="49" charset="-128"/>
              </a:rPr>
              <a:t>環境省</a:t>
            </a:r>
            <a:r>
              <a:rPr lang="ja-JP" altLang="en-US" sz="1600" dirty="0" smtClean="0">
                <a:latin typeface="ＭＳ ゴシック" panose="020B0609070205080204" pitchFamily="49" charset="-128"/>
                <a:ea typeface="ＭＳ ゴシック" panose="020B0609070205080204" pitchFamily="49" charset="-128"/>
              </a:rPr>
              <a:t>「脱炭素</a:t>
            </a:r>
            <a:r>
              <a:rPr lang="ja-JP" altLang="en-US" sz="1600" dirty="0">
                <a:latin typeface="ＭＳ ゴシック" panose="020B0609070205080204" pitchFamily="49" charset="-128"/>
                <a:ea typeface="ＭＳ ゴシック" panose="020B0609070205080204" pitchFamily="49" charset="-128"/>
              </a:rPr>
              <a:t>地域づくり</a:t>
            </a:r>
            <a:r>
              <a:rPr lang="ja-JP" altLang="en-US" sz="1600" dirty="0" smtClean="0">
                <a:latin typeface="ＭＳ ゴシック" panose="020B0609070205080204" pitchFamily="49" charset="-128"/>
                <a:ea typeface="ＭＳ ゴシック" panose="020B0609070205080204" pitchFamily="49" charset="-128"/>
              </a:rPr>
              <a:t>」事業</a:t>
            </a:r>
            <a:endParaRPr lang="en-US" altLang="ja-JP" sz="1600" dirty="0">
              <a:latin typeface="ＭＳ ゴシック" panose="020B0609070205080204" pitchFamily="49" charset="-128"/>
              <a:ea typeface="ＭＳ ゴシック" panose="020B0609070205080204" pitchFamily="49" charset="-128"/>
            </a:endParaRPr>
          </a:p>
          <a:p>
            <a:r>
              <a:rPr lang="ja-JP" altLang="en-US" sz="1400" dirty="0" smtClean="0">
                <a:latin typeface="ＭＳ ゴシック" panose="020B0609070205080204" pitchFamily="49" charset="-128"/>
                <a:ea typeface="ＭＳ ゴシック" panose="020B0609070205080204" pitchFamily="49" charset="-128"/>
              </a:rPr>
              <a:t>「</a:t>
            </a:r>
            <a:r>
              <a:rPr lang="ja-JP" altLang="en-US" sz="1400" dirty="0">
                <a:latin typeface="ＭＳ ゴシック" panose="020B0609070205080204" pitchFamily="49" charset="-128"/>
                <a:ea typeface="ＭＳ ゴシック" panose="020B0609070205080204" pitchFamily="49" charset="-128"/>
              </a:rPr>
              <a:t>地域脱炭素ロードマップ」（</a:t>
            </a:r>
            <a:r>
              <a:rPr lang="ja-JP" altLang="en-US" sz="1400" dirty="0" smtClean="0">
                <a:latin typeface="ＭＳ ゴシック" panose="020B0609070205080204" pitchFamily="49" charset="-128"/>
                <a:ea typeface="ＭＳ ゴシック" panose="020B0609070205080204" pitchFamily="49" charset="-128"/>
              </a:rPr>
              <a:t>令和</a:t>
            </a:r>
            <a:r>
              <a:rPr lang="en-US" altLang="ja-JP" sz="1400" dirty="0" smtClean="0">
                <a:latin typeface="ＭＳ ゴシック" panose="020B0609070205080204" pitchFamily="49" charset="-128"/>
                <a:ea typeface="ＭＳ ゴシック" panose="020B0609070205080204" pitchFamily="49" charset="-128"/>
              </a:rPr>
              <a:t>3</a:t>
            </a:r>
            <a:r>
              <a:rPr lang="ja-JP" altLang="en-US" sz="1400" dirty="0" smtClean="0">
                <a:latin typeface="ＭＳ ゴシック" panose="020B0609070205080204" pitchFamily="49" charset="-128"/>
                <a:ea typeface="ＭＳ ゴシック" panose="020B0609070205080204" pitchFamily="49" charset="-128"/>
              </a:rPr>
              <a:t>年</a:t>
            </a:r>
            <a:r>
              <a:rPr lang="en-US" altLang="ja-JP" sz="1400" dirty="0" smtClean="0">
                <a:latin typeface="ＭＳ ゴシック" panose="020B0609070205080204" pitchFamily="49" charset="-128"/>
                <a:ea typeface="ＭＳ ゴシック" panose="020B0609070205080204" pitchFamily="49" charset="-128"/>
              </a:rPr>
              <a:t>6</a:t>
            </a:r>
            <a:r>
              <a:rPr lang="ja-JP" altLang="en-US" sz="1400" dirty="0" smtClean="0">
                <a:latin typeface="ＭＳ ゴシック" panose="020B0609070205080204" pitchFamily="49" charset="-128"/>
                <a:ea typeface="ＭＳ ゴシック" panose="020B0609070205080204" pitchFamily="49" charset="-128"/>
              </a:rPr>
              <a:t>月</a:t>
            </a:r>
            <a:r>
              <a:rPr lang="en-US" altLang="ja-JP" sz="1400" dirty="0" smtClean="0">
                <a:latin typeface="ＭＳ ゴシック" panose="020B0609070205080204" pitchFamily="49" charset="-128"/>
                <a:ea typeface="ＭＳ ゴシック" panose="020B0609070205080204" pitchFamily="49" charset="-128"/>
              </a:rPr>
              <a:t>9</a:t>
            </a:r>
            <a:r>
              <a:rPr lang="ja-JP" altLang="en-US" sz="1400" dirty="0" smtClean="0">
                <a:latin typeface="ＭＳ ゴシック" panose="020B0609070205080204" pitchFamily="49" charset="-128"/>
                <a:ea typeface="ＭＳ ゴシック" panose="020B0609070205080204" pitchFamily="49" charset="-128"/>
              </a:rPr>
              <a:t>日</a:t>
            </a:r>
            <a:r>
              <a:rPr lang="ja-JP" altLang="en-US" sz="1400" dirty="0">
                <a:latin typeface="ＭＳ ゴシック" panose="020B0609070205080204" pitchFamily="49" charset="-128"/>
                <a:ea typeface="ＭＳ ゴシック" panose="020B0609070205080204" pitchFamily="49" charset="-128"/>
              </a:rPr>
              <a:t>国・地方脱炭素実現会議決定）及び「</a:t>
            </a:r>
            <a:r>
              <a:rPr lang="ja-JP" altLang="en-US" sz="1400" dirty="0" smtClean="0">
                <a:latin typeface="ＭＳ ゴシック" panose="020B0609070205080204" pitchFamily="49" charset="-128"/>
                <a:ea typeface="ＭＳ ゴシック" panose="020B0609070205080204" pitchFamily="49" charset="-128"/>
              </a:rPr>
              <a:t>地球</a:t>
            </a:r>
            <a:r>
              <a:rPr lang="ja-JP" altLang="en-US" sz="1400" dirty="0">
                <a:latin typeface="ＭＳ ゴシック" panose="020B0609070205080204" pitchFamily="49" charset="-128"/>
                <a:ea typeface="ＭＳ ゴシック" panose="020B0609070205080204" pitchFamily="49" charset="-128"/>
              </a:rPr>
              <a:t>温暖化対策計画」（</a:t>
            </a:r>
            <a:r>
              <a:rPr lang="ja-JP" altLang="en-US" sz="1400" dirty="0" smtClean="0">
                <a:latin typeface="ＭＳ ゴシック" panose="020B0609070205080204" pitchFamily="49" charset="-128"/>
                <a:ea typeface="ＭＳ ゴシック" panose="020B0609070205080204" pitchFamily="49" charset="-128"/>
              </a:rPr>
              <a:t>令和</a:t>
            </a:r>
            <a:r>
              <a:rPr lang="en-US" altLang="ja-JP" sz="1400" dirty="0" smtClean="0">
                <a:latin typeface="ＭＳ ゴシック" panose="020B0609070205080204" pitchFamily="49" charset="-128"/>
                <a:ea typeface="ＭＳ ゴシック" panose="020B0609070205080204" pitchFamily="49" charset="-128"/>
              </a:rPr>
              <a:t>3</a:t>
            </a:r>
            <a:r>
              <a:rPr lang="ja-JP" altLang="en-US" sz="1400" dirty="0" smtClean="0">
                <a:latin typeface="ＭＳ ゴシック" panose="020B0609070205080204" pitchFamily="49" charset="-128"/>
                <a:ea typeface="ＭＳ ゴシック" panose="020B0609070205080204" pitchFamily="49" charset="-128"/>
              </a:rPr>
              <a:t>年10月22日</a:t>
            </a:r>
            <a:r>
              <a:rPr lang="ja-JP" altLang="en-US" sz="1400" dirty="0">
                <a:latin typeface="ＭＳ ゴシック" panose="020B0609070205080204" pitchFamily="49" charset="-128"/>
                <a:ea typeface="ＭＳ ゴシック" panose="020B0609070205080204" pitchFamily="49" charset="-128"/>
              </a:rPr>
              <a:t>閣議決定）では、地方公共団体や地元企業・</a:t>
            </a:r>
            <a:r>
              <a:rPr lang="ja-JP" altLang="en-US" sz="1400" dirty="0" smtClean="0">
                <a:latin typeface="ＭＳ ゴシック" panose="020B0609070205080204" pitchFamily="49" charset="-128"/>
                <a:ea typeface="ＭＳ ゴシック" panose="020B0609070205080204" pitchFamily="49" charset="-128"/>
              </a:rPr>
              <a:t>金融機関</a:t>
            </a:r>
            <a:r>
              <a:rPr lang="ja-JP" altLang="en-US" sz="1400" dirty="0">
                <a:latin typeface="ＭＳ ゴシック" panose="020B0609070205080204" pitchFamily="49" charset="-128"/>
                <a:ea typeface="ＭＳ ゴシック" panose="020B0609070205080204" pitchFamily="49" charset="-128"/>
              </a:rPr>
              <a:t>が中心となり、環境省を中心に国も積極的に支援しながら、少なく</a:t>
            </a:r>
            <a:r>
              <a:rPr lang="ja-JP" altLang="en-US" sz="1400" dirty="0" smtClean="0">
                <a:latin typeface="ＭＳ ゴシック" panose="020B0609070205080204" pitchFamily="49" charset="-128"/>
                <a:ea typeface="ＭＳ ゴシック" panose="020B0609070205080204" pitchFamily="49" charset="-128"/>
              </a:rPr>
              <a:t>とも</a:t>
            </a:r>
            <a:r>
              <a:rPr lang="ja-JP" altLang="en-US" sz="1400" b="1" u="sng" dirty="0" smtClean="0">
                <a:solidFill>
                  <a:srgbClr val="FF0000"/>
                </a:solidFill>
                <a:latin typeface="ＭＳ ゴシック" panose="020B0609070205080204" pitchFamily="49" charset="-128"/>
                <a:ea typeface="ＭＳ ゴシック" panose="020B0609070205080204" pitchFamily="49" charset="-128"/>
              </a:rPr>
              <a:t>100か所</a:t>
            </a:r>
            <a:r>
              <a:rPr lang="ja-JP" altLang="en-US" sz="1400" dirty="0">
                <a:latin typeface="ＭＳ ゴシック" panose="020B0609070205080204" pitchFamily="49" charset="-128"/>
                <a:ea typeface="ＭＳ ゴシック" panose="020B0609070205080204" pitchFamily="49" charset="-128"/>
              </a:rPr>
              <a:t>の「</a:t>
            </a:r>
            <a:r>
              <a:rPr lang="ja-JP" altLang="en-US" sz="1400" b="1" u="sng" dirty="0" smtClean="0">
                <a:solidFill>
                  <a:srgbClr val="FF0000"/>
                </a:solidFill>
                <a:latin typeface="ＭＳ ゴシック" panose="020B0609070205080204" pitchFamily="49" charset="-128"/>
                <a:ea typeface="ＭＳ ゴシック" panose="020B0609070205080204" pitchFamily="49" charset="-128"/>
              </a:rPr>
              <a:t>脱炭素</a:t>
            </a:r>
            <a:r>
              <a:rPr lang="ja-JP" altLang="en-US" sz="1400" b="1" u="sng" dirty="0">
                <a:solidFill>
                  <a:srgbClr val="FF0000"/>
                </a:solidFill>
                <a:latin typeface="ＭＳ ゴシック" panose="020B0609070205080204" pitchFamily="49" charset="-128"/>
                <a:ea typeface="ＭＳ ゴシック" panose="020B0609070205080204" pitchFamily="49" charset="-128"/>
              </a:rPr>
              <a:t>先行地域</a:t>
            </a:r>
            <a:r>
              <a:rPr lang="ja-JP" altLang="en-US" sz="1400" dirty="0">
                <a:latin typeface="ＭＳ ゴシック" panose="020B0609070205080204" pitchFamily="49" charset="-128"/>
                <a:ea typeface="ＭＳ ゴシック" panose="020B0609070205080204" pitchFamily="49" charset="-128"/>
              </a:rPr>
              <a:t>」において、</a:t>
            </a:r>
            <a:r>
              <a:rPr lang="ja-JP" altLang="en-US" sz="1400" b="1" u="sng" dirty="0">
                <a:solidFill>
                  <a:srgbClr val="FF0000"/>
                </a:solidFill>
                <a:latin typeface="ＭＳ ゴシック" panose="020B0609070205080204" pitchFamily="49" charset="-128"/>
                <a:ea typeface="ＭＳ ゴシック" panose="020B0609070205080204" pitchFamily="49" charset="-128"/>
              </a:rPr>
              <a:t>2025 年度</a:t>
            </a:r>
            <a:r>
              <a:rPr lang="ja-JP" altLang="en-US" sz="1400" b="1" u="sng" dirty="0" smtClean="0">
                <a:solidFill>
                  <a:srgbClr val="FF0000"/>
                </a:solidFill>
                <a:latin typeface="ＭＳ ゴシック" panose="020B0609070205080204" pitchFamily="49" charset="-128"/>
                <a:ea typeface="ＭＳ ゴシック" panose="020B0609070205080204" pitchFamily="49" charset="-128"/>
              </a:rPr>
              <a:t>まで脱炭素</a:t>
            </a:r>
            <a:r>
              <a:rPr lang="ja-JP" altLang="en-US" sz="1400" b="1" u="sng" dirty="0">
                <a:solidFill>
                  <a:srgbClr val="FF0000"/>
                </a:solidFill>
                <a:latin typeface="ＭＳ ゴシック" panose="020B0609070205080204" pitchFamily="49" charset="-128"/>
                <a:ea typeface="ＭＳ ゴシック" panose="020B0609070205080204" pitchFamily="49" charset="-128"/>
              </a:rPr>
              <a:t>に向かう地域特性等に応じた先行的な</a:t>
            </a:r>
            <a:r>
              <a:rPr lang="ja-JP" altLang="en-US" sz="1400" b="1" u="sng" dirty="0" smtClean="0">
                <a:solidFill>
                  <a:srgbClr val="FF0000"/>
                </a:solidFill>
                <a:latin typeface="ＭＳ ゴシック" panose="020B0609070205080204" pitchFamily="49" charset="-128"/>
                <a:ea typeface="ＭＳ ゴシック" panose="020B0609070205080204" pitchFamily="49" charset="-128"/>
              </a:rPr>
              <a:t>取組</a:t>
            </a:r>
            <a:r>
              <a:rPr lang="ja-JP" altLang="en-US" sz="1400" b="1" u="sng" dirty="0">
                <a:solidFill>
                  <a:srgbClr val="FF0000"/>
                </a:solidFill>
                <a:latin typeface="ＭＳ ゴシック" panose="020B0609070205080204" pitchFamily="49" charset="-128"/>
                <a:ea typeface="ＭＳ ゴシック" panose="020B0609070205080204" pitchFamily="49" charset="-128"/>
              </a:rPr>
              <a:t>実施の道筋をつけ、2030 年度までに実行</a:t>
            </a:r>
            <a:r>
              <a:rPr lang="ja-JP" altLang="en-US" sz="1400" b="1" u="sng" dirty="0" smtClean="0">
                <a:solidFill>
                  <a:srgbClr val="FF0000"/>
                </a:solidFill>
                <a:latin typeface="ＭＳ ゴシック" panose="020B0609070205080204" pitchFamily="49" charset="-128"/>
                <a:ea typeface="ＭＳ ゴシック" panose="020B0609070205080204" pitchFamily="49" charset="-128"/>
              </a:rPr>
              <a:t>する</a:t>
            </a:r>
            <a:endParaRPr lang="en-US" altLang="ja-JP" sz="1400" b="1" u="sng" dirty="0" smtClean="0">
              <a:solidFill>
                <a:srgbClr val="FF0000"/>
              </a:solidFill>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出典：https://policies.env.go.jp/policy/roadmap/start</a:t>
            </a:r>
            <a:r>
              <a:rPr lang="ja-JP" altLang="en-US" sz="900" dirty="0" smtClean="0">
                <a:latin typeface="ＭＳ ゴシック" panose="020B0609070205080204" pitchFamily="49" charset="-128"/>
                <a:ea typeface="ＭＳ ゴシック" panose="020B0609070205080204" pitchFamily="49" charset="-128"/>
              </a:rPr>
              <a:t>/</a:t>
            </a:r>
            <a:endParaRPr lang="ja-JP" altLang="en-US" sz="900" dirty="0">
              <a:latin typeface="ＭＳ ゴシック" panose="020B0609070205080204" pitchFamily="49" charset="-128"/>
              <a:ea typeface="ＭＳ ゴシック" panose="020B0609070205080204" pitchFamily="49" charset="-128"/>
            </a:endParaRPr>
          </a:p>
        </p:txBody>
      </p:sp>
      <p:sp>
        <p:nvSpPr>
          <p:cNvPr id="7" name="テキスト ボックス 6"/>
          <p:cNvSpPr txBox="1"/>
          <p:nvPr/>
        </p:nvSpPr>
        <p:spPr bwMode="auto">
          <a:xfrm>
            <a:off x="1562830" y="2426462"/>
            <a:ext cx="3760046" cy="422405"/>
          </a:xfrm>
          <a:prstGeom prst="rect">
            <a:avLst/>
          </a:prstGeom>
          <a:solidFill>
            <a:schemeClr val="bg1"/>
          </a:solidFill>
          <a:ln w="9525">
            <a:solidFill>
              <a:schemeClr val="tx1"/>
            </a:solidFill>
            <a:miter lim="800000"/>
            <a:headEnd/>
            <a:tailEnd/>
          </a:ln>
        </p:spPr>
        <p:txBody>
          <a:bodyPr wrap="square" lIns="72000" tIns="72000" rIns="72000" bIns="72000">
            <a:spAutoFit/>
          </a:bodyPr>
          <a:lstStyle/>
          <a:p>
            <a:pPr algn="ctr">
              <a:defRPr/>
            </a:pPr>
            <a:r>
              <a:rPr lang="ja-JP" altLang="en-US" kern="0" dirty="0" smtClean="0">
                <a:latin typeface="ＭＳ ゴシック" pitchFamily="49" charset="-128"/>
                <a:ea typeface="ＭＳ ゴシック" pitchFamily="49" charset="-128"/>
              </a:rPr>
              <a:t>脱炭素エネルギーインフラが鍵</a:t>
            </a:r>
            <a:endParaRPr lang="en-US" altLang="ja-JP" sz="1400" kern="0" dirty="0">
              <a:latin typeface="ＭＳ ゴシック" pitchFamily="49" charset="-128"/>
              <a:ea typeface="ＭＳ ゴシック" pitchFamily="49" charset="-128"/>
            </a:endParaRPr>
          </a:p>
        </p:txBody>
      </p:sp>
      <p:sp>
        <p:nvSpPr>
          <p:cNvPr id="8" name="下矢印 7"/>
          <p:cNvSpPr/>
          <p:nvPr/>
        </p:nvSpPr>
        <p:spPr>
          <a:xfrm>
            <a:off x="3271404" y="1669792"/>
            <a:ext cx="342900" cy="24065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bwMode="auto">
          <a:xfrm>
            <a:off x="1250371" y="3330512"/>
            <a:ext cx="4384964" cy="699404"/>
          </a:xfrm>
          <a:prstGeom prst="rect">
            <a:avLst/>
          </a:prstGeom>
          <a:solidFill>
            <a:schemeClr val="bg1"/>
          </a:solidFill>
          <a:ln w="38100" cmpd="dbl">
            <a:solidFill>
              <a:schemeClr val="tx1"/>
            </a:solidFill>
            <a:miter lim="800000"/>
            <a:headEnd/>
            <a:tailEnd/>
          </a:ln>
        </p:spPr>
        <p:txBody>
          <a:bodyPr wrap="square" lIns="72000" tIns="72000" rIns="72000" bIns="72000">
            <a:spAutoFit/>
          </a:bodyPr>
          <a:lstStyle/>
          <a:p>
            <a:pPr algn="ctr">
              <a:defRPr/>
            </a:pPr>
            <a:r>
              <a:rPr lang="ja-JP" altLang="en-US" kern="0" dirty="0" smtClean="0">
                <a:latin typeface="ＭＳ ゴシック" pitchFamily="49" charset="-128"/>
                <a:ea typeface="ＭＳ ゴシック" pitchFamily="49" charset="-128"/>
              </a:rPr>
              <a:t>共通モデル：ホロニズム構想は全国展開可能で、脱炭素が達成できる</a:t>
            </a:r>
            <a:endParaRPr lang="en-US" altLang="ja-JP" sz="1400" kern="0" dirty="0">
              <a:latin typeface="ＭＳ ゴシック" pitchFamily="49" charset="-128"/>
              <a:ea typeface="ＭＳ ゴシック" pitchFamily="49" charset="-128"/>
            </a:endParaRPr>
          </a:p>
        </p:txBody>
      </p:sp>
      <p:sp>
        <p:nvSpPr>
          <p:cNvPr id="11" name="下矢印 10"/>
          <p:cNvSpPr/>
          <p:nvPr/>
        </p:nvSpPr>
        <p:spPr>
          <a:xfrm>
            <a:off x="3271404" y="2893843"/>
            <a:ext cx="342900" cy="4176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3554876" y="2874537"/>
            <a:ext cx="2651414" cy="461665"/>
          </a:xfrm>
          <a:prstGeom prst="rect">
            <a:avLst/>
          </a:prstGeom>
        </p:spPr>
        <p:txBody>
          <a:bodyPr wrap="square">
            <a:spAutoFit/>
          </a:bodyPr>
          <a:lstStyle/>
          <a:p>
            <a:r>
              <a:rPr lang="ja-JP" altLang="en-US" sz="1200" dirty="0" smtClean="0">
                <a:latin typeface="ＭＳ ゴシック" panose="020B0609070205080204" pitchFamily="49" charset="-128"/>
                <a:ea typeface="ＭＳ ゴシック" panose="020B0609070205080204" pitchFamily="49" charset="-128"/>
              </a:rPr>
              <a:t>脱炭素エネルギーインフラの基本構成を共通化した方が普及しやすい</a:t>
            </a:r>
            <a:endParaRPr lang="en-US" altLang="ja-JP" sz="1200" dirty="0" smtClean="0">
              <a:latin typeface="ＭＳ ゴシック" panose="020B0609070205080204" pitchFamily="49" charset="-128"/>
              <a:ea typeface="ＭＳ ゴシック" panose="020B0609070205080204" pitchFamily="49" charset="-128"/>
            </a:endParaRPr>
          </a:p>
        </p:txBody>
      </p:sp>
      <p:sp>
        <p:nvSpPr>
          <p:cNvPr id="16" name="正方形/長方形 15"/>
          <p:cNvSpPr/>
          <p:nvPr/>
        </p:nvSpPr>
        <p:spPr>
          <a:xfrm>
            <a:off x="4326408" y="5680650"/>
            <a:ext cx="2234260" cy="1384995"/>
          </a:xfrm>
          <a:prstGeom prst="rect">
            <a:avLst/>
          </a:prstGeom>
          <a:ln>
            <a:solidFill>
              <a:schemeClr val="tx1"/>
            </a:solidFill>
          </a:ln>
        </p:spPr>
        <p:txBody>
          <a:bodyPr wrap="square">
            <a:spAutoFit/>
          </a:bodyPr>
          <a:lstStyle/>
          <a:p>
            <a:r>
              <a:rPr lang="ja-JP" altLang="en-US" sz="1200" dirty="0" smtClean="0">
                <a:latin typeface="ＭＳ ゴシック" panose="020B0609070205080204" pitchFamily="49" charset="-128"/>
                <a:ea typeface="ＭＳ ゴシック" panose="020B0609070205080204" pitchFamily="49" charset="-128"/>
              </a:rPr>
              <a:t>国内展開</a:t>
            </a:r>
            <a:endParaRPr lang="en-US" altLang="ja-JP" sz="1200" dirty="0" smtClean="0">
              <a:latin typeface="ＭＳ ゴシック" panose="020B0609070205080204" pitchFamily="49" charset="-128"/>
              <a:ea typeface="ＭＳ ゴシック" panose="020B0609070205080204" pitchFamily="49" charset="-128"/>
            </a:endParaRPr>
          </a:p>
          <a:p>
            <a:r>
              <a:rPr lang="ja-JP" altLang="en-US" sz="1200" dirty="0" smtClean="0">
                <a:latin typeface="ＭＳ ゴシック" panose="020B0609070205080204" pitchFamily="49" charset="-128"/>
                <a:ea typeface="ＭＳ ゴシック" panose="020B0609070205080204" pitchFamily="49" charset="-128"/>
              </a:rPr>
              <a:t>既存インフラが充実しており既存インフラを有効活用しながら変革することになる</a:t>
            </a:r>
            <a:endParaRPr lang="en-US" altLang="ja-JP" sz="1200" dirty="0" smtClean="0">
              <a:latin typeface="ＭＳ ゴシック" panose="020B0609070205080204" pitchFamily="49" charset="-128"/>
              <a:ea typeface="ＭＳ ゴシック" panose="020B0609070205080204" pitchFamily="49" charset="-128"/>
            </a:endParaRPr>
          </a:p>
          <a:p>
            <a:r>
              <a:rPr lang="ja-JP" altLang="en-US" sz="1200" dirty="0" smtClean="0">
                <a:latin typeface="ＭＳ ゴシック" panose="020B0609070205080204" pitchFamily="49" charset="-128"/>
                <a:ea typeface="ＭＳ ゴシック" panose="020B0609070205080204" pitchFamily="49" charset="-128"/>
              </a:rPr>
              <a:t>⇒既存インフラが完備され、新しいインフラは普及させにくい</a:t>
            </a:r>
            <a:endParaRPr lang="ja-JP" altLang="en-US" sz="1200" dirty="0">
              <a:latin typeface="ＭＳ ゴシック" panose="020B0609070205080204" pitchFamily="49" charset="-128"/>
              <a:ea typeface="ＭＳ ゴシック" panose="020B0609070205080204" pitchFamily="49" charset="-128"/>
            </a:endParaRPr>
          </a:p>
        </p:txBody>
      </p:sp>
      <p:sp>
        <p:nvSpPr>
          <p:cNvPr id="17" name="正方形/長方形 16"/>
          <p:cNvSpPr/>
          <p:nvPr/>
        </p:nvSpPr>
        <p:spPr>
          <a:xfrm>
            <a:off x="2320528" y="5680650"/>
            <a:ext cx="1901751" cy="1015663"/>
          </a:xfrm>
          <a:prstGeom prst="rect">
            <a:avLst/>
          </a:prstGeom>
          <a:ln>
            <a:solidFill>
              <a:schemeClr val="tx1"/>
            </a:solidFill>
          </a:ln>
        </p:spPr>
        <p:txBody>
          <a:bodyPr wrap="square">
            <a:spAutoFit/>
          </a:bodyPr>
          <a:lstStyle/>
          <a:p>
            <a:r>
              <a:rPr lang="ja-JP" altLang="en-US" sz="1200" dirty="0" smtClean="0">
                <a:latin typeface="ＭＳ ゴシック" panose="020B0609070205080204" pitchFamily="49" charset="-128"/>
                <a:ea typeface="ＭＳ ゴシック" panose="020B0609070205080204" pitchFamily="49" charset="-128"/>
              </a:rPr>
              <a:t>先進国</a:t>
            </a:r>
            <a:endParaRPr lang="en-US" altLang="ja-JP" sz="1200" dirty="0" smtClean="0">
              <a:latin typeface="ＭＳ ゴシック" panose="020B0609070205080204" pitchFamily="49" charset="-128"/>
              <a:ea typeface="ＭＳ ゴシック" panose="020B0609070205080204" pitchFamily="49" charset="-128"/>
            </a:endParaRPr>
          </a:p>
          <a:p>
            <a:r>
              <a:rPr lang="ja-JP" altLang="en-US" sz="1200" dirty="0" smtClean="0">
                <a:latin typeface="ＭＳ ゴシック" panose="020B0609070205080204" pitchFamily="49" charset="-128"/>
                <a:ea typeface="ＭＳ ゴシック" panose="020B0609070205080204" pitchFamily="49" charset="-128"/>
              </a:rPr>
              <a:t>基本的に日本と同じ状況</a:t>
            </a:r>
            <a:endParaRPr lang="en-US" altLang="ja-JP" sz="1200" dirty="0" smtClean="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⇒既存インフラが完備され、新しいインフラは普及させにくい</a:t>
            </a:r>
          </a:p>
        </p:txBody>
      </p:sp>
      <p:sp>
        <p:nvSpPr>
          <p:cNvPr id="18" name="正方形/長方形 17"/>
          <p:cNvSpPr/>
          <p:nvPr/>
        </p:nvSpPr>
        <p:spPr>
          <a:xfrm>
            <a:off x="128046" y="5680650"/>
            <a:ext cx="2088353" cy="1384995"/>
          </a:xfrm>
          <a:prstGeom prst="rect">
            <a:avLst/>
          </a:prstGeom>
          <a:ln>
            <a:solidFill>
              <a:schemeClr val="tx1"/>
            </a:solidFill>
          </a:ln>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rPr>
              <a:t>途上</a:t>
            </a:r>
            <a:r>
              <a:rPr lang="ja-JP" altLang="en-US" sz="1200" dirty="0" smtClean="0">
                <a:latin typeface="ＭＳ ゴシック" panose="020B0609070205080204" pitchFamily="49" charset="-128"/>
                <a:ea typeface="ＭＳ ゴシック" panose="020B0609070205080204" pitchFamily="49" charset="-128"/>
              </a:rPr>
              <a:t>国</a:t>
            </a:r>
            <a:endParaRPr lang="en-US" altLang="ja-JP" sz="1200" dirty="0" smtClean="0">
              <a:latin typeface="ＭＳ ゴシック" panose="020B0609070205080204" pitchFamily="49" charset="-128"/>
              <a:ea typeface="ＭＳ ゴシック" panose="020B0609070205080204" pitchFamily="49" charset="-128"/>
            </a:endParaRPr>
          </a:p>
          <a:p>
            <a:r>
              <a:rPr lang="ja-JP" altLang="en-US" sz="1200" dirty="0" smtClean="0">
                <a:latin typeface="ＭＳ ゴシック" panose="020B0609070205080204" pitchFamily="49" charset="-128"/>
                <a:ea typeface="ＭＳ ゴシック" panose="020B0609070205080204" pitchFamily="49" charset="-128"/>
              </a:rPr>
              <a:t>インフラを整備するため、インフラ整備の段階で取り入れ可能</a:t>
            </a:r>
            <a:endParaRPr lang="en-US" altLang="ja-JP" sz="1200" dirty="0" smtClean="0">
              <a:latin typeface="ＭＳ ゴシック" panose="020B0609070205080204" pitchFamily="49" charset="-128"/>
              <a:ea typeface="ＭＳ ゴシック" panose="020B0609070205080204" pitchFamily="49" charset="-128"/>
            </a:endParaRPr>
          </a:p>
          <a:p>
            <a:r>
              <a:rPr lang="ja-JP" altLang="en-US" sz="1200" dirty="0" smtClean="0">
                <a:latin typeface="ＭＳ ゴシック" panose="020B0609070205080204" pitchFamily="49" charset="-128"/>
                <a:ea typeface="ＭＳ ゴシック" panose="020B0609070205080204" pitchFamily="49" charset="-128"/>
              </a:rPr>
              <a:t>⇒インフラ整備</a:t>
            </a:r>
            <a:r>
              <a:rPr lang="ja-JP" altLang="en-US" sz="1200" dirty="0">
                <a:latin typeface="ＭＳ ゴシック" panose="020B0609070205080204" pitchFamily="49" charset="-128"/>
                <a:ea typeface="ＭＳ ゴシック" panose="020B0609070205080204" pitchFamily="49" charset="-128"/>
              </a:rPr>
              <a:t>段階で</a:t>
            </a:r>
            <a:r>
              <a:rPr lang="ja-JP" altLang="en-US" sz="1200" dirty="0" smtClean="0">
                <a:latin typeface="ＭＳ ゴシック" panose="020B0609070205080204" pitchFamily="49" charset="-128"/>
                <a:ea typeface="ＭＳ ゴシック" panose="020B0609070205080204" pitchFamily="49" charset="-128"/>
              </a:rPr>
              <a:t>ホロニズム構想が導入でき普及させやすい</a:t>
            </a:r>
            <a:endParaRPr lang="en-US" altLang="ja-JP" sz="1200" dirty="0">
              <a:latin typeface="ＭＳ ゴシック" panose="020B0609070205080204" pitchFamily="49" charset="-128"/>
              <a:ea typeface="ＭＳ ゴシック" panose="020B0609070205080204" pitchFamily="49" charset="-128"/>
            </a:endParaRPr>
          </a:p>
        </p:txBody>
      </p:sp>
      <p:sp>
        <p:nvSpPr>
          <p:cNvPr id="19" name="テキスト ボックス 18"/>
          <p:cNvSpPr txBox="1"/>
          <p:nvPr/>
        </p:nvSpPr>
        <p:spPr bwMode="auto">
          <a:xfrm>
            <a:off x="2320528" y="7526071"/>
            <a:ext cx="4240139" cy="514738"/>
          </a:xfrm>
          <a:prstGeom prst="rect">
            <a:avLst/>
          </a:prstGeom>
          <a:solidFill>
            <a:schemeClr val="bg1"/>
          </a:solidFill>
          <a:ln w="9525">
            <a:solidFill>
              <a:schemeClr val="tx1"/>
            </a:solidFill>
            <a:miter lim="800000"/>
            <a:headEnd/>
            <a:tailEnd/>
          </a:ln>
        </p:spPr>
        <p:txBody>
          <a:bodyPr wrap="square" lIns="72000" tIns="72000" rIns="72000" bIns="72000">
            <a:spAutoFit/>
          </a:bodyPr>
          <a:lstStyle/>
          <a:p>
            <a:pPr>
              <a:defRPr/>
            </a:pPr>
            <a:r>
              <a:rPr lang="ja-JP" altLang="en-US" sz="1200" kern="0" dirty="0" smtClean="0">
                <a:latin typeface="ＭＳ ゴシック" pitchFamily="49" charset="-128"/>
                <a:ea typeface="ＭＳ ゴシック" pitchFamily="49" charset="-128"/>
              </a:rPr>
              <a:t>各国の規制に合わせる部分で普及に困難が生じる</a:t>
            </a:r>
            <a:endParaRPr lang="en-US" altLang="ja-JP" sz="1200" kern="0" dirty="0" smtClean="0">
              <a:latin typeface="ＭＳ ゴシック" pitchFamily="49" charset="-128"/>
              <a:ea typeface="ＭＳ ゴシック" pitchFamily="49" charset="-128"/>
            </a:endParaRPr>
          </a:p>
          <a:p>
            <a:pPr>
              <a:defRPr/>
            </a:pPr>
            <a:r>
              <a:rPr lang="ja-JP" altLang="en-US" sz="1200" kern="0" dirty="0" smtClean="0">
                <a:latin typeface="ＭＳ ゴシック" pitchFamily="49" charset="-128"/>
                <a:ea typeface="ＭＳ ゴシック" pitchFamily="49" charset="-128"/>
              </a:rPr>
              <a:t>（インフラと規制が完備された先進国程普及が難しい）</a:t>
            </a:r>
            <a:endParaRPr lang="en-US" altLang="ja-JP" sz="1200" kern="0" dirty="0">
              <a:latin typeface="ＭＳ ゴシック" pitchFamily="49" charset="-128"/>
              <a:ea typeface="ＭＳ ゴシック" pitchFamily="49" charset="-128"/>
            </a:endParaRPr>
          </a:p>
        </p:txBody>
      </p:sp>
      <p:sp>
        <p:nvSpPr>
          <p:cNvPr id="20" name="テキスト ボックス 19"/>
          <p:cNvSpPr txBox="1"/>
          <p:nvPr/>
        </p:nvSpPr>
        <p:spPr bwMode="auto">
          <a:xfrm>
            <a:off x="128045" y="7536234"/>
            <a:ext cx="2088353" cy="514738"/>
          </a:xfrm>
          <a:prstGeom prst="rect">
            <a:avLst/>
          </a:prstGeom>
          <a:solidFill>
            <a:schemeClr val="bg1"/>
          </a:solidFill>
          <a:ln w="9525">
            <a:solidFill>
              <a:schemeClr val="tx1"/>
            </a:solidFill>
            <a:miter lim="800000"/>
            <a:headEnd/>
            <a:tailEnd/>
          </a:ln>
        </p:spPr>
        <p:txBody>
          <a:bodyPr wrap="square" lIns="72000" tIns="72000" rIns="72000" bIns="72000">
            <a:spAutoFit/>
          </a:bodyPr>
          <a:lstStyle/>
          <a:p>
            <a:pPr algn="ctr">
              <a:defRPr/>
            </a:pPr>
            <a:r>
              <a:rPr lang="ja-JP" altLang="en-US" sz="1200" kern="0" dirty="0" smtClean="0">
                <a:latin typeface="ＭＳ ゴシック" pitchFamily="49" charset="-128"/>
                <a:ea typeface="ＭＳ ゴシック" pitchFamily="49" charset="-128"/>
              </a:rPr>
              <a:t>新規整備のインフラ、規制等も含めて導入しやすい</a:t>
            </a:r>
            <a:endParaRPr lang="en-US" altLang="ja-JP" sz="1200" kern="0" dirty="0">
              <a:latin typeface="ＭＳ ゴシック" pitchFamily="49" charset="-128"/>
              <a:ea typeface="ＭＳ ゴシック" pitchFamily="49" charset="-128"/>
            </a:endParaRPr>
          </a:p>
        </p:txBody>
      </p:sp>
      <p:sp>
        <p:nvSpPr>
          <p:cNvPr id="21" name="下矢印 20"/>
          <p:cNvSpPr/>
          <p:nvPr/>
        </p:nvSpPr>
        <p:spPr>
          <a:xfrm>
            <a:off x="1000771" y="7132414"/>
            <a:ext cx="342900" cy="3412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下矢印 21"/>
          <p:cNvSpPr/>
          <p:nvPr/>
        </p:nvSpPr>
        <p:spPr>
          <a:xfrm>
            <a:off x="3804801" y="7156739"/>
            <a:ext cx="1038662" cy="2805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下矢印 22"/>
          <p:cNvSpPr/>
          <p:nvPr/>
        </p:nvSpPr>
        <p:spPr>
          <a:xfrm>
            <a:off x="3271404" y="4081528"/>
            <a:ext cx="342900" cy="2658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bwMode="auto">
          <a:xfrm>
            <a:off x="1315634" y="4405257"/>
            <a:ext cx="4245687" cy="699404"/>
          </a:xfrm>
          <a:prstGeom prst="rect">
            <a:avLst/>
          </a:prstGeom>
          <a:solidFill>
            <a:schemeClr val="bg1"/>
          </a:solidFill>
          <a:ln w="9525">
            <a:solidFill>
              <a:schemeClr val="tx1"/>
            </a:solidFill>
            <a:miter lim="800000"/>
            <a:headEnd/>
            <a:tailEnd/>
          </a:ln>
        </p:spPr>
        <p:txBody>
          <a:bodyPr wrap="square" lIns="72000" tIns="72000" rIns="72000" bIns="72000">
            <a:spAutoFit/>
          </a:bodyPr>
          <a:lstStyle/>
          <a:p>
            <a:pPr algn="ctr">
              <a:defRPr/>
            </a:pPr>
            <a:r>
              <a:rPr lang="ja-JP" altLang="en-US" kern="0" dirty="0" smtClean="0">
                <a:latin typeface="ＭＳ ゴシック" pitchFamily="49" charset="-128"/>
                <a:ea typeface="ＭＳ ゴシック" pitchFamily="49" charset="-128"/>
              </a:rPr>
              <a:t>共通</a:t>
            </a:r>
            <a:r>
              <a:rPr lang="ja-JP" altLang="en-US" kern="0" dirty="0">
                <a:latin typeface="ＭＳ ゴシック" pitchFamily="49" charset="-128"/>
                <a:ea typeface="ＭＳ ゴシック" pitchFamily="49" charset="-128"/>
              </a:rPr>
              <a:t>モデル</a:t>
            </a:r>
            <a:r>
              <a:rPr lang="ja-JP" altLang="en-US" kern="0" dirty="0" smtClean="0">
                <a:latin typeface="ＭＳ ゴシック" pitchFamily="49" charset="-128"/>
                <a:ea typeface="ＭＳ ゴシック" pitchFamily="49" charset="-128"/>
              </a:rPr>
              <a:t>の国内展開ができるため、</a:t>
            </a:r>
            <a:r>
              <a:rPr lang="en-US" altLang="ja-JP" kern="0" dirty="0" smtClean="0">
                <a:latin typeface="ＭＳ ゴシック" pitchFamily="49" charset="-128"/>
                <a:ea typeface="ＭＳ ゴシック" pitchFamily="49" charset="-128"/>
              </a:rPr>
              <a:t>100</a:t>
            </a:r>
            <a:r>
              <a:rPr lang="ja-JP" altLang="en-US" kern="0" dirty="0" smtClean="0">
                <a:latin typeface="ＭＳ ゴシック" pitchFamily="49" charset="-128"/>
                <a:ea typeface="ＭＳ ゴシック" pitchFamily="49" charset="-128"/>
              </a:rPr>
              <a:t>か所以上への普及が見込める</a:t>
            </a:r>
            <a:endParaRPr lang="en-US" altLang="ja-JP" sz="1400" kern="0" dirty="0">
              <a:latin typeface="ＭＳ ゴシック" pitchFamily="49" charset="-128"/>
              <a:ea typeface="ＭＳ ゴシック" pitchFamily="49" charset="-128"/>
            </a:endParaRPr>
          </a:p>
        </p:txBody>
      </p:sp>
      <p:sp>
        <p:nvSpPr>
          <p:cNvPr id="25" name="テキスト ボックス 24"/>
          <p:cNvSpPr txBox="1"/>
          <p:nvPr/>
        </p:nvSpPr>
        <p:spPr bwMode="auto">
          <a:xfrm>
            <a:off x="1407153" y="5243683"/>
            <a:ext cx="3760046" cy="422405"/>
          </a:xfrm>
          <a:prstGeom prst="rect">
            <a:avLst/>
          </a:prstGeom>
          <a:noFill/>
          <a:ln w="9525">
            <a:noFill/>
            <a:miter lim="800000"/>
            <a:headEnd/>
            <a:tailEnd/>
          </a:ln>
        </p:spPr>
        <p:txBody>
          <a:bodyPr wrap="square" lIns="72000" tIns="72000" rIns="72000" bIns="72000">
            <a:spAutoFit/>
          </a:bodyPr>
          <a:lstStyle/>
          <a:p>
            <a:pPr algn="ctr">
              <a:defRPr/>
            </a:pPr>
            <a:r>
              <a:rPr lang="ja-JP" altLang="en-US" kern="0" dirty="0" smtClean="0">
                <a:latin typeface="ＭＳ ゴシック" pitchFamily="49" charset="-128"/>
                <a:ea typeface="ＭＳ ゴシック" pitchFamily="49" charset="-128"/>
              </a:rPr>
              <a:t>世界展開</a:t>
            </a:r>
            <a:endParaRPr lang="en-US" altLang="ja-JP" sz="1400" kern="0" dirty="0">
              <a:latin typeface="ＭＳ ゴシック" pitchFamily="49" charset="-128"/>
              <a:ea typeface="ＭＳ ゴシック" pitchFamily="49" charset="-128"/>
            </a:endParaRPr>
          </a:p>
        </p:txBody>
      </p:sp>
      <p:cxnSp>
        <p:nvCxnSpPr>
          <p:cNvPr id="3" name="直線コネクタ 2"/>
          <p:cNvCxnSpPr/>
          <p:nvPr/>
        </p:nvCxnSpPr>
        <p:spPr>
          <a:xfrm flipV="1">
            <a:off x="128045" y="5278583"/>
            <a:ext cx="6563700"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テキスト ボックス 25"/>
          <p:cNvSpPr txBox="1"/>
          <p:nvPr/>
        </p:nvSpPr>
        <p:spPr bwMode="auto">
          <a:xfrm>
            <a:off x="128044" y="8413228"/>
            <a:ext cx="6432623" cy="699404"/>
          </a:xfrm>
          <a:prstGeom prst="rect">
            <a:avLst/>
          </a:prstGeom>
          <a:solidFill>
            <a:schemeClr val="bg1"/>
          </a:solidFill>
          <a:ln w="9525">
            <a:solidFill>
              <a:schemeClr val="tx1"/>
            </a:solidFill>
            <a:miter lim="800000"/>
            <a:headEnd/>
            <a:tailEnd/>
          </a:ln>
        </p:spPr>
        <p:txBody>
          <a:bodyPr wrap="square" lIns="72000" tIns="72000" rIns="72000" bIns="72000">
            <a:spAutoFit/>
          </a:bodyPr>
          <a:lstStyle/>
          <a:p>
            <a:pPr algn="just">
              <a:defRPr/>
            </a:pPr>
            <a:r>
              <a:rPr lang="ja-JP" altLang="en-US" sz="1200" kern="0" dirty="0" smtClean="0">
                <a:latin typeface="ＭＳ ゴシック" pitchFamily="49" charset="-128"/>
                <a:ea typeface="ＭＳ ゴシック" pitchFamily="49" charset="-128"/>
              </a:rPr>
              <a:t>先進国への導入は困難でもエネルギー由来の</a:t>
            </a:r>
            <a:r>
              <a:rPr lang="en-US" altLang="ja-JP" sz="1200" kern="0" dirty="0" smtClean="0">
                <a:latin typeface="ＭＳ ゴシック" pitchFamily="49" charset="-128"/>
                <a:ea typeface="ＭＳ ゴシック" pitchFamily="49" charset="-128"/>
              </a:rPr>
              <a:t>CO2</a:t>
            </a:r>
            <a:r>
              <a:rPr lang="ja-JP" altLang="en-US" sz="1200" kern="0" dirty="0" smtClean="0">
                <a:latin typeface="ＭＳ ゴシック" pitchFamily="49" charset="-128"/>
                <a:ea typeface="ＭＳ ゴシック" pitchFamily="49" charset="-128"/>
              </a:rPr>
              <a:t>排出量が多いため脱炭素化を急ぐ必要があり、途上国はこれから</a:t>
            </a:r>
            <a:r>
              <a:rPr lang="en-US" altLang="ja-JP" sz="1200" kern="0" dirty="0" smtClean="0">
                <a:latin typeface="ＭＳ ゴシック" pitchFamily="49" charset="-128"/>
                <a:ea typeface="ＭＳ ゴシック" pitchFamily="49" charset="-128"/>
              </a:rPr>
              <a:t>CO2</a:t>
            </a:r>
            <a:r>
              <a:rPr lang="ja-JP" altLang="en-US" sz="1200" kern="0" dirty="0" err="1" smtClean="0">
                <a:latin typeface="ＭＳ ゴシック" pitchFamily="49" charset="-128"/>
                <a:ea typeface="ＭＳ ゴシック" pitchFamily="49" charset="-128"/>
              </a:rPr>
              <a:t>の排</a:t>
            </a:r>
            <a:r>
              <a:rPr lang="ja-JP" altLang="en-US" sz="1200" kern="0" dirty="0" smtClean="0">
                <a:latin typeface="ＭＳ ゴシック" pitchFamily="49" charset="-128"/>
                <a:ea typeface="ＭＳ ゴシック" pitchFamily="49" charset="-128"/>
              </a:rPr>
              <a:t>出が増えてくるため、その前に脱炭素化を進める必要がある</a:t>
            </a:r>
            <a:r>
              <a:rPr lang="ja-JP" altLang="en-US" sz="1200" b="1" kern="0" dirty="0" smtClean="0">
                <a:solidFill>
                  <a:srgbClr val="008000"/>
                </a:solidFill>
                <a:latin typeface="ＭＳ ゴシック" pitchFamily="49" charset="-128"/>
                <a:ea typeface="ＭＳ ゴシック" pitchFamily="49" charset="-128"/>
              </a:rPr>
              <a:t>⇒普及の困難さに違いはあるが、普及が急務であることに変わりはない</a:t>
            </a:r>
            <a:endParaRPr lang="en-US" altLang="ja-JP" sz="1200" b="1" kern="0" dirty="0" smtClean="0">
              <a:solidFill>
                <a:srgbClr val="008000"/>
              </a:solidFill>
              <a:latin typeface="ＭＳ ゴシック" pitchFamily="49" charset="-128"/>
              <a:ea typeface="ＭＳ ゴシック" pitchFamily="49" charset="-128"/>
            </a:endParaRPr>
          </a:p>
        </p:txBody>
      </p:sp>
      <p:sp>
        <p:nvSpPr>
          <p:cNvPr id="27" name="正方形/長方形 26"/>
          <p:cNvSpPr/>
          <p:nvPr/>
        </p:nvSpPr>
        <p:spPr>
          <a:xfrm>
            <a:off x="0" y="1623098"/>
            <a:ext cx="3554876" cy="384721"/>
          </a:xfrm>
          <a:prstGeom prst="rect">
            <a:avLst/>
          </a:prstGeom>
        </p:spPr>
        <p:txBody>
          <a:bodyPr wrap="square">
            <a:spAutoFit/>
          </a:bodyPr>
          <a:lstStyle/>
          <a:p>
            <a:r>
              <a:rPr lang="ja-JP" altLang="en-US" sz="1000" dirty="0" smtClean="0">
                <a:latin typeface="ＭＳ ゴシック" panose="020B0609070205080204" pitchFamily="49" charset="-128"/>
                <a:ea typeface="ＭＳ ゴシック" panose="020B0609070205080204" pitchFamily="49" charset="-128"/>
              </a:rPr>
              <a:t>日本のエネルギー起源</a:t>
            </a:r>
            <a:r>
              <a:rPr lang="en-US" altLang="ja-JP" sz="1000" dirty="0" smtClean="0">
                <a:latin typeface="ＭＳ ゴシック" panose="020B0609070205080204" pitchFamily="49" charset="-128"/>
                <a:ea typeface="ＭＳ ゴシック" panose="020B0609070205080204" pitchFamily="49" charset="-128"/>
              </a:rPr>
              <a:t>CO2</a:t>
            </a:r>
            <a:r>
              <a:rPr lang="ja-JP" altLang="en-US" sz="1000" dirty="0" smtClean="0">
                <a:latin typeface="ＭＳ ゴシック" panose="020B0609070205080204" pitchFamily="49" charset="-128"/>
                <a:ea typeface="ＭＳ ゴシック" panose="020B0609070205080204" pitchFamily="49" charset="-128"/>
              </a:rPr>
              <a:t>は全体の</a:t>
            </a:r>
            <a:r>
              <a:rPr lang="en-US" altLang="ja-JP" sz="1000" u="sng" dirty="0" smtClean="0">
                <a:latin typeface="ＭＳ ゴシック" panose="020B0609070205080204" pitchFamily="49" charset="-128"/>
                <a:ea typeface="ＭＳ ゴシック" panose="020B0609070205080204" pitchFamily="49" charset="-128"/>
              </a:rPr>
              <a:t>8</a:t>
            </a:r>
            <a:r>
              <a:rPr lang="ja-JP" altLang="en-US" sz="1000" u="sng" dirty="0" smtClean="0">
                <a:latin typeface="ＭＳ ゴシック" panose="020B0609070205080204" pitchFamily="49" charset="-128"/>
                <a:ea typeface="ＭＳ ゴシック" panose="020B0609070205080204" pitchFamily="49" charset="-128"/>
              </a:rPr>
              <a:t>割以上</a:t>
            </a:r>
            <a:endParaRPr lang="en-US" altLang="ja-JP" sz="1000" u="sng" dirty="0" smtClean="0">
              <a:latin typeface="ＭＳ ゴシック" panose="020B0609070205080204" pitchFamily="49" charset="-128"/>
              <a:ea typeface="ＭＳ ゴシック" panose="020B0609070205080204" pitchFamily="49" charset="-128"/>
            </a:endParaRPr>
          </a:p>
          <a:p>
            <a:r>
              <a:rPr lang="ja-JP" altLang="en-US" sz="900" dirty="0" smtClean="0">
                <a:latin typeface="ＭＳ ゴシック" panose="020B0609070205080204" pitchFamily="49" charset="-128"/>
                <a:ea typeface="ＭＳ ゴシック" panose="020B0609070205080204" pitchFamily="49" charset="-128"/>
              </a:rPr>
              <a:t>（出典：令和</a:t>
            </a:r>
            <a:r>
              <a:rPr lang="en-US" altLang="ja-JP" sz="900" dirty="0" smtClean="0">
                <a:latin typeface="ＭＳ ゴシック" panose="020B0609070205080204" pitchFamily="49" charset="-128"/>
                <a:ea typeface="ＭＳ ゴシック" panose="020B0609070205080204" pitchFamily="49" charset="-128"/>
              </a:rPr>
              <a:t>4</a:t>
            </a:r>
            <a:r>
              <a:rPr lang="ja-JP" altLang="en-US" sz="900" dirty="0" smtClean="0">
                <a:latin typeface="ＭＳ ゴシック" panose="020B0609070205080204" pitchFamily="49" charset="-128"/>
                <a:ea typeface="ＭＳ ゴシック" panose="020B0609070205080204" pitchFamily="49" charset="-128"/>
              </a:rPr>
              <a:t>年度エネルギーに関する年次報告</a:t>
            </a:r>
            <a:r>
              <a:rPr lang="en-US" altLang="ja-JP" sz="900" dirty="0" smtClean="0">
                <a:latin typeface="ＭＳ ゴシック" panose="020B0609070205080204" pitchFamily="49" charset="-128"/>
                <a:ea typeface="ＭＳ ゴシック" panose="020B0609070205080204" pitchFamily="49" charset="-128"/>
              </a:rPr>
              <a:t>:</a:t>
            </a:r>
            <a:r>
              <a:rPr lang="ja-JP" altLang="en-US" sz="900" dirty="0" smtClean="0">
                <a:latin typeface="ＭＳ ゴシック" panose="020B0609070205080204" pitchFamily="49" charset="-128"/>
                <a:ea typeface="ＭＳ ゴシック" panose="020B0609070205080204" pitchFamily="49" charset="-128"/>
              </a:rPr>
              <a:t>電力</a:t>
            </a:r>
            <a:r>
              <a:rPr lang="ja-JP" altLang="en-US" sz="900" dirty="0">
                <a:latin typeface="ＭＳ ゴシック" panose="020B0609070205080204" pitchFamily="49" charset="-128"/>
                <a:ea typeface="ＭＳ ゴシック" panose="020B0609070205080204" pitchFamily="49" charset="-128"/>
              </a:rPr>
              <a:t>以外含む</a:t>
            </a:r>
            <a:r>
              <a:rPr lang="ja-JP" altLang="en-US" sz="900" dirty="0" smtClean="0">
                <a:latin typeface="ＭＳ ゴシック" panose="020B0609070205080204" pitchFamily="49" charset="-128"/>
                <a:ea typeface="ＭＳ ゴシック" panose="020B0609070205080204" pitchFamily="49" charset="-128"/>
              </a:rPr>
              <a:t>）</a:t>
            </a:r>
            <a:endParaRPr lang="en-US" altLang="ja-JP" sz="900" dirty="0" smtClean="0">
              <a:latin typeface="ＭＳ ゴシック" panose="020B0609070205080204" pitchFamily="49" charset="-128"/>
              <a:ea typeface="ＭＳ ゴシック" panose="020B0609070205080204" pitchFamily="49" charset="-128"/>
            </a:endParaRPr>
          </a:p>
        </p:txBody>
      </p:sp>
      <p:sp>
        <p:nvSpPr>
          <p:cNvPr id="28" name="正方形/長方形 27"/>
          <p:cNvSpPr/>
          <p:nvPr/>
        </p:nvSpPr>
        <p:spPr>
          <a:xfrm>
            <a:off x="-5731" y="1913262"/>
            <a:ext cx="4652517" cy="384721"/>
          </a:xfrm>
          <a:prstGeom prst="rect">
            <a:avLst/>
          </a:prstGeom>
        </p:spPr>
        <p:txBody>
          <a:bodyPr wrap="square">
            <a:spAutoFit/>
          </a:bodyPr>
          <a:lstStyle/>
          <a:p>
            <a:r>
              <a:rPr lang="ja-JP" altLang="en-US" sz="1000" u="sng" dirty="0" smtClean="0">
                <a:latin typeface="ＭＳ ゴシック" panose="020B0609070205080204" pitchFamily="49" charset="-128"/>
                <a:ea typeface="ＭＳ ゴシック" panose="020B0609070205080204" pitchFamily="49" charset="-128"/>
              </a:rPr>
              <a:t>世帯</a:t>
            </a:r>
            <a:r>
              <a:rPr lang="ja-JP" altLang="en-US" sz="1000" dirty="0" smtClean="0">
                <a:latin typeface="ＭＳ ゴシック" panose="020B0609070205080204" pitchFamily="49" charset="-128"/>
                <a:ea typeface="ＭＳ ゴシック" panose="020B0609070205080204" pitchFamily="49" charset="-128"/>
              </a:rPr>
              <a:t>のエネルギー種別</a:t>
            </a:r>
            <a:r>
              <a:rPr lang="en-US" altLang="ja-JP" sz="1000" dirty="0" smtClean="0">
                <a:latin typeface="ＭＳ ゴシック" panose="020B0609070205080204" pitchFamily="49" charset="-128"/>
                <a:ea typeface="ＭＳ ゴシック" panose="020B0609070205080204" pitchFamily="49" charset="-128"/>
              </a:rPr>
              <a:t>CO2</a:t>
            </a:r>
            <a:r>
              <a:rPr lang="ja-JP" altLang="en-US" sz="1000" dirty="0" smtClean="0">
                <a:latin typeface="ＭＳ ゴシック" panose="020B0609070205080204" pitchFamily="49" charset="-128"/>
                <a:ea typeface="ＭＳ ゴシック" panose="020B0609070205080204" pitchFamily="49" charset="-128"/>
              </a:rPr>
              <a:t>排出量：</a:t>
            </a:r>
            <a:r>
              <a:rPr lang="ja-JP" altLang="en-US" sz="1000" u="sng" dirty="0" smtClean="0">
                <a:latin typeface="ＭＳ ゴシック" panose="020B0609070205080204" pitchFamily="49" charset="-128"/>
                <a:ea typeface="ＭＳ ゴシック" panose="020B0609070205080204" pitchFamily="49" charset="-128"/>
              </a:rPr>
              <a:t>電気</a:t>
            </a:r>
            <a:r>
              <a:rPr lang="en-US" altLang="ja-JP" sz="1000" u="sng" dirty="0" smtClean="0">
                <a:latin typeface="ＭＳ ゴシック" panose="020B0609070205080204" pitchFamily="49" charset="-128"/>
                <a:ea typeface="ＭＳ ゴシック" panose="020B0609070205080204" pitchFamily="49" charset="-128"/>
              </a:rPr>
              <a:t>65.3%</a:t>
            </a:r>
            <a:r>
              <a:rPr lang="ja-JP" altLang="en-US" sz="1000" dirty="0" err="1" smtClean="0">
                <a:latin typeface="ＭＳ ゴシック" panose="020B0609070205080204" pitchFamily="49" charset="-128"/>
                <a:ea typeface="ＭＳ ゴシック" panose="020B0609070205080204" pitchFamily="49" charset="-128"/>
              </a:rPr>
              <a:t>、</a:t>
            </a:r>
            <a:r>
              <a:rPr lang="ja-JP" altLang="en-US" sz="1000" dirty="0" smtClean="0">
                <a:latin typeface="ＭＳ ゴシック" panose="020B0609070205080204" pitchFamily="49" charset="-128"/>
                <a:ea typeface="ＭＳ ゴシック" panose="020B0609070205080204" pitchFamily="49" charset="-128"/>
              </a:rPr>
              <a:t>ガス・灯油</a:t>
            </a:r>
            <a:r>
              <a:rPr lang="en-US" altLang="ja-JP" sz="1000" dirty="0" smtClean="0">
                <a:latin typeface="ＭＳ ゴシック" panose="020B0609070205080204" pitchFamily="49" charset="-128"/>
                <a:ea typeface="ＭＳ ゴシック" panose="020B0609070205080204" pitchFamily="49" charset="-128"/>
              </a:rPr>
              <a:t>34.7%</a:t>
            </a:r>
            <a:r>
              <a:rPr lang="ja-JP" altLang="en-US" sz="1000" dirty="0" smtClean="0">
                <a:latin typeface="ＭＳ ゴシック" panose="020B0609070205080204" pitchFamily="49" charset="-128"/>
                <a:ea typeface="ＭＳ ゴシック" panose="020B0609070205080204" pitchFamily="49" charset="-128"/>
              </a:rPr>
              <a:t>（令和</a:t>
            </a:r>
            <a:r>
              <a:rPr lang="en-US" altLang="ja-JP" sz="1000" dirty="0" smtClean="0">
                <a:latin typeface="ＭＳ ゴシック" panose="020B0609070205080204" pitchFamily="49" charset="-128"/>
                <a:ea typeface="ＭＳ ゴシック" panose="020B0609070205080204" pitchFamily="49" charset="-128"/>
              </a:rPr>
              <a:t>2</a:t>
            </a:r>
            <a:r>
              <a:rPr lang="ja-JP" altLang="en-US" sz="1000" dirty="0" smtClean="0">
                <a:latin typeface="ＭＳ ゴシック" panose="020B0609070205080204" pitchFamily="49" charset="-128"/>
                <a:ea typeface="ＭＳ ゴシック" panose="020B0609070205080204" pitchFamily="49" charset="-128"/>
              </a:rPr>
              <a:t>年）</a:t>
            </a:r>
            <a:endParaRPr lang="en-US" altLang="ja-JP" sz="1000" dirty="0" smtClean="0">
              <a:latin typeface="ＭＳ ゴシック" panose="020B0609070205080204" pitchFamily="49" charset="-128"/>
              <a:ea typeface="ＭＳ ゴシック" panose="020B0609070205080204" pitchFamily="49" charset="-128"/>
            </a:endParaRPr>
          </a:p>
          <a:p>
            <a:r>
              <a:rPr lang="ja-JP" altLang="en-US" sz="900" dirty="0" smtClean="0">
                <a:latin typeface="ＭＳ ゴシック" panose="020B0609070205080204" pitchFamily="49" charset="-128"/>
                <a:ea typeface="ＭＳ ゴシック" panose="020B0609070205080204" pitchFamily="49" charset="-128"/>
              </a:rPr>
              <a:t>（出典：</a:t>
            </a:r>
            <a:r>
              <a:rPr lang="en-US" altLang="ja-JP" sz="900" dirty="0" smtClean="0">
                <a:latin typeface="ＭＳ ゴシック" panose="020B0609070205080204" pitchFamily="49" charset="-128"/>
                <a:ea typeface="ＭＳ ゴシック" panose="020B0609070205080204" pitchFamily="49" charset="-128"/>
              </a:rPr>
              <a:t>https://www.env.go.jp/earth/ondanka/kateico2tokei/html/co2/detail/01/</a:t>
            </a:r>
          </a:p>
        </p:txBody>
      </p:sp>
      <p:sp>
        <p:nvSpPr>
          <p:cNvPr id="29" name="下矢印 28"/>
          <p:cNvSpPr/>
          <p:nvPr/>
        </p:nvSpPr>
        <p:spPr>
          <a:xfrm>
            <a:off x="2890564" y="8151859"/>
            <a:ext cx="1038662" cy="174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0" y="2210877"/>
            <a:ext cx="2645133" cy="246221"/>
          </a:xfrm>
          <a:prstGeom prst="rect">
            <a:avLst/>
          </a:prstGeom>
        </p:spPr>
        <p:txBody>
          <a:bodyPr wrap="square">
            <a:spAutoFit/>
          </a:bodyPr>
          <a:lstStyle/>
          <a:p>
            <a:r>
              <a:rPr lang="en-US" altLang="ja-JP" sz="1000" dirty="0" smtClean="0">
                <a:latin typeface="ＭＳ ゴシック" panose="020B0609070205080204" pitchFamily="49" charset="-128"/>
                <a:ea typeface="ＭＳ ゴシック" panose="020B0609070205080204" pitchFamily="49" charset="-128"/>
              </a:rPr>
              <a:t>2030</a:t>
            </a:r>
            <a:r>
              <a:rPr lang="ja-JP" altLang="en-US" sz="1000" dirty="0" smtClean="0">
                <a:latin typeface="ＭＳ ゴシック" panose="020B0609070205080204" pitchFamily="49" charset="-128"/>
                <a:ea typeface="ＭＳ ゴシック" panose="020B0609070205080204" pitchFamily="49" charset="-128"/>
              </a:rPr>
              <a:t>年</a:t>
            </a:r>
            <a:r>
              <a:rPr lang="en-US" altLang="ja-JP" sz="1000" dirty="0" smtClean="0">
                <a:latin typeface="ＭＳ ゴシック" panose="020B0609070205080204" pitchFamily="49" charset="-128"/>
                <a:ea typeface="ＭＳ ゴシック" panose="020B0609070205080204" pitchFamily="49" charset="-128"/>
              </a:rPr>
              <a:t>GHG</a:t>
            </a:r>
            <a:r>
              <a:rPr lang="ja-JP" altLang="en-US" sz="1000" dirty="0" smtClean="0">
                <a:latin typeface="ＭＳ ゴシック" panose="020B0609070205080204" pitchFamily="49" charset="-128"/>
                <a:ea typeface="ＭＳ ゴシック" panose="020B0609070205080204" pitchFamily="49" charset="-128"/>
              </a:rPr>
              <a:t>排出削減目標（家庭部門）：</a:t>
            </a:r>
            <a:r>
              <a:rPr lang="en-US" altLang="ja-JP" sz="1000" u="sng" dirty="0" smtClean="0">
                <a:latin typeface="ＭＳ ゴシック" panose="020B0609070205080204" pitchFamily="49" charset="-128"/>
                <a:ea typeface="ＭＳ ゴシック" panose="020B0609070205080204" pitchFamily="49" charset="-128"/>
              </a:rPr>
              <a:t>66%</a:t>
            </a:r>
            <a:endParaRPr lang="en-US" altLang="ja-JP" sz="900" u="sng" dirty="0" smtClean="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804272674"/>
      </p:ext>
    </p:extLst>
  </p:cSld>
  <p:clrMapOvr>
    <a:masterClrMapping/>
  </p:clrMapOvr>
</p:sld>
</file>

<file path=ppt/theme/theme1.xml><?xml version="1.0" encoding="utf-8"?>
<a:theme xmlns:a="http://schemas.openxmlformats.org/drawingml/2006/main" name="JARIガイドライン">
  <a:themeElements>
    <a:clrScheme name="JARIブルー">
      <a:dk1>
        <a:srgbClr val="052547"/>
      </a:dk1>
      <a:lt1>
        <a:srgbClr val="FFFFFF"/>
      </a:lt1>
      <a:dk2>
        <a:srgbClr val="0B4A8E"/>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プレゼンガイドライン（日本語；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95000"/>
          </a:schemeClr>
        </a:solidFill>
        <a:ln>
          <a:solidFill>
            <a:srgbClr val="0B4A8E"/>
          </a:solidFill>
        </a:ln>
      </a:spPr>
      <a:bodyPr rtlCol="0" anchor="ctr"/>
      <a:lstStyle>
        <a:defPPr algn="ctr">
          <a:defRPr kumimoji="1" sz="2000" b="1"/>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kumimoji="1" sz="2000" b="1" dirty="0" smtClean="0">
            <a:solidFill>
              <a:schemeClr val="tx1"/>
            </a:solidFill>
            <a:latin typeface="Meiryo UI" pitchFamily="50" charset="-128"/>
            <a:ea typeface="Meiryo UI" pitchFamily="50" charset="-128"/>
            <a:cs typeface="Meiryo UI" pitchFamily="50" charset="-128"/>
          </a:defRPr>
        </a:defPPr>
      </a:lstStyle>
    </a:txDef>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2231</TotalTime>
  <Words>1035</Words>
  <Application>Microsoft Office PowerPoint</Application>
  <PresentationFormat>画面に合わせる (4:3)</PresentationFormat>
  <Paragraphs>193</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2</vt:i4>
      </vt:variant>
      <vt:variant>
        <vt:lpstr>スライド タイトル</vt:lpstr>
      </vt:variant>
      <vt:variant>
        <vt:i4>2</vt:i4>
      </vt:variant>
    </vt:vector>
  </HeadingPairs>
  <TitlesOfParts>
    <vt:vector size="14" baseType="lpstr">
      <vt:lpstr>Meiryo UI</vt:lpstr>
      <vt:lpstr>ＭＳ Ｐゴシック</vt:lpstr>
      <vt:lpstr>ＭＳ Ｐゴシック</vt:lpstr>
      <vt:lpstr>ＭＳ ゴシック</vt:lpstr>
      <vt:lpstr>游ゴシック</vt:lpstr>
      <vt:lpstr>游ゴシック Light</vt:lpstr>
      <vt:lpstr>Arial</vt:lpstr>
      <vt:lpstr>Calibri</vt:lpstr>
      <vt:lpstr>Calibri Light</vt:lpstr>
      <vt:lpstr>Wingdings</vt:lpstr>
      <vt:lpstr>JARIガイドライン</vt:lpstr>
      <vt:lpstr>Office テーマ</vt:lpstr>
      <vt:lpstr>PowerPoint プレゼンテーション</vt:lpstr>
      <vt:lpstr>PowerPoint プレゼンテーション</vt:lpstr>
    </vt:vector>
  </TitlesOfParts>
  <Company>JARI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Windows ユーザー</dc:creator>
  <cp:lastModifiedBy>Administrator</cp:lastModifiedBy>
  <cp:revision>778</cp:revision>
  <cp:lastPrinted>2022-09-30T01:01:25Z</cp:lastPrinted>
  <dcterms:created xsi:type="dcterms:W3CDTF">2021-04-05T06:44:44Z</dcterms:created>
  <dcterms:modified xsi:type="dcterms:W3CDTF">2023-07-31T00:29:47Z</dcterms:modified>
</cp:coreProperties>
</file>