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69" r:id="rId2"/>
    <p:sldId id="270" r:id="rId3"/>
    <p:sldId id="275" r:id="rId4"/>
    <p:sldId id="283" r:id="rId5"/>
    <p:sldId id="277" r:id="rId6"/>
    <p:sldId id="257" r:id="rId7"/>
    <p:sldId id="281" r:id="rId8"/>
    <p:sldId id="266" r:id="rId9"/>
    <p:sldId id="280" r:id="rId10"/>
    <p:sldId id="260" r:id="rId11"/>
    <p:sldId id="258" r:id="rId12"/>
    <p:sldId id="278" r:id="rId13"/>
    <p:sldId id="267" r:id="rId14"/>
    <p:sldId id="273" r:id="rId15"/>
    <p:sldId id="276" r:id="rId16"/>
    <p:sldId id="268" r:id="rId1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4660"/>
  </p:normalViewPr>
  <p:slideViewPr>
    <p:cSldViewPr snapToGrid="0">
      <p:cViewPr varScale="1">
        <p:scale>
          <a:sx n="127" d="100"/>
          <a:sy n="127" d="100"/>
        </p:scale>
        <p:origin x="1248" y="12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57004C1-B4CA-456A-A153-6211C311955A}" type="datetimeFigureOut">
              <a:rPr kumimoji="1" lang="ja-JP" altLang="en-US" smtClean="0"/>
              <a:t>2021/8/5</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43F693D-6A11-4F15-929B-7AA5810D6C49}" type="slidenum">
              <a:rPr kumimoji="1" lang="ja-JP" altLang="en-US" smtClean="0"/>
              <a:t>‹#›</a:t>
            </a:fld>
            <a:endParaRPr kumimoji="1" lang="ja-JP" altLang="en-US"/>
          </a:p>
        </p:txBody>
      </p:sp>
    </p:spTree>
    <p:extLst>
      <p:ext uri="{BB962C8B-B14F-4D97-AF65-F5344CB8AC3E}">
        <p14:creationId xmlns:p14="http://schemas.microsoft.com/office/powerpoint/2010/main" val="37554382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381585-BD04-4E83-9D24-55873C766BC7}" type="datetime1">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CE23D9-B390-4378-A99B-DAB5785E4F84}" type="slidenum">
              <a:rPr kumimoji="1" lang="ja-JP" altLang="en-US" smtClean="0"/>
              <a:t>‹#›</a:t>
            </a:fld>
            <a:endParaRPr kumimoji="1" lang="ja-JP" altLang="en-US" dirty="0"/>
          </a:p>
        </p:txBody>
      </p:sp>
    </p:spTree>
    <p:extLst>
      <p:ext uri="{BB962C8B-B14F-4D97-AF65-F5344CB8AC3E}">
        <p14:creationId xmlns:p14="http://schemas.microsoft.com/office/powerpoint/2010/main" val="79698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4023A07-00C4-40DC-B9DB-D442DF3E4B47}" type="datetime1">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CE23D9-B390-4378-A99B-DAB5785E4F84}" type="slidenum">
              <a:rPr kumimoji="1" lang="ja-JP" altLang="en-US" smtClean="0"/>
              <a:t>‹#›</a:t>
            </a:fld>
            <a:endParaRPr kumimoji="1" lang="ja-JP" altLang="en-US"/>
          </a:p>
        </p:txBody>
      </p:sp>
    </p:spTree>
    <p:extLst>
      <p:ext uri="{BB962C8B-B14F-4D97-AF65-F5344CB8AC3E}">
        <p14:creationId xmlns:p14="http://schemas.microsoft.com/office/powerpoint/2010/main" val="25183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EF0362A-0856-4EFF-BDC9-B75948EA18CE}" type="datetime1">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CE23D9-B390-4378-A99B-DAB5785E4F84}" type="slidenum">
              <a:rPr kumimoji="1" lang="ja-JP" altLang="en-US" smtClean="0"/>
              <a:t>‹#›</a:t>
            </a:fld>
            <a:endParaRPr kumimoji="1" lang="ja-JP" altLang="en-US"/>
          </a:p>
        </p:txBody>
      </p:sp>
    </p:spTree>
    <p:extLst>
      <p:ext uri="{BB962C8B-B14F-4D97-AF65-F5344CB8AC3E}">
        <p14:creationId xmlns:p14="http://schemas.microsoft.com/office/powerpoint/2010/main" val="178142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E40A3FE-E8C3-4284-A274-3AC61BA13773}" type="datetime1">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atin typeface="ＭＳ ゴシック" panose="020B0609070205080204" pitchFamily="49" charset="-128"/>
                <a:ea typeface="ＭＳ ゴシック" panose="020B0609070205080204" pitchFamily="49" charset="-128"/>
              </a:defRPr>
            </a:lvl1pPr>
          </a:lstStyle>
          <a:p>
            <a:fld id="{AACE23D9-B390-4378-A99B-DAB5785E4F84}" type="slidenum">
              <a:rPr kumimoji="1" lang="ja-JP" altLang="en-US" smtClean="0"/>
              <a:pPr/>
              <a:t>‹#›</a:t>
            </a:fld>
            <a:endParaRPr kumimoji="1" lang="ja-JP" altLang="en-US"/>
          </a:p>
        </p:txBody>
      </p:sp>
    </p:spTree>
    <p:extLst>
      <p:ext uri="{BB962C8B-B14F-4D97-AF65-F5344CB8AC3E}">
        <p14:creationId xmlns:p14="http://schemas.microsoft.com/office/powerpoint/2010/main" val="357010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3BEF9D3-9A3C-48EC-BD30-299BA69FE95F}" type="datetime1">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CE23D9-B390-4378-A99B-DAB5785E4F84}" type="slidenum">
              <a:rPr kumimoji="1" lang="ja-JP" altLang="en-US" smtClean="0"/>
              <a:t>‹#›</a:t>
            </a:fld>
            <a:endParaRPr kumimoji="1" lang="ja-JP" altLang="en-US"/>
          </a:p>
        </p:txBody>
      </p:sp>
    </p:spTree>
    <p:extLst>
      <p:ext uri="{BB962C8B-B14F-4D97-AF65-F5344CB8AC3E}">
        <p14:creationId xmlns:p14="http://schemas.microsoft.com/office/powerpoint/2010/main" val="128390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9D1E918-C612-40F3-86A7-37B88A2D6A39}" type="datetime1">
              <a:rPr kumimoji="1" lang="ja-JP" altLang="en-US" smtClean="0"/>
              <a:t>2021/8/5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CE23D9-B390-4378-A99B-DAB5785E4F84}" type="slidenum">
              <a:rPr kumimoji="1" lang="ja-JP" altLang="en-US" smtClean="0"/>
              <a:t>‹#›</a:t>
            </a:fld>
            <a:endParaRPr kumimoji="1" lang="ja-JP" altLang="en-US"/>
          </a:p>
        </p:txBody>
      </p:sp>
    </p:spTree>
    <p:extLst>
      <p:ext uri="{BB962C8B-B14F-4D97-AF65-F5344CB8AC3E}">
        <p14:creationId xmlns:p14="http://schemas.microsoft.com/office/powerpoint/2010/main" val="294747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258971C-0D4D-4857-8516-816133B7E89A}" type="datetime1">
              <a:rPr kumimoji="1" lang="ja-JP" altLang="en-US" smtClean="0"/>
              <a:t>2021/8/5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ACE23D9-B390-4378-A99B-DAB5785E4F84}" type="slidenum">
              <a:rPr kumimoji="1" lang="ja-JP" altLang="en-US" smtClean="0"/>
              <a:t>‹#›</a:t>
            </a:fld>
            <a:endParaRPr kumimoji="1" lang="ja-JP" altLang="en-US"/>
          </a:p>
        </p:txBody>
      </p:sp>
    </p:spTree>
    <p:extLst>
      <p:ext uri="{BB962C8B-B14F-4D97-AF65-F5344CB8AC3E}">
        <p14:creationId xmlns:p14="http://schemas.microsoft.com/office/powerpoint/2010/main" val="188694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6B987B8-4F08-41D8-A129-60512EAF1480}" type="datetime1">
              <a:rPr kumimoji="1" lang="ja-JP" altLang="en-US" smtClean="0"/>
              <a:t>2021/8/5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ACE23D9-B390-4378-A99B-DAB5785E4F84}" type="slidenum">
              <a:rPr kumimoji="1" lang="ja-JP" altLang="en-US" smtClean="0"/>
              <a:t>‹#›</a:t>
            </a:fld>
            <a:endParaRPr kumimoji="1" lang="ja-JP" altLang="en-US"/>
          </a:p>
        </p:txBody>
      </p:sp>
    </p:spTree>
    <p:extLst>
      <p:ext uri="{BB962C8B-B14F-4D97-AF65-F5344CB8AC3E}">
        <p14:creationId xmlns:p14="http://schemas.microsoft.com/office/powerpoint/2010/main" val="255279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EDD35-F956-4BC9-8DF4-617932CFA301}" type="datetime1">
              <a:rPr kumimoji="1" lang="ja-JP" altLang="en-US" smtClean="0"/>
              <a:t>2021/8/5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ACE23D9-B390-4378-A99B-DAB5785E4F84}" type="slidenum">
              <a:rPr kumimoji="1" lang="ja-JP" altLang="en-US" smtClean="0"/>
              <a:t>‹#›</a:t>
            </a:fld>
            <a:endParaRPr kumimoji="1" lang="ja-JP" altLang="en-US"/>
          </a:p>
        </p:txBody>
      </p:sp>
    </p:spTree>
    <p:extLst>
      <p:ext uri="{BB962C8B-B14F-4D97-AF65-F5344CB8AC3E}">
        <p14:creationId xmlns:p14="http://schemas.microsoft.com/office/powerpoint/2010/main" val="316414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B6BE27A-8A00-44A0-9279-D7AB2FCA7A40}" type="datetime1">
              <a:rPr kumimoji="1" lang="ja-JP" altLang="en-US" smtClean="0"/>
              <a:t>2021/8/5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CE23D9-B390-4378-A99B-DAB5785E4F84}" type="slidenum">
              <a:rPr kumimoji="1" lang="ja-JP" altLang="en-US" smtClean="0"/>
              <a:t>‹#›</a:t>
            </a:fld>
            <a:endParaRPr kumimoji="1" lang="ja-JP" altLang="en-US"/>
          </a:p>
        </p:txBody>
      </p:sp>
    </p:spTree>
    <p:extLst>
      <p:ext uri="{BB962C8B-B14F-4D97-AF65-F5344CB8AC3E}">
        <p14:creationId xmlns:p14="http://schemas.microsoft.com/office/powerpoint/2010/main" val="182428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750798C-DF62-4B0B-9E08-8ECBE865CFF4}" type="datetime1">
              <a:rPr kumimoji="1" lang="ja-JP" altLang="en-US" smtClean="0"/>
              <a:t>2021/8/5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CE23D9-B390-4378-A99B-DAB5785E4F84}" type="slidenum">
              <a:rPr kumimoji="1" lang="ja-JP" altLang="en-US" smtClean="0"/>
              <a:t>‹#›</a:t>
            </a:fld>
            <a:endParaRPr kumimoji="1" lang="ja-JP" altLang="en-US"/>
          </a:p>
        </p:txBody>
      </p:sp>
    </p:spTree>
    <p:extLst>
      <p:ext uri="{BB962C8B-B14F-4D97-AF65-F5344CB8AC3E}">
        <p14:creationId xmlns:p14="http://schemas.microsoft.com/office/powerpoint/2010/main" val="247104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4167B-6AA8-47D8-8E0A-0417F00C1A35}" type="datetime1">
              <a:rPr kumimoji="1" lang="ja-JP" altLang="en-US" smtClean="0"/>
              <a:t>2021/8/5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1200">
                <a:solidFill>
                  <a:schemeClr val="tx1"/>
                </a:solidFill>
                <a:latin typeface="ＭＳ ゴシック" panose="020B0609070205080204" pitchFamily="49" charset="-128"/>
                <a:ea typeface="ＭＳ ゴシック" panose="020B0609070205080204" pitchFamily="49" charset="-128"/>
              </a:defRPr>
            </a:lvl1pPr>
          </a:lstStyle>
          <a:p>
            <a:fld id="{AACE23D9-B390-4378-A99B-DAB5785E4F84}" type="slidenum">
              <a:rPr kumimoji="1" lang="ja-JP" altLang="en-US" smtClean="0"/>
              <a:pPr/>
              <a:t>‹#›</a:t>
            </a:fld>
            <a:endParaRPr kumimoji="1" lang="ja-JP" altLang="en-US" dirty="0"/>
          </a:p>
        </p:txBody>
      </p:sp>
    </p:spTree>
    <p:extLst>
      <p:ext uri="{BB962C8B-B14F-4D97-AF65-F5344CB8AC3E}">
        <p14:creationId xmlns:p14="http://schemas.microsoft.com/office/powerpoint/2010/main" val="701919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24.jpeg"/><Relationship Id="rId18" Type="http://schemas.openxmlformats.org/officeDocument/2006/relationships/image" Target="../media/image34.png"/><Relationship Id="rId3" Type="http://schemas.openxmlformats.org/officeDocument/2006/relationships/image" Target="../media/image30.jpeg"/><Relationship Id="rId7" Type="http://schemas.openxmlformats.org/officeDocument/2006/relationships/image" Target="../media/image29.jpeg"/><Relationship Id="rId12" Type="http://schemas.openxmlformats.org/officeDocument/2006/relationships/image" Target="../media/image15.jpeg"/><Relationship Id="rId17" Type="http://schemas.openxmlformats.org/officeDocument/2006/relationships/image" Target="../media/image47.png"/><Relationship Id="rId2" Type="http://schemas.openxmlformats.org/officeDocument/2006/relationships/image" Target="../media/image31.jpeg"/><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16.jpeg"/><Relationship Id="rId5" Type="http://schemas.openxmlformats.org/officeDocument/2006/relationships/image" Target="../media/image6.jpeg"/><Relationship Id="rId15" Type="http://schemas.openxmlformats.org/officeDocument/2006/relationships/image" Target="../media/image13.jpeg"/><Relationship Id="rId10" Type="http://schemas.openxmlformats.org/officeDocument/2006/relationships/image" Target="../media/image4.png"/><Relationship Id="rId4" Type="http://schemas.openxmlformats.org/officeDocument/2006/relationships/image" Target="../media/image14.jpeg"/><Relationship Id="rId9" Type="http://schemas.openxmlformats.org/officeDocument/2006/relationships/image" Target="../media/image23.jpeg"/><Relationship Id="rId1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0.png"/><Relationship Id="rId18" Type="http://schemas.openxmlformats.org/officeDocument/2006/relationships/image" Target="../media/image15.jpeg"/><Relationship Id="rId26" Type="http://schemas.openxmlformats.org/officeDocument/2006/relationships/image" Target="../media/image23.jpeg"/><Relationship Id="rId39" Type="http://schemas.openxmlformats.org/officeDocument/2006/relationships/image" Target="../media/image36.png"/><Relationship Id="rId3" Type="http://schemas.openxmlformats.org/officeDocument/2006/relationships/image" Target="../media/image2.png"/><Relationship Id="rId21" Type="http://schemas.openxmlformats.org/officeDocument/2006/relationships/image" Target="../media/image18.png"/><Relationship Id="rId34" Type="http://schemas.openxmlformats.org/officeDocument/2006/relationships/image" Target="../media/image31.jpeg"/><Relationship Id="rId42" Type="http://schemas.openxmlformats.org/officeDocument/2006/relationships/image" Target="../media/image39.png"/><Relationship Id="rId47" Type="http://schemas.openxmlformats.org/officeDocument/2006/relationships/image" Target="../media/image44.png"/><Relationship Id="rId7" Type="http://schemas.openxmlformats.org/officeDocument/2006/relationships/image" Target="../media/image6.jpeg"/><Relationship Id="rId12" Type="http://schemas.openxmlformats.org/officeDocument/2006/relationships/image" Target="../media/image1.png"/><Relationship Id="rId17" Type="http://schemas.openxmlformats.org/officeDocument/2006/relationships/image" Target="../media/image14.jpeg"/><Relationship Id="rId25" Type="http://schemas.openxmlformats.org/officeDocument/2006/relationships/image" Target="../media/image22.png"/><Relationship Id="rId33" Type="http://schemas.openxmlformats.org/officeDocument/2006/relationships/image" Target="../media/image30.jpeg"/><Relationship Id="rId38" Type="http://schemas.openxmlformats.org/officeDocument/2006/relationships/image" Target="../media/image35.png"/><Relationship Id="rId46" Type="http://schemas.openxmlformats.org/officeDocument/2006/relationships/image" Target="../media/image43.png"/><Relationship Id="rId2" Type="http://schemas.openxmlformats.org/officeDocument/2006/relationships/slideLayout" Target="../slideLayouts/slideLayout1.xml"/><Relationship Id="rId16" Type="http://schemas.openxmlformats.org/officeDocument/2006/relationships/image" Target="../media/image13.jpeg"/><Relationship Id="rId20" Type="http://schemas.openxmlformats.org/officeDocument/2006/relationships/image" Target="../media/image17.jpeg"/><Relationship Id="rId29" Type="http://schemas.openxmlformats.org/officeDocument/2006/relationships/image" Target="../media/image26.jpeg"/><Relationship Id="rId41" Type="http://schemas.openxmlformats.org/officeDocument/2006/relationships/image" Target="../media/image38.png"/><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oleObject" Target="../embeddings/oleObject1.bin"/><Relationship Id="rId24" Type="http://schemas.openxmlformats.org/officeDocument/2006/relationships/image" Target="../media/image21.jpeg"/><Relationship Id="rId32" Type="http://schemas.openxmlformats.org/officeDocument/2006/relationships/image" Target="../media/image29.jpeg"/><Relationship Id="rId37" Type="http://schemas.openxmlformats.org/officeDocument/2006/relationships/image" Target="../media/image34.png"/><Relationship Id="rId40" Type="http://schemas.openxmlformats.org/officeDocument/2006/relationships/image" Target="../media/image37.png"/><Relationship Id="rId45" Type="http://schemas.openxmlformats.org/officeDocument/2006/relationships/image" Target="../media/image42.png"/><Relationship Id="rId5" Type="http://schemas.openxmlformats.org/officeDocument/2006/relationships/image" Target="../media/image4.png"/><Relationship Id="rId15" Type="http://schemas.openxmlformats.org/officeDocument/2006/relationships/image" Target="../media/image12.jpeg"/><Relationship Id="rId23" Type="http://schemas.openxmlformats.org/officeDocument/2006/relationships/image" Target="../media/image20.jpeg"/><Relationship Id="rId28" Type="http://schemas.openxmlformats.org/officeDocument/2006/relationships/image" Target="../media/image25.jpeg"/><Relationship Id="rId36" Type="http://schemas.openxmlformats.org/officeDocument/2006/relationships/image" Target="../media/image33.png"/><Relationship Id="rId10" Type="http://schemas.openxmlformats.org/officeDocument/2006/relationships/image" Target="../media/image9.jpeg"/><Relationship Id="rId19" Type="http://schemas.openxmlformats.org/officeDocument/2006/relationships/image" Target="../media/image16.jpeg"/><Relationship Id="rId31" Type="http://schemas.openxmlformats.org/officeDocument/2006/relationships/image" Target="../media/image28.jpeg"/><Relationship Id="rId44" Type="http://schemas.openxmlformats.org/officeDocument/2006/relationships/image" Target="../media/image41.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1.jpeg"/><Relationship Id="rId22" Type="http://schemas.openxmlformats.org/officeDocument/2006/relationships/image" Target="../media/image19.jpeg"/><Relationship Id="rId27" Type="http://schemas.openxmlformats.org/officeDocument/2006/relationships/image" Target="../media/image24.jpeg"/><Relationship Id="rId30" Type="http://schemas.openxmlformats.org/officeDocument/2006/relationships/image" Target="../media/image27.jpeg"/><Relationship Id="rId35" Type="http://schemas.openxmlformats.org/officeDocument/2006/relationships/image" Target="../media/image32.jpeg"/><Relationship Id="rId43"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47087" y="1578900"/>
            <a:ext cx="8514080" cy="4759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rgbClr val="008000"/>
                </a:solidFill>
                <a:latin typeface="ＭＳ ゴシック" panose="020B0609070205080204" pitchFamily="49" charset="-128"/>
                <a:ea typeface="ＭＳ ゴシック" panose="020B0609070205080204" pitchFamily="49" charset="-128"/>
              </a:rPr>
              <a:t>つくばグリーンホロニズム構想</a:t>
            </a:r>
            <a:endParaRPr kumimoji="1" lang="en-US" altLang="ja-JP" sz="4400" dirty="0" smtClean="0">
              <a:solidFill>
                <a:srgbClr val="008000"/>
              </a:solidFill>
              <a:latin typeface="ＭＳ ゴシック" panose="020B0609070205080204" pitchFamily="49" charset="-128"/>
              <a:ea typeface="ＭＳ ゴシック" panose="020B0609070205080204" pitchFamily="49" charset="-128"/>
            </a:endParaRPr>
          </a:p>
          <a:p>
            <a:pPr algn="ctr"/>
            <a:r>
              <a:rPr lang="en-US" altLang="ja-JP" sz="3600" dirty="0">
                <a:solidFill>
                  <a:schemeClr val="tx1"/>
                </a:solidFill>
                <a:latin typeface="ＭＳ ゴシック" panose="020B0609070205080204" pitchFamily="49" charset="-128"/>
                <a:ea typeface="ＭＳ ゴシック" panose="020B0609070205080204" pitchFamily="49" charset="-128"/>
              </a:rPr>
              <a:t/>
            </a:r>
            <a:br>
              <a:rPr lang="en-US" altLang="ja-JP" sz="3600" dirty="0">
                <a:solidFill>
                  <a:schemeClr val="tx1"/>
                </a:solidFill>
                <a:latin typeface="ＭＳ ゴシック" panose="020B0609070205080204" pitchFamily="49" charset="-128"/>
                <a:ea typeface="ＭＳ ゴシック" panose="020B0609070205080204" pitchFamily="49" charset="-128"/>
              </a:rPr>
            </a:br>
            <a:r>
              <a:rPr lang="en-US" altLang="ja-JP" sz="3600" dirty="0">
                <a:solidFill>
                  <a:schemeClr val="tx1"/>
                </a:solidFill>
                <a:latin typeface="ＭＳ ゴシック" panose="020B0609070205080204" pitchFamily="49" charset="-128"/>
                <a:ea typeface="ＭＳ ゴシック" panose="020B0609070205080204" pitchFamily="49" charset="-128"/>
              </a:rPr>
              <a:t/>
            </a:r>
            <a:br>
              <a:rPr lang="en-US" altLang="ja-JP" sz="3600" dirty="0">
                <a:solidFill>
                  <a:schemeClr val="tx1"/>
                </a:solidFill>
                <a:latin typeface="ＭＳ ゴシック" panose="020B0609070205080204" pitchFamily="49" charset="-128"/>
                <a:ea typeface="ＭＳ ゴシック" panose="020B0609070205080204" pitchFamily="49" charset="-128"/>
              </a:rPr>
            </a:br>
            <a:r>
              <a:rPr lang="en-US" altLang="ja-JP" sz="3600" dirty="0">
                <a:solidFill>
                  <a:schemeClr val="tx1"/>
                </a:solidFill>
                <a:latin typeface="ＭＳ ゴシック" panose="020B0609070205080204" pitchFamily="49" charset="-128"/>
                <a:ea typeface="ＭＳ ゴシック" panose="020B0609070205080204" pitchFamily="49" charset="-128"/>
              </a:rPr>
              <a:t/>
            </a:r>
            <a:br>
              <a:rPr lang="en-US" altLang="ja-JP" sz="3600" dirty="0">
                <a:solidFill>
                  <a:schemeClr val="tx1"/>
                </a:solidFill>
                <a:latin typeface="ＭＳ ゴシック" panose="020B0609070205080204" pitchFamily="49" charset="-128"/>
                <a:ea typeface="ＭＳ ゴシック" panose="020B0609070205080204" pitchFamily="49" charset="-128"/>
              </a:rPr>
            </a:br>
            <a:r>
              <a:rPr lang="en-US" altLang="ja-JP" sz="2400" dirty="0">
                <a:solidFill>
                  <a:schemeClr val="tx1"/>
                </a:solidFill>
                <a:latin typeface="ＭＳ ゴシック" panose="020B0609070205080204" pitchFamily="49" charset="-128"/>
                <a:ea typeface="ＭＳ ゴシック" panose="020B0609070205080204" pitchFamily="49" charset="-128"/>
              </a:rPr>
              <a:t>2021</a:t>
            </a:r>
            <a:r>
              <a:rPr lang="ja-JP" altLang="en-US" sz="2400" dirty="0" smtClean="0">
                <a:solidFill>
                  <a:schemeClr val="tx1"/>
                </a:solidFill>
                <a:latin typeface="ＭＳ ゴシック" panose="020B0609070205080204" pitchFamily="49" charset="-128"/>
                <a:ea typeface="ＭＳ ゴシック" panose="020B0609070205080204" pitchFamily="49" charset="-128"/>
              </a:rPr>
              <a:t>年</a:t>
            </a:r>
            <a:r>
              <a:rPr lang="en-US" altLang="ja-JP" sz="2400" dirty="0" smtClean="0">
                <a:solidFill>
                  <a:schemeClr val="tx1"/>
                </a:solidFill>
                <a:latin typeface="ＭＳ ゴシック" panose="020B0609070205080204" pitchFamily="49" charset="-128"/>
                <a:ea typeface="ＭＳ ゴシック" panose="020B0609070205080204" pitchFamily="49" charset="-128"/>
              </a:rPr>
              <a:t>8</a:t>
            </a:r>
            <a:r>
              <a:rPr lang="ja-JP" altLang="en-US" sz="2400" dirty="0" smtClean="0">
                <a:solidFill>
                  <a:schemeClr val="tx1"/>
                </a:solidFill>
                <a:latin typeface="ＭＳ ゴシック" panose="020B0609070205080204" pitchFamily="49" charset="-128"/>
                <a:ea typeface="ＭＳ ゴシック" panose="020B0609070205080204" pitchFamily="49" charset="-128"/>
              </a:rPr>
              <a:t>月</a:t>
            </a:r>
            <a:r>
              <a:rPr lang="en-US" altLang="ja-JP" sz="2400" dirty="0" smtClean="0">
                <a:solidFill>
                  <a:schemeClr val="tx1"/>
                </a:solidFill>
                <a:latin typeface="ＭＳ ゴシック" panose="020B0609070205080204" pitchFamily="49" charset="-128"/>
                <a:ea typeface="ＭＳ ゴシック" panose="020B0609070205080204" pitchFamily="49" charset="-128"/>
              </a:rPr>
              <a:t>5</a:t>
            </a:r>
            <a:r>
              <a:rPr lang="ja-JP" altLang="en-US" sz="2400" dirty="0" smtClean="0">
                <a:solidFill>
                  <a:schemeClr val="tx1"/>
                </a:solidFill>
                <a:latin typeface="ＭＳ ゴシック" panose="020B0609070205080204" pitchFamily="49" charset="-128"/>
                <a:ea typeface="ＭＳ ゴシック" panose="020B0609070205080204" pitchFamily="49" charset="-128"/>
              </a:rPr>
              <a:t>日</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52107" y="248446"/>
            <a:ext cx="7648007" cy="738664"/>
          </a:xfrm>
          <a:prstGeom prst="rect">
            <a:avLst/>
          </a:prstGeom>
        </p:spPr>
        <p:txBody>
          <a:bodyPr wrap="square">
            <a:spAutoFit/>
          </a:bodyPr>
          <a:lstStyle/>
          <a:p>
            <a:r>
              <a:rPr kumimoji="1" lang="ja-JP" altLang="en-US" sz="2400" dirty="0" smtClean="0">
                <a:latin typeface="ＭＳ ゴシック" panose="020B0609070205080204" pitchFamily="49" charset="-128"/>
                <a:ea typeface="ＭＳ ゴシック" panose="020B0609070205080204" pitchFamily="49" charset="-128"/>
              </a:rPr>
              <a:t>ホロニズム実験新街区</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（暮らしに係る全体調和主義に基づくカーボンニュートラル</a:t>
            </a:r>
            <a:r>
              <a:rPr kumimoji="1" lang="ja-JP" altLang="en-US" dirty="0">
                <a:latin typeface="ＭＳ ゴシック" panose="020B0609070205080204" pitchFamily="49" charset="-128"/>
                <a:ea typeface="ＭＳ ゴシック" panose="020B0609070205080204" pitchFamily="49" charset="-128"/>
              </a:rPr>
              <a:t>街区</a:t>
            </a:r>
            <a:r>
              <a:rPr kumimoji="1" lang="en-US" altLang="ja-JP" dirty="0" smtClean="0">
                <a:latin typeface="ＭＳ ゴシック" panose="020B0609070205080204" pitchFamily="49" charset="-128"/>
                <a:ea typeface="ＭＳ ゴシック" panose="020B0609070205080204" pitchFamily="49" charset="-128"/>
              </a:rPr>
              <a:t>)</a:t>
            </a:r>
            <a:endParaRPr lang="ja-JP" altLang="en-US" dirty="0"/>
          </a:p>
        </p:txBody>
      </p:sp>
      <p:sp>
        <p:nvSpPr>
          <p:cNvPr id="4" name="正方形/長方形 3"/>
          <p:cNvSpPr/>
          <p:nvPr/>
        </p:nvSpPr>
        <p:spPr>
          <a:xfrm>
            <a:off x="6155428" y="48176"/>
            <a:ext cx="2988572" cy="461665"/>
          </a:xfrm>
          <a:prstGeom prst="rect">
            <a:avLst/>
          </a:prstGeom>
        </p:spPr>
        <p:txBody>
          <a:bodyPr wrap="square">
            <a:spAutoFit/>
          </a:bodyPr>
          <a:lstStyle/>
          <a:p>
            <a:pPr algn="r"/>
            <a:r>
              <a:rPr kumimoji="1" lang="ja-JP" altLang="en-US" sz="1200" dirty="0" smtClean="0">
                <a:latin typeface="ＭＳ ゴシック" panose="020B0609070205080204" pitchFamily="49" charset="-128"/>
                <a:ea typeface="ＭＳ ゴシック" panose="020B0609070205080204" pitchFamily="49" charset="-128"/>
              </a:rPr>
              <a:t>つくば</a:t>
            </a:r>
            <a:r>
              <a:rPr kumimoji="1" lang="en-US" altLang="ja-JP" sz="1200" dirty="0" err="1" smtClean="0">
                <a:latin typeface="ＭＳ ゴシック" panose="020B0609070205080204" pitchFamily="49" charset="-128"/>
                <a:ea typeface="ＭＳ ゴシック" panose="020B0609070205080204" pitchFamily="49" charset="-128"/>
              </a:rPr>
              <a:t>3E</a:t>
            </a:r>
            <a:r>
              <a:rPr kumimoji="1" lang="ja-JP" altLang="en-US" sz="1200" dirty="0" smtClean="0">
                <a:latin typeface="ＭＳ ゴシック" panose="020B0609070205080204" pitchFamily="49" charset="-128"/>
                <a:ea typeface="ＭＳ ゴシック" panose="020B0609070205080204" pitchFamily="49" charset="-128"/>
              </a:rPr>
              <a:t>フォーラム</a:t>
            </a:r>
            <a:endParaRPr kumimoji="1" lang="en-US" altLang="ja-JP" sz="1200" dirty="0" smtClean="0">
              <a:latin typeface="ＭＳ ゴシック" panose="020B0609070205080204" pitchFamily="49" charset="-128"/>
              <a:ea typeface="ＭＳ ゴシック" panose="020B0609070205080204" pitchFamily="49" charset="-128"/>
            </a:endParaRPr>
          </a:p>
          <a:p>
            <a:pPr algn="r"/>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第</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回　次世代エネルギーシステム</a:t>
            </a:r>
            <a:r>
              <a:rPr kumimoji="1" lang="en-US" altLang="ja-JP" sz="1200" dirty="0" err="1" smtClean="0">
                <a:latin typeface="ＭＳ ゴシック" panose="020B0609070205080204" pitchFamily="49" charset="-128"/>
                <a:ea typeface="ＭＳ ゴシック" panose="020B0609070205080204" pitchFamily="49" charset="-128"/>
              </a:rPr>
              <a:t>TF</a:t>
            </a:r>
            <a:endParaRPr lang="ja-JP" altLang="en-US" sz="1200" dirty="0"/>
          </a:p>
        </p:txBody>
      </p:sp>
    </p:spTree>
    <p:extLst>
      <p:ext uri="{BB962C8B-B14F-4D97-AF65-F5344CB8AC3E}">
        <p14:creationId xmlns:p14="http://schemas.microsoft.com/office/powerpoint/2010/main" val="3523634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srcRect t="60205" r="10010"/>
          <a:stretch/>
        </p:blipFill>
        <p:spPr>
          <a:xfrm>
            <a:off x="4824328" y="739516"/>
            <a:ext cx="4168788" cy="3525695"/>
          </a:xfrm>
          <a:prstGeom prst="rect">
            <a:avLst/>
          </a:prstGeom>
        </p:spPr>
      </p:pic>
      <p:sp>
        <p:nvSpPr>
          <p:cNvPr id="9" name="テキスト ボックス 8"/>
          <p:cNvSpPr txBox="1"/>
          <p:nvPr/>
        </p:nvSpPr>
        <p:spPr>
          <a:xfrm>
            <a:off x="87359" y="21591"/>
            <a:ext cx="7824846" cy="400110"/>
          </a:xfrm>
          <a:prstGeom prst="rect">
            <a:avLst/>
          </a:prstGeom>
          <a:no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既存技術の整理シート（地域エネルギーセンター）</a:t>
            </a:r>
            <a:endParaRPr kumimoji="1" lang="en-US" altLang="ja-JP" sz="2000" dirty="0" smtClean="0">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rotWithShape="1">
          <a:blip r:embed="rId3"/>
          <a:srcRect t="539" b="-1"/>
          <a:stretch/>
        </p:blipFill>
        <p:spPr>
          <a:xfrm>
            <a:off x="87359" y="460979"/>
            <a:ext cx="4736969" cy="5622426"/>
          </a:xfrm>
          <a:prstGeom prst="rect">
            <a:avLst/>
          </a:prstGeom>
        </p:spPr>
      </p:pic>
      <p:sp>
        <p:nvSpPr>
          <p:cNvPr id="5" name="テキスト ボックス 4"/>
          <p:cNvSpPr txBox="1"/>
          <p:nvPr/>
        </p:nvSpPr>
        <p:spPr>
          <a:xfrm>
            <a:off x="178043" y="6122683"/>
            <a:ext cx="8815073" cy="646331"/>
          </a:xfrm>
          <a:prstGeom prst="rect">
            <a:avLst/>
          </a:prstGeom>
          <a:noFill/>
          <a:ln>
            <a:solidFill>
              <a:schemeClr val="tx1"/>
            </a:solidFill>
          </a:ln>
        </p:spPr>
        <p:txBody>
          <a:bodyPr wrap="square" rtlCol="0">
            <a:spAutoFit/>
          </a:bodyPr>
          <a:lstStyle/>
          <a:p>
            <a:r>
              <a:rPr kumimoji="1" lang="ja-JP" altLang="en-US" sz="1200" dirty="0" smtClean="0">
                <a:solidFill>
                  <a:srgbClr val="0000FF"/>
                </a:solidFill>
                <a:latin typeface="ＭＳ ゴシック" panose="020B0609070205080204" pitchFamily="49" charset="-128"/>
                <a:ea typeface="ＭＳ ゴシック" panose="020B0609070205080204" pitchFamily="49" charset="-128"/>
              </a:rPr>
              <a:t>要素技術は既に確立され揃っている。今からすべきことは、それらの技術をきちんと組み合せ、地産地消の小規模タウン（自立・自律分散型電源のスマートシティ）を信念をもって実現させること。市民生活で利用できるようにすること。そのため</a:t>
            </a:r>
            <a:r>
              <a:rPr kumimoji="1" lang="ja-JP" altLang="en-US" sz="1200" dirty="0" smtClean="0">
                <a:solidFill>
                  <a:srgbClr val="0000FF"/>
                </a:solidFill>
                <a:latin typeface="ＭＳ ゴシック" panose="020B0609070205080204" pitchFamily="49" charset="-128"/>
                <a:ea typeface="ＭＳ ゴシック" panose="020B0609070205080204" pitchFamily="49" charset="-128"/>
              </a:rPr>
              <a:t>の実験新街区</a:t>
            </a:r>
            <a:endParaRPr kumimoji="1" lang="en-US" altLang="ja-JP" sz="1200" dirty="0" smtClean="0">
              <a:solidFill>
                <a:srgbClr val="0000FF"/>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7185660" y="6561773"/>
            <a:ext cx="2057400" cy="365125"/>
          </a:xfrm>
        </p:spPr>
        <p:txBody>
          <a:bodyPr/>
          <a:lstStyle/>
          <a:p>
            <a:fld id="{AACE23D9-B390-4378-A99B-DAB5785E4F84}" type="slidenum">
              <a:rPr kumimoji="1" lang="ja-JP" altLang="en-US" smtClean="0"/>
              <a:t>10</a:t>
            </a:fld>
            <a:endParaRPr kumimoji="1" lang="ja-JP" altLang="en-US" dirty="0"/>
          </a:p>
        </p:txBody>
      </p:sp>
      <p:sp>
        <p:nvSpPr>
          <p:cNvPr id="7" name="テキスト ボックス 6"/>
          <p:cNvSpPr txBox="1"/>
          <p:nvPr/>
        </p:nvSpPr>
        <p:spPr>
          <a:xfrm>
            <a:off x="4914900" y="4391074"/>
            <a:ext cx="4145280" cy="830997"/>
          </a:xfrm>
          <a:prstGeom prst="rect">
            <a:avLst/>
          </a:prstGeom>
          <a:noFill/>
          <a:ln>
            <a:solidFill>
              <a:schemeClr val="tx1"/>
            </a:solidFill>
          </a:ln>
        </p:spPr>
        <p:txBody>
          <a:bodyPr wrap="square" rtlCol="0">
            <a:spAutoFit/>
          </a:bodyPr>
          <a:lstStyle/>
          <a:p>
            <a:r>
              <a:rPr kumimoji="1" lang="ja-JP" altLang="en-US" sz="1200" dirty="0" smtClean="0">
                <a:solidFill>
                  <a:srgbClr val="0000FF"/>
                </a:solidFill>
                <a:latin typeface="ＭＳ ゴシック" panose="020B0609070205080204" pitchFamily="49" charset="-128"/>
                <a:ea typeface="ＭＳ ゴシック" panose="020B0609070205080204" pitchFamily="49" charset="-128"/>
              </a:rPr>
              <a:t>ゴミ（特に焼却ゴミ）</a:t>
            </a:r>
            <a:endParaRPr kumimoji="1" lang="en-US" altLang="ja-JP" sz="1200" dirty="0" smtClean="0">
              <a:solidFill>
                <a:srgbClr val="0000FF"/>
              </a:solidFill>
              <a:latin typeface="ＭＳ ゴシック" panose="020B0609070205080204" pitchFamily="49" charset="-128"/>
              <a:ea typeface="ＭＳ ゴシック" panose="020B0609070205080204" pitchFamily="49" charset="-128"/>
            </a:endParaRPr>
          </a:p>
          <a:p>
            <a:r>
              <a:rPr kumimoji="1" lang="ja-JP" altLang="en-US" sz="1200" dirty="0" smtClean="0">
                <a:solidFill>
                  <a:srgbClr val="0000FF"/>
                </a:solidFill>
                <a:latin typeface="ＭＳ ゴシック" panose="020B0609070205080204" pitchFamily="49" charset="-128"/>
                <a:ea typeface="ＭＳ ゴシック" panose="020B0609070205080204" pitchFamily="49" charset="-128"/>
              </a:rPr>
              <a:t>カーボンニュートラルとそれ以外を分別して処理。</a:t>
            </a:r>
            <a:r>
              <a:rPr kumimoji="1" lang="ja-JP" altLang="en-US" sz="1200" b="1" dirty="0" smtClean="0">
                <a:solidFill>
                  <a:srgbClr val="008000"/>
                </a:solidFill>
                <a:latin typeface="ＭＳ ゴシック" panose="020B0609070205080204" pitchFamily="49" charset="-128"/>
                <a:ea typeface="ＭＳ ゴシック" panose="020B0609070205080204" pitchFamily="49" charset="-128"/>
              </a:rPr>
              <a:t>ホロニズム</a:t>
            </a:r>
            <a:r>
              <a:rPr kumimoji="1" lang="ja-JP" altLang="en-US" sz="1200" b="1" dirty="0" smtClean="0">
                <a:solidFill>
                  <a:srgbClr val="008000"/>
                </a:solidFill>
                <a:latin typeface="ＭＳ ゴシック" panose="020B0609070205080204" pitchFamily="49" charset="-128"/>
                <a:ea typeface="ＭＳ ゴシック" panose="020B0609070205080204" pitchFamily="49" charset="-128"/>
              </a:rPr>
              <a:t>・</a:t>
            </a:r>
            <a:r>
              <a:rPr kumimoji="1" lang="ja-JP" altLang="en-US" sz="1200" b="1" dirty="0">
                <a:solidFill>
                  <a:srgbClr val="008000"/>
                </a:solidFill>
                <a:latin typeface="ＭＳ ゴシック" panose="020B0609070205080204" pitchFamily="49" charset="-128"/>
                <a:ea typeface="ＭＳ ゴシック" panose="020B0609070205080204" pitchFamily="49" charset="-128"/>
              </a:rPr>
              <a:t>タウン</a:t>
            </a:r>
            <a:r>
              <a:rPr kumimoji="1" lang="ja-JP" altLang="en-US" sz="1200" dirty="0" smtClean="0">
                <a:solidFill>
                  <a:srgbClr val="0000FF"/>
                </a:solidFill>
                <a:latin typeface="ＭＳ ゴシック" panose="020B0609070205080204" pitchFamily="49" charset="-128"/>
                <a:ea typeface="ＭＳ ゴシック" panose="020B0609070205080204" pitchFamily="49" charset="-128"/>
              </a:rPr>
              <a:t>では</a:t>
            </a:r>
            <a:r>
              <a:rPr kumimoji="1" lang="ja-JP" altLang="en-US" sz="1200" dirty="0" smtClean="0">
                <a:solidFill>
                  <a:srgbClr val="0000FF"/>
                </a:solidFill>
                <a:latin typeface="ＭＳ ゴシック" panose="020B0609070205080204" pitchFamily="49" charset="-128"/>
                <a:ea typeface="ＭＳ ゴシック" panose="020B0609070205080204" pitchFamily="49" charset="-128"/>
              </a:rPr>
              <a:t>市民生活についてもカーボンニュートラルにする。</a:t>
            </a:r>
            <a:endParaRPr kumimoji="1" lang="en-US" altLang="ja-JP" sz="1200" dirty="0" smtClean="0">
              <a:solidFill>
                <a:srgbClr val="0000FF"/>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79412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297666" y="732203"/>
            <a:ext cx="6833937" cy="161583"/>
            <a:chOff x="500513" y="1011336"/>
            <a:chExt cx="6833937" cy="161583"/>
          </a:xfrm>
        </p:grpSpPr>
        <p:cxnSp>
          <p:nvCxnSpPr>
            <p:cNvPr id="9" name="直線コネクタ 8"/>
            <p:cNvCxnSpPr/>
            <p:nvPr/>
          </p:nvCxnSpPr>
          <p:spPr>
            <a:xfrm>
              <a:off x="500513" y="1092128"/>
              <a:ext cx="683393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テキスト ボックス 8"/>
            <p:cNvSpPr txBox="1">
              <a:spLocks noChangeArrowheads="1"/>
            </p:cNvSpPr>
            <p:nvPr/>
          </p:nvSpPr>
          <p:spPr bwMode="auto">
            <a:xfrm>
              <a:off x="746567" y="1011336"/>
              <a:ext cx="1438367" cy="161583"/>
            </a:xfrm>
            <a:prstGeom prst="rect">
              <a:avLst/>
            </a:prstGeom>
            <a:solidFill>
              <a:schemeClr val="bg1"/>
            </a:solidFill>
            <a:ln w="9525">
              <a:solidFill>
                <a:srgbClr val="FF0000"/>
              </a:solidFill>
              <a:miter lim="800000"/>
              <a:headEnd/>
              <a:tailEnd/>
            </a:ln>
          </p:spPr>
          <p:txBody>
            <a:bodyPr vert="horz" wrap="square" lIns="1800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050" dirty="0" smtClean="0">
                  <a:solidFill>
                    <a:srgbClr val="FF0000"/>
                  </a:solidFill>
                  <a:latin typeface="ＭＳ ゴシック" panose="020B0609070205080204" pitchFamily="49" charset="-128"/>
                  <a:ea typeface="ＭＳ ゴシック" panose="020B0609070205080204" pitchFamily="49" charset="-128"/>
                </a:rPr>
                <a:t>系統（交流送電網）</a:t>
              </a:r>
              <a:endParaRPr lang="ja-JP" altLang="en-US" sz="1050" dirty="0">
                <a:solidFill>
                  <a:srgbClr val="FF0000"/>
                </a:solidFill>
                <a:latin typeface="ＭＳ ゴシック" panose="020B0609070205080204" pitchFamily="49" charset="-128"/>
                <a:ea typeface="ＭＳ ゴシック" panose="020B0609070205080204" pitchFamily="49" charset="-128"/>
              </a:endParaRPr>
            </a:p>
          </p:txBody>
        </p:sp>
      </p:grpSp>
      <p:sp>
        <p:nvSpPr>
          <p:cNvPr id="10" name="テキスト ボックス 9"/>
          <p:cNvSpPr txBox="1"/>
          <p:nvPr/>
        </p:nvSpPr>
        <p:spPr>
          <a:xfrm>
            <a:off x="87359" y="21591"/>
            <a:ext cx="8693904" cy="569387"/>
          </a:xfrm>
          <a:prstGeom prst="rect">
            <a:avLst/>
          </a:prstGeom>
          <a:no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送電・制御網のイメージ</a:t>
            </a:r>
            <a:endParaRPr kumimoji="1" lang="en-US" altLang="ja-JP" sz="2000" dirty="0" smtClean="0">
              <a:latin typeface="ＭＳ ゴシック" panose="020B0609070205080204" pitchFamily="49" charset="-128"/>
              <a:ea typeface="ＭＳ ゴシック" panose="020B0609070205080204" pitchFamily="49" charset="-128"/>
            </a:endParaRPr>
          </a:p>
          <a:p>
            <a:r>
              <a:rPr kumimoji="1" lang="ja-JP" altLang="en-US" sz="1100" dirty="0" smtClean="0">
                <a:latin typeface="ＭＳ ゴシック" panose="020B0609070205080204" pitchFamily="49" charset="-128"/>
                <a:ea typeface="ＭＳ ゴシック" panose="020B0609070205080204" pitchFamily="49" charset="-128"/>
              </a:rPr>
              <a:t>（規制適正化に踏み込む段階で既設都市ガスパイプラインをベースとする水素パイプラインを追加）</a:t>
            </a:r>
            <a:endParaRPr kumimoji="1" lang="en-US" altLang="ja-JP" sz="1100" dirty="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3170563" y="1868874"/>
            <a:ext cx="1078030" cy="8277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100" dirty="0">
                <a:solidFill>
                  <a:schemeClr val="tx1"/>
                </a:solidFill>
                <a:latin typeface="ＭＳ ゴシック" panose="020B0609070205080204" pitchFamily="49" charset="-128"/>
                <a:ea typeface="ＭＳ ゴシック" panose="020B0609070205080204" pitchFamily="49" charset="-128"/>
              </a:rPr>
              <a:t>仮称</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センター</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a</a:t>
            </a:r>
          </a:p>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（水素スタンド等</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フルオプション）</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5262837" y="3630182"/>
            <a:ext cx="978308" cy="61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仮称センター</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b</a:t>
            </a:r>
          </a:p>
          <a:p>
            <a:pPr algn="ctr"/>
            <a:r>
              <a:rPr kumimoji="1" lang="ja-JP" altLang="en-US" sz="1000" dirty="0">
                <a:solidFill>
                  <a:schemeClr val="tx1"/>
                </a:solidFill>
                <a:latin typeface="ＭＳ ゴシック" panose="020B0609070205080204" pitchFamily="49" charset="-128"/>
                <a:ea typeface="ＭＳ ゴシック" panose="020B0609070205080204" pitchFamily="49" charset="-128"/>
              </a:rPr>
              <a:t>（ベーシックオプション）</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17" name="正方形/長方形 1"/>
          <p:cNvSpPr>
            <a:spLocks noChangeArrowheads="1"/>
          </p:cNvSpPr>
          <p:nvPr/>
        </p:nvSpPr>
        <p:spPr bwMode="auto">
          <a:xfrm>
            <a:off x="3390596" y="837644"/>
            <a:ext cx="11250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50" dirty="0">
                <a:latin typeface="ＭＳ ゴシック" panose="020B0609070205080204" pitchFamily="49" charset="-128"/>
                <a:ea typeface="ＭＳ ゴシック" panose="020B0609070205080204" pitchFamily="49" charset="-128"/>
              </a:rPr>
              <a:t>系統通信・制御</a:t>
            </a:r>
            <a:endParaRPr kumimoji="0" lang="en-US" altLang="ja-JP" sz="105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1050" dirty="0">
                <a:latin typeface="ＭＳ ゴシック" panose="020B0609070205080204" pitchFamily="49" charset="-128"/>
                <a:ea typeface="ＭＳ ゴシック" panose="020B0609070205080204" pitchFamily="49" charset="-128"/>
              </a:rPr>
              <a:t>・需要予測</a:t>
            </a:r>
            <a:endParaRPr kumimoji="0" lang="en-US" altLang="ja-JP" sz="105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1050" dirty="0">
                <a:latin typeface="ＭＳ ゴシック" panose="020B0609070205080204" pitchFamily="49" charset="-128"/>
                <a:ea typeface="ＭＳ ゴシック" panose="020B0609070205080204" pitchFamily="49" charset="-128"/>
              </a:rPr>
              <a:t>・供給計画</a:t>
            </a:r>
            <a:endParaRPr kumimoji="0" lang="en-US" altLang="ja-JP" sz="105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1050" dirty="0">
                <a:latin typeface="ＭＳ ゴシック" panose="020B0609070205080204" pitchFamily="49" charset="-128"/>
                <a:ea typeface="ＭＳ ゴシック" panose="020B0609070205080204" pitchFamily="49" charset="-128"/>
              </a:rPr>
              <a:t>・託送計画</a:t>
            </a:r>
            <a:endParaRPr kumimoji="0" lang="en-US" altLang="ja-JP" sz="1050" dirty="0">
              <a:latin typeface="ＭＳ ゴシック" panose="020B0609070205080204" pitchFamily="49" charset="-128"/>
              <a:ea typeface="ＭＳ ゴシック" panose="020B0609070205080204" pitchFamily="49" charset="-128"/>
            </a:endParaRPr>
          </a:p>
        </p:txBody>
      </p:sp>
      <p:cxnSp>
        <p:nvCxnSpPr>
          <p:cNvPr id="21" name="直線矢印コネクタ 20"/>
          <p:cNvCxnSpPr>
            <a:endCxn id="107" idx="1"/>
          </p:cNvCxnSpPr>
          <p:nvPr/>
        </p:nvCxnSpPr>
        <p:spPr bwMode="auto">
          <a:xfrm>
            <a:off x="4248593" y="2282760"/>
            <a:ext cx="1214598" cy="0"/>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bwMode="auto">
          <a:xfrm flipH="1">
            <a:off x="2011875" y="4216428"/>
            <a:ext cx="0" cy="658261"/>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1784068" y="3617588"/>
            <a:ext cx="984849" cy="61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仮称センター</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b</a:t>
            </a:r>
          </a:p>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（ベーシックオプション）</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cxnSp>
        <p:nvCxnSpPr>
          <p:cNvPr id="68" name="直線矢印コネクタ 67"/>
          <p:cNvCxnSpPr/>
          <p:nvPr/>
        </p:nvCxnSpPr>
        <p:spPr bwMode="auto">
          <a:xfrm flipH="1">
            <a:off x="5449967" y="4234188"/>
            <a:ext cx="0" cy="593306"/>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p:nvGrpSpPr>
        <p:grpSpPr>
          <a:xfrm>
            <a:off x="6816503" y="3621413"/>
            <a:ext cx="1260475" cy="1225550"/>
            <a:chOff x="4254198" y="3480927"/>
            <a:chExt cx="1260475" cy="1225550"/>
          </a:xfrm>
        </p:grpSpPr>
        <p:pic>
          <p:nvPicPr>
            <p:cNvPr id="70" name="Picture 272" descr="「家 イラスト 無...」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448" y="3582527"/>
              <a:ext cx="8905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 name="グループ化 191"/>
            <p:cNvGrpSpPr>
              <a:grpSpLocks/>
            </p:cNvGrpSpPr>
            <p:nvPr/>
          </p:nvGrpSpPr>
          <p:grpSpPr bwMode="auto">
            <a:xfrm>
              <a:off x="4254198" y="3677777"/>
              <a:ext cx="360362" cy="411162"/>
              <a:chOff x="4355976" y="1988840"/>
              <a:chExt cx="360363" cy="411162"/>
            </a:xfrm>
          </p:grpSpPr>
          <p:pic>
            <p:nvPicPr>
              <p:cNvPr id="87" name="Picture 70" descr="「蓄電池 イラス...」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 Box 30"/>
              <p:cNvSpPr txBox="1">
                <a:spLocks noChangeArrowheads="1"/>
              </p:cNvSpPr>
              <p:nvPr/>
            </p:nvSpPr>
            <p:spPr bwMode="auto">
              <a:xfrm>
                <a:off x="4463668" y="2056184"/>
                <a:ext cx="92333" cy="239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蓄電池</a:t>
                </a:r>
              </a:p>
            </p:txBody>
          </p:sp>
        </p:grpSp>
        <p:pic>
          <p:nvPicPr>
            <p:cNvPr id="72" name="Picture 32" descr="荏原バラード株式会社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198" y="4109577"/>
              <a:ext cx="2889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30"/>
            <p:cNvSpPr txBox="1">
              <a:spLocks noChangeArrowheads="1"/>
            </p:cNvSpPr>
            <p:nvPr/>
          </p:nvSpPr>
          <p:spPr bwMode="auto">
            <a:xfrm>
              <a:off x="4339923" y="4325477"/>
              <a:ext cx="153987"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a:latin typeface="ＭＳ ゴシック" panose="020B0609070205080204" pitchFamily="49" charset="-128"/>
                  <a:ea typeface="ＭＳ ゴシック" panose="020B0609070205080204" pitchFamily="49" charset="-128"/>
                </a:rPr>
                <a:t>PEFC</a:t>
              </a:r>
              <a:endParaRPr lang="ja-JP" altLang="en-US" sz="600" dirty="0">
                <a:latin typeface="ＭＳ ゴシック" panose="020B0609070205080204" pitchFamily="49" charset="-128"/>
                <a:ea typeface="ＭＳ ゴシック" panose="020B0609070205080204" pitchFamily="49" charset="-128"/>
              </a:endParaRPr>
            </a:p>
          </p:txBody>
        </p:sp>
        <p:sp>
          <p:nvSpPr>
            <p:cNvPr id="74" name="正方形/長方形 73"/>
            <p:cNvSpPr/>
            <p:nvPr/>
          </p:nvSpPr>
          <p:spPr>
            <a:xfrm>
              <a:off x="4254198" y="3531727"/>
              <a:ext cx="1260475"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600" dirty="0">
                <a:latin typeface="ＭＳ ゴシック" panose="020B0609070205080204" pitchFamily="49" charset="-128"/>
                <a:ea typeface="ＭＳ ゴシック" panose="020B0609070205080204" pitchFamily="49" charset="-128"/>
              </a:endParaRPr>
            </a:p>
          </p:txBody>
        </p:sp>
        <p:cxnSp>
          <p:nvCxnSpPr>
            <p:cNvPr id="75" name="直線矢印コネクタ 74"/>
            <p:cNvCxnSpPr/>
            <p:nvPr/>
          </p:nvCxnSpPr>
          <p:spPr>
            <a:xfrm>
              <a:off x="4543123" y="4036552"/>
              <a:ext cx="134937" cy="1365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H="1">
              <a:off x="4398660" y="4031789"/>
              <a:ext cx="0" cy="149225"/>
            </a:xfrm>
            <a:prstGeom prst="straightConnector1">
              <a:avLst/>
            </a:prstGeom>
            <a:ln w="31750">
              <a:solidFill>
                <a:srgbClr val="F2B800"/>
              </a:solidFill>
              <a:headEnd type="triangle"/>
              <a:tailEnd type="none" w="med" len="med"/>
            </a:ln>
          </p:spPr>
          <p:style>
            <a:lnRef idx="1">
              <a:schemeClr val="accent1"/>
            </a:lnRef>
            <a:fillRef idx="0">
              <a:schemeClr val="accent1"/>
            </a:fillRef>
            <a:effectRef idx="0">
              <a:schemeClr val="accent1"/>
            </a:effectRef>
            <a:fontRef idx="minor">
              <a:schemeClr val="tx1"/>
            </a:fontRef>
          </p:style>
        </p:cxnSp>
        <p:grpSp>
          <p:nvGrpSpPr>
            <p:cNvPr id="77" name="グループ化 301"/>
            <p:cNvGrpSpPr>
              <a:grpSpLocks/>
            </p:cNvGrpSpPr>
            <p:nvPr/>
          </p:nvGrpSpPr>
          <p:grpSpPr bwMode="auto">
            <a:xfrm>
              <a:off x="5097160" y="4446127"/>
              <a:ext cx="398463" cy="250825"/>
              <a:chOff x="3083417" y="5877272"/>
              <a:chExt cx="660789" cy="395350"/>
            </a:xfrm>
          </p:grpSpPr>
          <p:pic>
            <p:nvPicPr>
              <p:cNvPr id="85" name="Picture 7" descr="「自動車 イラス...」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 Box 39"/>
              <p:cNvSpPr txBox="1">
                <a:spLocks noChangeArrowheads="1"/>
              </p:cNvSpPr>
              <p:nvPr/>
            </p:nvSpPr>
            <p:spPr bwMode="auto">
              <a:xfrm>
                <a:off x="3083417" y="6127338"/>
                <a:ext cx="660789" cy="1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600" dirty="0">
                    <a:latin typeface="ＭＳ ゴシック" panose="020B0609070205080204" pitchFamily="49" charset="-128"/>
                    <a:ea typeface="ＭＳ ゴシック" panose="020B0609070205080204" pitchFamily="49" charset="-128"/>
                  </a:rPr>
                  <a:t>BEV</a:t>
                </a:r>
                <a:r>
                  <a:rPr lang="ja-JP" altLang="en-US" sz="600" dirty="0">
                    <a:latin typeface="ＭＳ ゴシック" panose="020B0609070205080204" pitchFamily="49" charset="-128"/>
                    <a:ea typeface="ＭＳ ゴシック" panose="020B0609070205080204" pitchFamily="49" charset="-128"/>
                  </a:rPr>
                  <a:t>･</a:t>
                </a:r>
                <a:r>
                  <a:rPr lang="en-US" altLang="ja-JP" sz="600">
                    <a:latin typeface="ＭＳ ゴシック" panose="020B0609070205080204" pitchFamily="49" charset="-128"/>
                    <a:ea typeface="ＭＳ ゴシック" panose="020B0609070205080204" pitchFamily="49" charset="-128"/>
                  </a:rPr>
                  <a:t>PHV</a:t>
                </a:r>
                <a:endParaRPr lang="en-US" altLang="ja-JP" sz="600" dirty="0">
                  <a:latin typeface="ＭＳ ゴシック" panose="020B0609070205080204" pitchFamily="49" charset="-128"/>
                  <a:ea typeface="ＭＳ ゴシック" panose="020B0609070205080204" pitchFamily="49" charset="-128"/>
                </a:endParaRPr>
              </a:p>
            </p:txBody>
          </p:sp>
        </p:grpSp>
        <p:pic>
          <p:nvPicPr>
            <p:cNvPr id="78" name="Picture 66" descr="「EV 車載充電器 ...」の画像検索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610" y="3725402"/>
              <a:ext cx="204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直線矢印コネクタ 78"/>
            <p:cNvCxnSpPr/>
            <p:nvPr/>
          </p:nvCxnSpPr>
          <p:spPr>
            <a:xfrm>
              <a:off x="5386085" y="4239752"/>
              <a:ext cx="0" cy="288925"/>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80" name="Text Box 30"/>
            <p:cNvSpPr txBox="1">
              <a:spLocks noChangeArrowheads="1"/>
            </p:cNvSpPr>
            <p:nvPr/>
          </p:nvSpPr>
          <p:spPr bwMode="auto">
            <a:xfrm>
              <a:off x="5143198" y="4320714"/>
              <a:ext cx="288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a:latin typeface="ＭＳ ゴシック" panose="020B0609070205080204" pitchFamily="49" charset="-128"/>
                  <a:ea typeface="ＭＳ ゴシック" panose="020B0609070205080204" pitchFamily="49" charset="-128"/>
                </a:rPr>
                <a:t>V2H</a:t>
              </a:r>
              <a:endParaRPr lang="ja-JP" altLang="en-US" sz="600" dirty="0">
                <a:latin typeface="ＭＳ ゴシック" panose="020B0609070205080204" pitchFamily="49" charset="-128"/>
                <a:ea typeface="ＭＳ ゴシック" panose="020B0609070205080204" pitchFamily="49" charset="-128"/>
              </a:endParaRPr>
            </a:p>
          </p:txBody>
        </p:sp>
        <p:sp>
          <p:nvSpPr>
            <p:cNvPr id="81" name="Text Box 30"/>
            <p:cNvSpPr txBox="1">
              <a:spLocks noChangeArrowheads="1"/>
            </p:cNvSpPr>
            <p:nvPr/>
          </p:nvSpPr>
          <p:spPr bwMode="auto">
            <a:xfrm>
              <a:off x="5135260" y="3787314"/>
              <a:ext cx="287338" cy="18415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充電</a:t>
              </a:r>
              <a:endParaRPr lang="en-US" altLang="ja-JP" sz="6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ｽﾀﾝﾄﾞ</a:t>
              </a:r>
            </a:p>
          </p:txBody>
        </p:sp>
        <p:sp>
          <p:nvSpPr>
            <p:cNvPr id="82" name="テキスト ボックス 8"/>
            <p:cNvSpPr txBox="1">
              <a:spLocks noChangeArrowheads="1"/>
            </p:cNvSpPr>
            <p:nvPr/>
          </p:nvSpPr>
          <p:spPr bwMode="auto">
            <a:xfrm>
              <a:off x="4331985" y="3480927"/>
              <a:ext cx="1046163" cy="92075"/>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二次ｴﾈﾙｷﾞｰ複線化住宅</a:t>
              </a:r>
            </a:p>
          </p:txBody>
        </p:sp>
        <p:cxnSp>
          <p:nvCxnSpPr>
            <p:cNvPr id="83" name="直線矢印コネクタ 82"/>
            <p:cNvCxnSpPr/>
            <p:nvPr/>
          </p:nvCxnSpPr>
          <p:spPr>
            <a:xfrm flipH="1">
              <a:off x="4476448" y="3725402"/>
              <a:ext cx="287337" cy="144462"/>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84" name="Text Box 30"/>
            <p:cNvSpPr txBox="1">
              <a:spLocks noChangeArrowheads="1"/>
            </p:cNvSpPr>
            <p:nvPr/>
          </p:nvSpPr>
          <p:spPr bwMode="auto">
            <a:xfrm>
              <a:off x="4836810" y="3653964"/>
              <a:ext cx="180975"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dirty="0">
                  <a:latin typeface="ＭＳ ゴシック" panose="020B0609070205080204" pitchFamily="49" charset="-128"/>
                  <a:ea typeface="ＭＳ ゴシック" panose="020B0609070205080204" pitchFamily="49" charset="-128"/>
                </a:rPr>
                <a:t>PV</a:t>
              </a:r>
              <a:endParaRPr lang="ja-JP" altLang="en-US" sz="600" dirty="0">
                <a:latin typeface="ＭＳ ゴシック" panose="020B0609070205080204" pitchFamily="49" charset="-128"/>
                <a:ea typeface="ＭＳ ゴシック" panose="020B0609070205080204" pitchFamily="49" charset="-128"/>
              </a:endParaRPr>
            </a:p>
          </p:txBody>
        </p:sp>
      </p:grpSp>
      <p:cxnSp>
        <p:nvCxnSpPr>
          <p:cNvPr id="89" name="直線矢印コネクタ 88"/>
          <p:cNvCxnSpPr/>
          <p:nvPr/>
        </p:nvCxnSpPr>
        <p:spPr bwMode="auto">
          <a:xfrm>
            <a:off x="6187852" y="4125443"/>
            <a:ext cx="629660" cy="0"/>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105" name="グループ化 104"/>
          <p:cNvGrpSpPr/>
          <p:nvPr/>
        </p:nvGrpSpPr>
        <p:grpSpPr>
          <a:xfrm>
            <a:off x="5311552" y="4828652"/>
            <a:ext cx="1260475" cy="1231900"/>
            <a:chOff x="4895850" y="2955925"/>
            <a:chExt cx="1260475" cy="1231900"/>
          </a:xfrm>
        </p:grpSpPr>
        <p:pic>
          <p:nvPicPr>
            <p:cNvPr id="90" name="Picture 119" descr="「家 イラスト」の画像検索結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6213" y="3013075"/>
              <a:ext cx="8651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30"/>
            <p:cNvSpPr txBox="1">
              <a:spLocks noChangeArrowheads="1"/>
            </p:cNvSpPr>
            <p:nvPr/>
          </p:nvSpPr>
          <p:spPr bwMode="auto">
            <a:xfrm>
              <a:off x="5627688" y="3835400"/>
              <a:ext cx="288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a:latin typeface="ＭＳ ゴシック" panose="020B0609070205080204" pitchFamily="49" charset="-128"/>
                  <a:ea typeface="ＭＳ ゴシック" panose="020B0609070205080204" pitchFamily="49" charset="-128"/>
                </a:rPr>
                <a:t>V2H</a:t>
              </a:r>
              <a:endParaRPr lang="ja-JP" altLang="en-US" sz="600" dirty="0">
                <a:latin typeface="ＭＳ ゴシック" panose="020B0609070205080204" pitchFamily="49" charset="-128"/>
                <a:ea typeface="ＭＳ ゴシック" panose="020B0609070205080204" pitchFamily="49" charset="-128"/>
              </a:endParaRPr>
            </a:p>
          </p:txBody>
        </p:sp>
        <p:grpSp>
          <p:nvGrpSpPr>
            <p:cNvPr id="92" name="グループ化 191"/>
            <p:cNvGrpSpPr>
              <a:grpSpLocks/>
            </p:cNvGrpSpPr>
            <p:nvPr/>
          </p:nvGrpSpPr>
          <p:grpSpPr bwMode="auto">
            <a:xfrm>
              <a:off x="4895850" y="3159125"/>
              <a:ext cx="360363" cy="411163"/>
              <a:chOff x="4355976" y="1988840"/>
              <a:chExt cx="360363" cy="411162"/>
            </a:xfrm>
          </p:grpSpPr>
          <p:pic>
            <p:nvPicPr>
              <p:cNvPr id="93" name="Picture 70" descr="「蓄電池 イラス...」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30"/>
              <p:cNvSpPr txBox="1">
                <a:spLocks noChangeArrowheads="1"/>
              </p:cNvSpPr>
              <p:nvPr/>
            </p:nvSpPr>
            <p:spPr bwMode="auto">
              <a:xfrm>
                <a:off x="4487997" y="2038961"/>
                <a:ext cx="92333" cy="2654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蓄電池</a:t>
                </a:r>
              </a:p>
            </p:txBody>
          </p:sp>
        </p:grpSp>
        <p:pic>
          <p:nvPicPr>
            <p:cNvPr id="95" name="Picture 32" descr="荏原バラード株式会社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3590925"/>
              <a:ext cx="2889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 Box 30"/>
            <p:cNvSpPr txBox="1">
              <a:spLocks noChangeArrowheads="1"/>
            </p:cNvSpPr>
            <p:nvPr/>
          </p:nvSpPr>
          <p:spPr bwMode="auto">
            <a:xfrm>
              <a:off x="4989513" y="3708400"/>
              <a:ext cx="153987"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a:latin typeface="ＭＳ ゴシック" panose="020B0609070205080204" pitchFamily="49" charset="-128"/>
                  <a:ea typeface="ＭＳ ゴシック" panose="020B0609070205080204" pitchFamily="49" charset="-128"/>
                </a:rPr>
                <a:t>PEFC</a:t>
              </a:r>
              <a:endParaRPr lang="ja-JP" altLang="en-US" sz="600" dirty="0">
                <a:latin typeface="ＭＳ ゴシック" panose="020B0609070205080204" pitchFamily="49" charset="-128"/>
                <a:ea typeface="ＭＳ ゴシック" panose="020B0609070205080204" pitchFamily="49" charset="-128"/>
              </a:endParaRPr>
            </a:p>
          </p:txBody>
        </p:sp>
        <p:sp>
          <p:nvSpPr>
            <p:cNvPr id="97" name="正方形/長方形 96"/>
            <p:cNvSpPr/>
            <p:nvPr/>
          </p:nvSpPr>
          <p:spPr>
            <a:xfrm>
              <a:off x="4895850" y="3013075"/>
              <a:ext cx="1260475"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600" dirty="0">
                <a:latin typeface="ＭＳ ゴシック" panose="020B0609070205080204" pitchFamily="49" charset="-128"/>
                <a:ea typeface="ＭＳ ゴシック" panose="020B0609070205080204" pitchFamily="49" charset="-128"/>
              </a:endParaRPr>
            </a:p>
          </p:txBody>
        </p:sp>
        <p:grpSp>
          <p:nvGrpSpPr>
            <p:cNvPr id="98" name="グループ化 22"/>
            <p:cNvGrpSpPr>
              <a:grpSpLocks/>
            </p:cNvGrpSpPr>
            <p:nvPr/>
          </p:nvGrpSpPr>
          <p:grpSpPr bwMode="auto">
            <a:xfrm>
              <a:off x="5545138" y="3948113"/>
              <a:ext cx="412750" cy="238125"/>
              <a:chOff x="5580112" y="3573015"/>
              <a:chExt cx="847735" cy="467447"/>
            </a:xfrm>
          </p:grpSpPr>
          <p:pic>
            <p:nvPicPr>
              <p:cNvPr id="99" name="Picture 2" descr="「車 イラスト 無...」の画像検索結果"/>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3573015"/>
                <a:ext cx="755329"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ext Box 39"/>
              <p:cNvSpPr txBox="1">
                <a:spLocks noChangeArrowheads="1"/>
              </p:cNvSpPr>
              <p:nvPr/>
            </p:nvSpPr>
            <p:spPr bwMode="auto">
              <a:xfrm>
                <a:off x="5950472" y="3859631"/>
                <a:ext cx="477375" cy="18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600" dirty="0">
                    <a:latin typeface="ＭＳ ゴシック" panose="020B0609070205080204" pitchFamily="49" charset="-128"/>
                    <a:ea typeface="ＭＳ ゴシック" panose="020B0609070205080204" pitchFamily="49" charset="-128"/>
                  </a:rPr>
                  <a:t>FC-PHV</a:t>
                </a:r>
              </a:p>
            </p:txBody>
          </p:sp>
        </p:grpSp>
        <p:cxnSp>
          <p:nvCxnSpPr>
            <p:cNvPr id="101" name="直線矢印コネクタ 100"/>
            <p:cNvCxnSpPr/>
            <p:nvPr/>
          </p:nvCxnSpPr>
          <p:spPr>
            <a:xfrm>
              <a:off x="5884863" y="3773488"/>
              <a:ext cx="0" cy="215900"/>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5184775" y="3517900"/>
              <a:ext cx="134938" cy="1365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H="1">
              <a:off x="5040313" y="3513138"/>
              <a:ext cx="0" cy="149225"/>
            </a:xfrm>
            <a:prstGeom prst="straightConnector1">
              <a:avLst/>
            </a:prstGeom>
            <a:ln w="31750">
              <a:solidFill>
                <a:srgbClr val="F2B800"/>
              </a:solidFill>
              <a:headEnd type="triangle"/>
              <a:tailEnd type="none" w="med" len="med"/>
            </a:ln>
          </p:spPr>
          <p:style>
            <a:lnRef idx="1">
              <a:schemeClr val="accent1"/>
            </a:lnRef>
            <a:fillRef idx="0">
              <a:schemeClr val="accent1"/>
            </a:fillRef>
            <a:effectRef idx="0">
              <a:schemeClr val="accent1"/>
            </a:effectRef>
            <a:fontRef idx="minor">
              <a:schemeClr val="tx1"/>
            </a:fontRef>
          </p:style>
        </p:cxnSp>
        <p:sp>
          <p:nvSpPr>
            <p:cNvPr id="104" name="テキスト ボックス 8"/>
            <p:cNvSpPr txBox="1">
              <a:spLocks noChangeArrowheads="1"/>
            </p:cNvSpPr>
            <p:nvPr/>
          </p:nvSpPr>
          <p:spPr bwMode="auto">
            <a:xfrm>
              <a:off x="4968875" y="2955925"/>
              <a:ext cx="1046163" cy="92075"/>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二次ｴﾈﾙｷﾞｰ複線化住宅</a:t>
              </a:r>
            </a:p>
          </p:txBody>
        </p:sp>
      </p:grpSp>
      <p:grpSp>
        <p:nvGrpSpPr>
          <p:cNvPr id="106" name="グループ化 8"/>
          <p:cNvGrpSpPr>
            <a:grpSpLocks/>
          </p:cNvGrpSpPr>
          <p:nvPr/>
        </p:nvGrpSpPr>
        <p:grpSpPr bwMode="auto">
          <a:xfrm>
            <a:off x="4691745" y="1765955"/>
            <a:ext cx="2827338" cy="1393825"/>
            <a:chOff x="2322513" y="2840038"/>
            <a:chExt cx="2827627" cy="1393716"/>
          </a:xfrm>
        </p:grpSpPr>
        <p:pic>
          <p:nvPicPr>
            <p:cNvPr id="107" name="Picture 12" descr="「学校 イラスト ...」の画像検索結果"/>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4038" y="2840038"/>
              <a:ext cx="14097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8" name="グループ化 1"/>
            <p:cNvGrpSpPr>
              <a:grpSpLocks/>
            </p:cNvGrpSpPr>
            <p:nvPr/>
          </p:nvGrpSpPr>
          <p:grpSpPr bwMode="auto">
            <a:xfrm>
              <a:off x="4062413" y="2849563"/>
              <a:ext cx="647700" cy="290512"/>
              <a:chOff x="4585402" y="2973099"/>
              <a:chExt cx="647700" cy="290512"/>
            </a:xfrm>
          </p:grpSpPr>
          <p:pic>
            <p:nvPicPr>
              <p:cNvPr id="145" name="Picture 58" descr="クリックすると新しいウィンドウで開きます"/>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5402" y="2973099"/>
                <a:ext cx="6477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Text Box 30"/>
              <p:cNvSpPr txBox="1">
                <a:spLocks noChangeArrowheads="1"/>
              </p:cNvSpPr>
              <p:nvPr/>
            </p:nvSpPr>
            <p:spPr bwMode="auto">
              <a:xfrm>
                <a:off x="4732975" y="3070790"/>
                <a:ext cx="179387"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700" dirty="0">
                    <a:latin typeface="ＭＳ ゴシック" panose="020B0609070205080204" pitchFamily="49" charset="-128"/>
                    <a:ea typeface="ＭＳ ゴシック" panose="020B0609070205080204" pitchFamily="49" charset="-128"/>
                  </a:rPr>
                  <a:t>PV</a:t>
                </a:r>
                <a:endParaRPr lang="ja-JP" altLang="en-US" sz="700" dirty="0">
                  <a:latin typeface="ＭＳ ゴシック" panose="020B0609070205080204" pitchFamily="49" charset="-128"/>
                  <a:ea typeface="ＭＳ ゴシック" panose="020B0609070205080204" pitchFamily="49" charset="-128"/>
                </a:endParaRPr>
              </a:p>
            </p:txBody>
          </p:sp>
        </p:grpSp>
        <p:grpSp>
          <p:nvGrpSpPr>
            <p:cNvPr id="109" name="グループ化 4"/>
            <p:cNvGrpSpPr>
              <a:grpSpLocks/>
            </p:cNvGrpSpPr>
            <p:nvPr/>
          </p:nvGrpSpPr>
          <p:grpSpPr bwMode="auto">
            <a:xfrm>
              <a:off x="4123876" y="3534092"/>
              <a:ext cx="288925" cy="384175"/>
              <a:chOff x="5475918" y="4275424"/>
              <a:chExt cx="288925" cy="384175"/>
            </a:xfrm>
          </p:grpSpPr>
          <p:pic>
            <p:nvPicPr>
              <p:cNvPr id="143" name="Picture 32" descr="荏原バラード株式会社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918" y="4275424"/>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Text Box 30"/>
              <p:cNvSpPr txBox="1">
                <a:spLocks noChangeArrowheads="1"/>
              </p:cNvSpPr>
              <p:nvPr/>
            </p:nvSpPr>
            <p:spPr bwMode="auto">
              <a:xfrm>
                <a:off x="5547356" y="4462064"/>
                <a:ext cx="18097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700">
                    <a:latin typeface="ＭＳ ゴシック" panose="020B0609070205080204" pitchFamily="49" charset="-128"/>
                    <a:ea typeface="ＭＳ ゴシック" panose="020B0609070205080204" pitchFamily="49" charset="-128"/>
                  </a:rPr>
                  <a:t>PEFC</a:t>
                </a:r>
                <a:endParaRPr lang="ja-JP" altLang="en-US" sz="700" dirty="0">
                  <a:latin typeface="ＭＳ ゴシック" panose="020B0609070205080204" pitchFamily="49" charset="-128"/>
                  <a:ea typeface="ＭＳ ゴシック" panose="020B0609070205080204" pitchFamily="49" charset="-128"/>
                </a:endParaRPr>
              </a:p>
            </p:txBody>
          </p:sp>
        </p:grpSp>
        <p:pic>
          <p:nvPicPr>
            <p:cNvPr id="110" name="Picture 62" descr="「急速充電器 イ...」の画像検索結果"/>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3375" y="3586163"/>
              <a:ext cx="3603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Text Box 30"/>
            <p:cNvSpPr txBox="1">
              <a:spLocks noChangeArrowheads="1"/>
            </p:cNvSpPr>
            <p:nvPr/>
          </p:nvSpPr>
          <p:spPr bwMode="auto">
            <a:xfrm>
              <a:off x="2873375" y="3706813"/>
              <a:ext cx="288925" cy="215900"/>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充電</a:t>
              </a:r>
              <a:endParaRPr lang="en-US" altLang="ja-JP" sz="7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ｽﾀﾝﾄﾞ</a:t>
              </a:r>
            </a:p>
          </p:txBody>
        </p:sp>
        <p:pic>
          <p:nvPicPr>
            <p:cNvPr id="112" name="Picture 16" descr="「パワコン イラ...」の画像検索結果"/>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7438" y="35766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 name="グループ化 22"/>
            <p:cNvGrpSpPr>
              <a:grpSpLocks/>
            </p:cNvGrpSpPr>
            <p:nvPr/>
          </p:nvGrpSpPr>
          <p:grpSpPr bwMode="auto">
            <a:xfrm>
              <a:off x="2322513" y="3884613"/>
              <a:ext cx="485775" cy="250825"/>
              <a:chOff x="5670154" y="3811555"/>
              <a:chExt cx="1002101" cy="487860"/>
            </a:xfrm>
          </p:grpSpPr>
          <p:pic>
            <p:nvPicPr>
              <p:cNvPr id="141" name="Picture 2" descr="「車 イラスト 無...」の画像検索結果"/>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70154" y="3811555"/>
                <a:ext cx="7553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Text Box 39"/>
              <p:cNvSpPr txBox="1">
                <a:spLocks noChangeArrowheads="1"/>
              </p:cNvSpPr>
              <p:nvPr/>
            </p:nvSpPr>
            <p:spPr bwMode="auto">
              <a:xfrm>
                <a:off x="6114257" y="4089601"/>
                <a:ext cx="557998" cy="20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700" dirty="0">
                    <a:latin typeface="ＭＳ ゴシック" panose="020B0609070205080204" pitchFamily="49" charset="-128"/>
                    <a:ea typeface="ＭＳ ゴシック" panose="020B0609070205080204" pitchFamily="49" charset="-128"/>
                  </a:rPr>
                  <a:t>FC-PHV</a:t>
                </a:r>
              </a:p>
            </p:txBody>
          </p:sp>
        </p:grpSp>
        <p:grpSp>
          <p:nvGrpSpPr>
            <p:cNvPr id="114" name="グループ化 301"/>
            <p:cNvGrpSpPr>
              <a:grpSpLocks/>
            </p:cNvGrpSpPr>
            <p:nvPr/>
          </p:nvGrpSpPr>
          <p:grpSpPr bwMode="auto">
            <a:xfrm>
              <a:off x="2365375" y="3602038"/>
              <a:ext cx="400050" cy="266700"/>
              <a:chOff x="3083417" y="5877272"/>
              <a:chExt cx="660789" cy="419646"/>
            </a:xfrm>
          </p:grpSpPr>
          <p:pic>
            <p:nvPicPr>
              <p:cNvPr id="139" name="Picture 7" descr="「自動車 イラス...」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42" y="5877272"/>
                <a:ext cx="543456" cy="28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Text Box 39"/>
              <p:cNvSpPr txBox="1">
                <a:spLocks noChangeArrowheads="1"/>
              </p:cNvSpPr>
              <p:nvPr/>
            </p:nvSpPr>
            <p:spPr bwMode="auto">
              <a:xfrm>
                <a:off x="3083417" y="6127338"/>
                <a:ext cx="660789" cy="16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700" dirty="0">
                    <a:latin typeface="ＭＳ ゴシック" panose="020B0609070205080204" pitchFamily="49" charset="-128"/>
                    <a:ea typeface="ＭＳ ゴシック" panose="020B0609070205080204" pitchFamily="49" charset="-128"/>
                  </a:rPr>
                  <a:t>BEV</a:t>
                </a:r>
                <a:r>
                  <a:rPr lang="ja-JP" altLang="en-US" sz="700" dirty="0">
                    <a:latin typeface="ＭＳ ゴシック" panose="020B0609070205080204" pitchFamily="49" charset="-128"/>
                    <a:ea typeface="ＭＳ ゴシック" panose="020B0609070205080204" pitchFamily="49" charset="-128"/>
                  </a:rPr>
                  <a:t>･</a:t>
                </a:r>
                <a:r>
                  <a:rPr lang="en-US" altLang="ja-JP" sz="700" dirty="0">
                    <a:latin typeface="ＭＳ ゴシック" panose="020B0609070205080204" pitchFamily="49" charset="-128"/>
                    <a:ea typeface="ＭＳ ゴシック" panose="020B0609070205080204" pitchFamily="49" charset="-128"/>
                  </a:rPr>
                  <a:t>PHV</a:t>
                </a:r>
              </a:p>
            </p:txBody>
          </p:sp>
        </p:grpSp>
        <p:cxnSp>
          <p:nvCxnSpPr>
            <p:cNvPr id="115" name="直線矢印コネクタ 114"/>
            <p:cNvCxnSpPr/>
            <p:nvPr/>
          </p:nvCxnSpPr>
          <p:spPr>
            <a:xfrm flipH="1">
              <a:off x="2663861" y="3760716"/>
              <a:ext cx="287366" cy="0"/>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16" name="Text Box 30"/>
            <p:cNvSpPr txBox="1">
              <a:spLocks noChangeArrowheads="1"/>
            </p:cNvSpPr>
            <p:nvPr/>
          </p:nvSpPr>
          <p:spPr bwMode="auto">
            <a:xfrm>
              <a:off x="2662238" y="3797300"/>
              <a:ext cx="2889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700">
                  <a:latin typeface="ＭＳ ゴシック" panose="020B0609070205080204" pitchFamily="49" charset="-128"/>
                  <a:ea typeface="ＭＳ ゴシック" panose="020B0609070205080204" pitchFamily="49" charset="-128"/>
                </a:rPr>
                <a:t>V2H</a:t>
              </a:r>
              <a:endParaRPr lang="ja-JP" altLang="en-US" sz="700" dirty="0">
                <a:latin typeface="ＭＳ ゴシック" panose="020B0609070205080204" pitchFamily="49" charset="-128"/>
                <a:ea typeface="ＭＳ ゴシック" panose="020B0609070205080204" pitchFamily="49" charset="-128"/>
              </a:endParaRPr>
            </a:p>
          </p:txBody>
        </p:sp>
        <p:grpSp>
          <p:nvGrpSpPr>
            <p:cNvPr id="117" name="グループ化 3"/>
            <p:cNvGrpSpPr>
              <a:grpSpLocks/>
            </p:cNvGrpSpPr>
            <p:nvPr/>
          </p:nvGrpSpPr>
          <p:grpSpPr bwMode="auto">
            <a:xfrm>
              <a:off x="4584918" y="3278689"/>
              <a:ext cx="525462" cy="403225"/>
              <a:chOff x="5872347" y="2925490"/>
              <a:chExt cx="525462" cy="403225"/>
            </a:xfrm>
          </p:grpSpPr>
          <p:pic>
            <p:nvPicPr>
              <p:cNvPr id="137" name="Picture 117" descr="「コベルコ 電解...」の画像検索結果"/>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72347" y="2925490"/>
                <a:ext cx="5254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Text Box 30"/>
              <p:cNvSpPr txBox="1">
                <a:spLocks noChangeArrowheads="1"/>
              </p:cNvSpPr>
              <p:nvPr/>
            </p:nvSpPr>
            <p:spPr bwMode="auto">
              <a:xfrm>
                <a:off x="5897190" y="2960579"/>
                <a:ext cx="492125" cy="125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800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水電解装置</a:t>
                </a:r>
              </a:p>
            </p:txBody>
          </p:sp>
        </p:grpSp>
        <p:sp>
          <p:nvSpPr>
            <p:cNvPr id="118" name="正方形/長方形 117"/>
            <p:cNvSpPr/>
            <p:nvPr/>
          </p:nvSpPr>
          <p:spPr>
            <a:xfrm>
              <a:off x="3233831" y="3640075"/>
              <a:ext cx="287367" cy="14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700" dirty="0">
                <a:latin typeface="ＭＳ ゴシック" panose="020B0609070205080204" pitchFamily="49" charset="-128"/>
                <a:ea typeface="ＭＳ ゴシック" panose="020B0609070205080204" pitchFamily="49" charset="-128"/>
              </a:endParaRPr>
            </a:p>
          </p:txBody>
        </p:sp>
        <p:grpSp>
          <p:nvGrpSpPr>
            <p:cNvPr id="119" name="グループ化 286"/>
            <p:cNvGrpSpPr>
              <a:grpSpLocks/>
            </p:cNvGrpSpPr>
            <p:nvPr/>
          </p:nvGrpSpPr>
          <p:grpSpPr bwMode="auto">
            <a:xfrm>
              <a:off x="3101975" y="3703638"/>
              <a:ext cx="574675" cy="25400"/>
              <a:chOff x="1259632" y="3068960"/>
              <a:chExt cx="576000" cy="26444"/>
            </a:xfrm>
          </p:grpSpPr>
          <p:cxnSp>
            <p:nvCxnSpPr>
              <p:cNvPr id="135" name="直線コネクタ 134"/>
              <p:cNvCxnSpPr/>
              <p:nvPr/>
            </p:nvCxnSpPr>
            <p:spPr>
              <a:xfrm>
                <a:off x="1259713" y="3068889"/>
                <a:ext cx="576059" cy="0"/>
              </a:xfrm>
              <a:prstGeom prst="line">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1259713" y="3095331"/>
                <a:ext cx="576059" cy="0"/>
              </a:xfrm>
              <a:prstGeom prst="line">
                <a:avLst/>
              </a:prstGeom>
              <a:ln w="317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0" name="グループ化 6"/>
            <p:cNvGrpSpPr>
              <a:grpSpLocks/>
            </p:cNvGrpSpPr>
            <p:nvPr/>
          </p:nvGrpSpPr>
          <p:grpSpPr bwMode="auto">
            <a:xfrm>
              <a:off x="3727006" y="2991643"/>
              <a:ext cx="361950" cy="411163"/>
              <a:chOff x="6352747" y="3722079"/>
              <a:chExt cx="361950" cy="411163"/>
            </a:xfrm>
          </p:grpSpPr>
          <p:pic>
            <p:nvPicPr>
              <p:cNvPr id="133" name="Picture 70" descr="「蓄電池 イラス...」の画像検索結果"/>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52747" y="3722079"/>
                <a:ext cx="3619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Text Box 30"/>
              <p:cNvSpPr txBox="1">
                <a:spLocks noChangeArrowheads="1"/>
              </p:cNvSpPr>
              <p:nvPr/>
            </p:nvSpPr>
            <p:spPr bwMode="auto">
              <a:xfrm>
                <a:off x="6445068" y="3761699"/>
                <a:ext cx="125898" cy="3231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蓄電池</a:t>
                </a:r>
              </a:p>
            </p:txBody>
          </p:sp>
        </p:grpSp>
        <p:cxnSp>
          <p:nvCxnSpPr>
            <p:cNvPr id="121" name="直線矢印コネクタ 120"/>
            <p:cNvCxnSpPr/>
            <p:nvPr/>
          </p:nvCxnSpPr>
          <p:spPr>
            <a:xfrm flipH="1">
              <a:off x="2657510" y="3949614"/>
              <a:ext cx="288955" cy="0"/>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grpSp>
          <p:nvGrpSpPr>
            <p:cNvPr id="122" name="グループ化 2"/>
            <p:cNvGrpSpPr>
              <a:grpSpLocks/>
            </p:cNvGrpSpPr>
            <p:nvPr/>
          </p:nvGrpSpPr>
          <p:grpSpPr bwMode="auto">
            <a:xfrm>
              <a:off x="4572290" y="3801954"/>
              <a:ext cx="577850" cy="431800"/>
              <a:chOff x="4956449" y="5357813"/>
              <a:chExt cx="577850" cy="431800"/>
            </a:xfrm>
          </p:grpSpPr>
          <p:pic>
            <p:nvPicPr>
              <p:cNvPr id="131" name="Picture 54" descr="「貯水槽」の画像検索結果"/>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6449" y="5357813"/>
                <a:ext cx="577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Text Box 30"/>
              <p:cNvSpPr txBox="1">
                <a:spLocks noChangeArrowheads="1"/>
              </p:cNvSpPr>
              <p:nvPr/>
            </p:nvSpPr>
            <p:spPr bwMode="auto">
              <a:xfrm>
                <a:off x="5031912" y="5443538"/>
                <a:ext cx="31750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貯水槽</a:t>
                </a:r>
              </a:p>
            </p:txBody>
          </p:sp>
        </p:grpSp>
        <p:cxnSp>
          <p:nvCxnSpPr>
            <p:cNvPr id="123" name="直線コネクタ 122"/>
            <p:cNvCxnSpPr/>
            <p:nvPr/>
          </p:nvCxnSpPr>
          <p:spPr bwMode="auto">
            <a:xfrm flipV="1">
              <a:off x="4835783" y="3574994"/>
              <a:ext cx="0" cy="323825"/>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bwMode="auto">
            <a:xfrm flipH="1" flipV="1">
              <a:off x="4340432" y="3643250"/>
              <a:ext cx="360399" cy="0"/>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bwMode="auto">
            <a:xfrm flipH="1" flipV="1">
              <a:off x="3872071" y="3870245"/>
              <a:ext cx="323883"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bwMode="auto">
            <a:xfrm flipV="1">
              <a:off x="3694253" y="3409906"/>
              <a:ext cx="0" cy="277790"/>
            </a:xfrm>
            <a:prstGeom prst="straightConnector1">
              <a:avLst/>
            </a:prstGeom>
            <a:ln w="31750">
              <a:solidFill>
                <a:srgbClr val="FF0000"/>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27" name="Text Box 30"/>
            <p:cNvSpPr txBox="1">
              <a:spLocks noChangeArrowheads="1"/>
            </p:cNvSpPr>
            <p:nvPr/>
          </p:nvSpPr>
          <p:spPr bwMode="auto">
            <a:xfrm>
              <a:off x="3475934" y="3223084"/>
              <a:ext cx="290512" cy="106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消費地</a:t>
              </a:r>
            </a:p>
          </p:txBody>
        </p:sp>
        <p:cxnSp>
          <p:nvCxnSpPr>
            <p:cNvPr id="128" name="直線矢印コネクタ 127"/>
            <p:cNvCxnSpPr/>
            <p:nvPr/>
          </p:nvCxnSpPr>
          <p:spPr>
            <a:xfrm flipH="1" flipV="1">
              <a:off x="3992734" y="3017824"/>
              <a:ext cx="215922"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図形 363"/>
            <p:cNvCxnSpPr/>
            <p:nvPr/>
          </p:nvCxnSpPr>
          <p:spPr bwMode="auto">
            <a:xfrm rot="10800000" flipV="1">
              <a:off x="3907000" y="3482926"/>
              <a:ext cx="863688" cy="180961"/>
            </a:xfrm>
            <a:prstGeom prst="bentConnector3">
              <a:avLst>
                <a:gd name="adj1" fmla="val 100247"/>
              </a:avLst>
            </a:prstGeom>
            <a:ln w="31750">
              <a:solidFill>
                <a:srgbClr val="F2B8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flipH="1">
              <a:off x="3819679" y="3357523"/>
              <a:ext cx="0" cy="3238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8" name="グループ化 167"/>
          <p:cNvGrpSpPr/>
          <p:nvPr/>
        </p:nvGrpSpPr>
        <p:grpSpPr>
          <a:xfrm>
            <a:off x="1411006" y="4840403"/>
            <a:ext cx="2192338" cy="1225550"/>
            <a:chOff x="5581650" y="5065713"/>
            <a:chExt cx="2192338" cy="1225550"/>
          </a:xfrm>
        </p:grpSpPr>
        <p:grpSp>
          <p:nvGrpSpPr>
            <p:cNvPr id="149" name="グループ化 191"/>
            <p:cNvGrpSpPr>
              <a:grpSpLocks/>
            </p:cNvGrpSpPr>
            <p:nvPr/>
          </p:nvGrpSpPr>
          <p:grpSpPr bwMode="auto">
            <a:xfrm>
              <a:off x="5581650" y="5262563"/>
              <a:ext cx="360363" cy="411162"/>
              <a:chOff x="4355976" y="1988840"/>
              <a:chExt cx="360363" cy="411162"/>
            </a:xfrm>
          </p:grpSpPr>
          <p:pic>
            <p:nvPicPr>
              <p:cNvPr id="150" name="Picture 70" descr="「蓄電池 イラス...」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ext Box 30"/>
              <p:cNvSpPr txBox="1">
                <a:spLocks noChangeArrowheads="1"/>
              </p:cNvSpPr>
              <p:nvPr/>
            </p:nvSpPr>
            <p:spPr bwMode="auto">
              <a:xfrm>
                <a:off x="4443370" y="2058268"/>
                <a:ext cx="92333" cy="2546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蓄電池</a:t>
                </a:r>
              </a:p>
            </p:txBody>
          </p:sp>
        </p:grpSp>
        <p:pic>
          <p:nvPicPr>
            <p:cNvPr id="152" name="Picture 32" descr="荏原バラード株式会社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650" y="5694363"/>
              <a:ext cx="2889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Text Box 30"/>
            <p:cNvSpPr txBox="1">
              <a:spLocks noChangeArrowheads="1"/>
            </p:cNvSpPr>
            <p:nvPr/>
          </p:nvSpPr>
          <p:spPr bwMode="auto">
            <a:xfrm>
              <a:off x="5667375" y="5910263"/>
              <a:ext cx="153988"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dirty="0">
                  <a:latin typeface="ＭＳ ゴシック" panose="020B0609070205080204" pitchFamily="49" charset="-128"/>
                  <a:ea typeface="ＭＳ ゴシック" panose="020B0609070205080204" pitchFamily="49" charset="-128"/>
                </a:rPr>
                <a:t>PEFC</a:t>
              </a:r>
              <a:endParaRPr lang="ja-JP" altLang="en-US" sz="600" dirty="0">
                <a:latin typeface="ＭＳ ゴシック" panose="020B0609070205080204" pitchFamily="49" charset="-128"/>
                <a:ea typeface="ＭＳ ゴシック" panose="020B0609070205080204" pitchFamily="49" charset="-128"/>
              </a:endParaRPr>
            </a:p>
          </p:txBody>
        </p:sp>
        <p:sp>
          <p:nvSpPr>
            <p:cNvPr id="154" name="正方形/長方形 153"/>
            <p:cNvSpPr/>
            <p:nvPr/>
          </p:nvSpPr>
          <p:spPr>
            <a:xfrm>
              <a:off x="5581650" y="5116513"/>
              <a:ext cx="2132013"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600" dirty="0">
                <a:latin typeface="ＭＳ ゴシック" panose="020B0609070205080204" pitchFamily="49" charset="-128"/>
                <a:ea typeface="ＭＳ ゴシック" panose="020B0609070205080204" pitchFamily="49" charset="-128"/>
              </a:endParaRPr>
            </a:p>
          </p:txBody>
        </p:sp>
        <p:pic>
          <p:nvPicPr>
            <p:cNvPr id="155" name="Picture 66" descr="「EV 車載充電器 ...」の画像検索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0300" y="5295900"/>
              <a:ext cx="204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Text Box 30"/>
            <p:cNvSpPr txBox="1">
              <a:spLocks noChangeArrowheads="1"/>
            </p:cNvSpPr>
            <p:nvPr/>
          </p:nvSpPr>
          <p:spPr bwMode="auto">
            <a:xfrm>
              <a:off x="7346950" y="5357813"/>
              <a:ext cx="287338" cy="18415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充電</a:t>
              </a:r>
              <a:endParaRPr lang="en-US" altLang="ja-JP" sz="6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ｽﾀﾝﾄﾞ</a:t>
              </a:r>
            </a:p>
          </p:txBody>
        </p:sp>
        <p:sp>
          <p:nvSpPr>
            <p:cNvPr id="157" name="テキスト ボックス 8"/>
            <p:cNvSpPr txBox="1">
              <a:spLocks noChangeArrowheads="1"/>
            </p:cNvSpPr>
            <p:nvPr/>
          </p:nvSpPr>
          <p:spPr bwMode="auto">
            <a:xfrm>
              <a:off x="5659438" y="5065713"/>
              <a:ext cx="1046162" cy="92075"/>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二次ｴﾈﾙｷﾞｰ複線化店舗</a:t>
              </a:r>
            </a:p>
          </p:txBody>
        </p:sp>
        <p:pic>
          <p:nvPicPr>
            <p:cNvPr id="158" name="図 12"/>
            <p:cNvPicPr>
              <a:picLocks noChangeAspect="1"/>
            </p:cNvPicPr>
            <p:nvPr/>
          </p:nvPicPr>
          <p:blipFill>
            <a:blip r:embed="rId17">
              <a:extLst>
                <a:ext uri="{28A0092B-C50C-407E-A947-70E740481C1C}">
                  <a14:useLocalDpi xmlns:a14="http://schemas.microsoft.com/office/drawing/2010/main" val="0"/>
                </a:ext>
              </a:extLst>
            </a:blip>
            <a:srcRect l="3342" t="13571" r="4141" b="12230"/>
            <a:stretch>
              <a:fillRect/>
            </a:stretch>
          </p:blipFill>
          <p:spPr bwMode="auto">
            <a:xfrm>
              <a:off x="5815013" y="5213350"/>
              <a:ext cx="177958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9" name="グループ化 301"/>
            <p:cNvGrpSpPr>
              <a:grpSpLocks/>
            </p:cNvGrpSpPr>
            <p:nvPr/>
          </p:nvGrpSpPr>
          <p:grpSpPr bwMode="auto">
            <a:xfrm>
              <a:off x="7375525" y="5994400"/>
              <a:ext cx="398463" cy="252413"/>
              <a:chOff x="3083417" y="5877272"/>
              <a:chExt cx="660789" cy="395350"/>
            </a:xfrm>
          </p:grpSpPr>
          <p:pic>
            <p:nvPicPr>
              <p:cNvPr id="160" name="Picture 7" descr="「自動車 イラス...」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Text Box 39"/>
              <p:cNvSpPr txBox="1">
                <a:spLocks noChangeArrowheads="1"/>
              </p:cNvSpPr>
              <p:nvPr/>
            </p:nvSpPr>
            <p:spPr bwMode="auto">
              <a:xfrm>
                <a:off x="3083417" y="6127338"/>
                <a:ext cx="660789" cy="1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600" dirty="0">
                    <a:latin typeface="ＭＳ ゴシック" panose="020B0609070205080204" pitchFamily="49" charset="-128"/>
                    <a:ea typeface="ＭＳ ゴシック" panose="020B0609070205080204" pitchFamily="49" charset="-128"/>
                  </a:rPr>
                  <a:t>BEV</a:t>
                </a:r>
                <a:r>
                  <a:rPr lang="ja-JP" altLang="en-US" sz="600" dirty="0">
                    <a:latin typeface="ＭＳ ゴシック" panose="020B0609070205080204" pitchFamily="49" charset="-128"/>
                    <a:ea typeface="ＭＳ ゴシック" panose="020B0609070205080204" pitchFamily="49" charset="-128"/>
                  </a:rPr>
                  <a:t>･</a:t>
                </a:r>
                <a:r>
                  <a:rPr lang="en-US" altLang="ja-JP" sz="600" dirty="0">
                    <a:latin typeface="ＭＳ ゴシック" panose="020B0609070205080204" pitchFamily="49" charset="-128"/>
                    <a:ea typeface="ＭＳ ゴシック" panose="020B0609070205080204" pitchFamily="49" charset="-128"/>
                  </a:rPr>
                  <a:t>PHV</a:t>
                </a:r>
              </a:p>
            </p:txBody>
          </p:sp>
        </p:grpSp>
        <p:cxnSp>
          <p:nvCxnSpPr>
            <p:cNvPr id="162" name="直線矢印コネクタ 161"/>
            <p:cNvCxnSpPr/>
            <p:nvPr/>
          </p:nvCxnSpPr>
          <p:spPr>
            <a:xfrm>
              <a:off x="7632700" y="5757863"/>
              <a:ext cx="0" cy="2889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直線矢印コネクタ 162"/>
            <p:cNvCxnSpPr/>
            <p:nvPr/>
          </p:nvCxnSpPr>
          <p:spPr>
            <a:xfrm flipV="1">
              <a:off x="5802313" y="5562600"/>
              <a:ext cx="0" cy="24130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p:nvPr/>
          </p:nvCxnSpPr>
          <p:spPr>
            <a:xfrm flipH="1" flipV="1">
              <a:off x="5840413" y="5553075"/>
              <a:ext cx="431800" cy="0"/>
            </a:xfrm>
            <a:prstGeom prst="straightConnector1">
              <a:avLst/>
            </a:prstGeom>
            <a:ln w="31750">
              <a:solidFill>
                <a:srgbClr val="F2B800"/>
              </a:solidFill>
              <a:headEnd type="triangle"/>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flipH="1" flipV="1">
              <a:off x="5821363" y="5432425"/>
              <a:ext cx="503237"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166" name="Picture 58" descr="クリックすると新しいウィンドウで開きます"/>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37288" y="5283200"/>
              <a:ext cx="5540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Text Box 30"/>
            <p:cNvSpPr txBox="1">
              <a:spLocks noChangeArrowheads="1"/>
            </p:cNvSpPr>
            <p:nvPr/>
          </p:nvSpPr>
          <p:spPr bwMode="auto">
            <a:xfrm>
              <a:off x="6397625" y="5348288"/>
              <a:ext cx="180975"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dirty="0">
                  <a:latin typeface="ＭＳ ゴシック" panose="020B0609070205080204" pitchFamily="49" charset="-128"/>
                  <a:ea typeface="ＭＳ ゴシック" panose="020B0609070205080204" pitchFamily="49" charset="-128"/>
                </a:rPr>
                <a:t>PV</a:t>
              </a:r>
              <a:endParaRPr lang="ja-JP" altLang="en-US" sz="600" dirty="0">
                <a:latin typeface="ＭＳ ゴシック" panose="020B0609070205080204" pitchFamily="49" charset="-128"/>
                <a:ea typeface="ＭＳ ゴシック" panose="020B0609070205080204" pitchFamily="49" charset="-128"/>
              </a:endParaRPr>
            </a:p>
          </p:txBody>
        </p:sp>
      </p:grpSp>
      <p:grpSp>
        <p:nvGrpSpPr>
          <p:cNvPr id="170" name="グループ化 169"/>
          <p:cNvGrpSpPr/>
          <p:nvPr/>
        </p:nvGrpSpPr>
        <p:grpSpPr>
          <a:xfrm>
            <a:off x="1274481" y="1770587"/>
            <a:ext cx="1260475" cy="1225550"/>
            <a:chOff x="4254198" y="3480927"/>
            <a:chExt cx="1260475" cy="1225550"/>
          </a:xfrm>
        </p:grpSpPr>
        <p:pic>
          <p:nvPicPr>
            <p:cNvPr id="171" name="Picture 272" descr="「家 イラスト 無...」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448" y="3582527"/>
              <a:ext cx="8905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2" name="グループ化 191"/>
            <p:cNvGrpSpPr>
              <a:grpSpLocks/>
            </p:cNvGrpSpPr>
            <p:nvPr/>
          </p:nvGrpSpPr>
          <p:grpSpPr bwMode="auto">
            <a:xfrm>
              <a:off x="4254198" y="3677777"/>
              <a:ext cx="360362" cy="411162"/>
              <a:chOff x="4355976" y="1988840"/>
              <a:chExt cx="360363" cy="411162"/>
            </a:xfrm>
          </p:grpSpPr>
          <p:pic>
            <p:nvPicPr>
              <p:cNvPr id="188" name="Picture 70" descr="「蓄電池 イラス...」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 name="Text Box 30"/>
              <p:cNvSpPr txBox="1">
                <a:spLocks noChangeArrowheads="1"/>
              </p:cNvSpPr>
              <p:nvPr/>
            </p:nvSpPr>
            <p:spPr bwMode="auto">
              <a:xfrm>
                <a:off x="4463668" y="2056184"/>
                <a:ext cx="92333" cy="239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蓄電池</a:t>
                </a:r>
              </a:p>
            </p:txBody>
          </p:sp>
        </p:grpSp>
        <p:pic>
          <p:nvPicPr>
            <p:cNvPr id="173" name="Picture 32" descr="荏原バラード株式会社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198" y="4109577"/>
              <a:ext cx="2889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Text Box 30"/>
            <p:cNvSpPr txBox="1">
              <a:spLocks noChangeArrowheads="1"/>
            </p:cNvSpPr>
            <p:nvPr/>
          </p:nvSpPr>
          <p:spPr bwMode="auto">
            <a:xfrm>
              <a:off x="4339923" y="4325477"/>
              <a:ext cx="153987"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dirty="0">
                  <a:latin typeface="ＭＳ ゴシック" panose="020B0609070205080204" pitchFamily="49" charset="-128"/>
                  <a:ea typeface="ＭＳ ゴシック" panose="020B0609070205080204" pitchFamily="49" charset="-128"/>
                </a:rPr>
                <a:t>PEFC</a:t>
              </a:r>
              <a:endParaRPr lang="ja-JP" altLang="en-US" sz="600" dirty="0">
                <a:latin typeface="ＭＳ ゴシック" panose="020B0609070205080204" pitchFamily="49" charset="-128"/>
                <a:ea typeface="ＭＳ ゴシック" panose="020B0609070205080204" pitchFamily="49" charset="-128"/>
              </a:endParaRPr>
            </a:p>
          </p:txBody>
        </p:sp>
        <p:sp>
          <p:nvSpPr>
            <p:cNvPr id="175" name="正方形/長方形 174"/>
            <p:cNvSpPr/>
            <p:nvPr/>
          </p:nvSpPr>
          <p:spPr>
            <a:xfrm>
              <a:off x="4254198" y="3531727"/>
              <a:ext cx="1260475"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600" dirty="0">
                <a:latin typeface="ＭＳ ゴシック" panose="020B0609070205080204" pitchFamily="49" charset="-128"/>
                <a:ea typeface="ＭＳ ゴシック" panose="020B0609070205080204" pitchFamily="49" charset="-128"/>
              </a:endParaRPr>
            </a:p>
          </p:txBody>
        </p:sp>
        <p:cxnSp>
          <p:nvCxnSpPr>
            <p:cNvPr id="176" name="直線矢印コネクタ 175"/>
            <p:cNvCxnSpPr/>
            <p:nvPr/>
          </p:nvCxnSpPr>
          <p:spPr>
            <a:xfrm>
              <a:off x="4543123" y="4036552"/>
              <a:ext cx="134937" cy="1365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p:nvPr/>
          </p:nvCxnSpPr>
          <p:spPr>
            <a:xfrm flipH="1">
              <a:off x="4398660" y="4031789"/>
              <a:ext cx="0" cy="149225"/>
            </a:xfrm>
            <a:prstGeom prst="straightConnector1">
              <a:avLst/>
            </a:prstGeom>
            <a:ln w="31750">
              <a:solidFill>
                <a:srgbClr val="F2B800"/>
              </a:solidFill>
              <a:headEnd type="triangle"/>
              <a:tailEnd type="none" w="med" len="med"/>
            </a:ln>
          </p:spPr>
          <p:style>
            <a:lnRef idx="1">
              <a:schemeClr val="accent1"/>
            </a:lnRef>
            <a:fillRef idx="0">
              <a:schemeClr val="accent1"/>
            </a:fillRef>
            <a:effectRef idx="0">
              <a:schemeClr val="accent1"/>
            </a:effectRef>
            <a:fontRef idx="minor">
              <a:schemeClr val="tx1"/>
            </a:fontRef>
          </p:style>
        </p:cxnSp>
        <p:grpSp>
          <p:nvGrpSpPr>
            <p:cNvPr id="178" name="グループ化 301"/>
            <p:cNvGrpSpPr>
              <a:grpSpLocks/>
            </p:cNvGrpSpPr>
            <p:nvPr/>
          </p:nvGrpSpPr>
          <p:grpSpPr bwMode="auto">
            <a:xfrm>
              <a:off x="5097160" y="4446127"/>
              <a:ext cx="398463" cy="250825"/>
              <a:chOff x="3083417" y="5877272"/>
              <a:chExt cx="660789" cy="395350"/>
            </a:xfrm>
          </p:grpSpPr>
          <p:pic>
            <p:nvPicPr>
              <p:cNvPr id="186" name="Picture 7" descr="「自動車 イラス...」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 name="Text Box 39"/>
              <p:cNvSpPr txBox="1">
                <a:spLocks noChangeArrowheads="1"/>
              </p:cNvSpPr>
              <p:nvPr/>
            </p:nvSpPr>
            <p:spPr bwMode="auto">
              <a:xfrm>
                <a:off x="3083417" y="6127338"/>
                <a:ext cx="660789" cy="1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600" dirty="0">
                    <a:latin typeface="ＭＳ ゴシック" panose="020B0609070205080204" pitchFamily="49" charset="-128"/>
                    <a:ea typeface="ＭＳ ゴシック" panose="020B0609070205080204" pitchFamily="49" charset="-128"/>
                  </a:rPr>
                  <a:t>BEV</a:t>
                </a:r>
                <a:r>
                  <a:rPr lang="ja-JP" altLang="en-US" sz="600" dirty="0">
                    <a:latin typeface="ＭＳ ゴシック" panose="020B0609070205080204" pitchFamily="49" charset="-128"/>
                    <a:ea typeface="ＭＳ ゴシック" panose="020B0609070205080204" pitchFamily="49" charset="-128"/>
                  </a:rPr>
                  <a:t>･</a:t>
                </a:r>
                <a:r>
                  <a:rPr lang="en-US" altLang="ja-JP" sz="600" dirty="0">
                    <a:latin typeface="ＭＳ ゴシック" panose="020B0609070205080204" pitchFamily="49" charset="-128"/>
                    <a:ea typeface="ＭＳ ゴシック" panose="020B0609070205080204" pitchFamily="49" charset="-128"/>
                  </a:rPr>
                  <a:t>PHV</a:t>
                </a:r>
              </a:p>
            </p:txBody>
          </p:sp>
        </p:grpSp>
        <p:pic>
          <p:nvPicPr>
            <p:cNvPr id="179" name="Picture 66" descr="「EV 車載充電器 ...」の画像検索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610" y="3725402"/>
              <a:ext cx="204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0" name="直線矢印コネクタ 179"/>
            <p:cNvCxnSpPr/>
            <p:nvPr/>
          </p:nvCxnSpPr>
          <p:spPr>
            <a:xfrm>
              <a:off x="5386085" y="4239752"/>
              <a:ext cx="0" cy="288925"/>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81" name="Text Box 30"/>
            <p:cNvSpPr txBox="1">
              <a:spLocks noChangeArrowheads="1"/>
            </p:cNvSpPr>
            <p:nvPr/>
          </p:nvSpPr>
          <p:spPr bwMode="auto">
            <a:xfrm>
              <a:off x="5143198" y="4320714"/>
              <a:ext cx="288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dirty="0">
                  <a:latin typeface="ＭＳ ゴシック" panose="020B0609070205080204" pitchFamily="49" charset="-128"/>
                  <a:ea typeface="ＭＳ ゴシック" panose="020B0609070205080204" pitchFamily="49" charset="-128"/>
                </a:rPr>
                <a:t>V2H</a:t>
              </a:r>
              <a:endParaRPr lang="ja-JP" altLang="en-US" sz="600" dirty="0">
                <a:latin typeface="ＭＳ ゴシック" panose="020B0609070205080204" pitchFamily="49" charset="-128"/>
                <a:ea typeface="ＭＳ ゴシック" panose="020B0609070205080204" pitchFamily="49" charset="-128"/>
              </a:endParaRPr>
            </a:p>
          </p:txBody>
        </p:sp>
        <p:sp>
          <p:nvSpPr>
            <p:cNvPr id="182" name="Text Box 30"/>
            <p:cNvSpPr txBox="1">
              <a:spLocks noChangeArrowheads="1"/>
            </p:cNvSpPr>
            <p:nvPr/>
          </p:nvSpPr>
          <p:spPr bwMode="auto">
            <a:xfrm>
              <a:off x="5135260" y="3787314"/>
              <a:ext cx="287338" cy="18415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充電</a:t>
              </a:r>
              <a:endParaRPr lang="en-US" altLang="ja-JP" sz="6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ｽﾀﾝﾄﾞ</a:t>
              </a:r>
            </a:p>
          </p:txBody>
        </p:sp>
        <p:sp>
          <p:nvSpPr>
            <p:cNvPr id="183" name="テキスト ボックス 8"/>
            <p:cNvSpPr txBox="1">
              <a:spLocks noChangeArrowheads="1"/>
            </p:cNvSpPr>
            <p:nvPr/>
          </p:nvSpPr>
          <p:spPr bwMode="auto">
            <a:xfrm>
              <a:off x="4331985" y="3480927"/>
              <a:ext cx="1046163" cy="92075"/>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二次ｴﾈﾙｷﾞｰ複線化住宅</a:t>
              </a:r>
            </a:p>
          </p:txBody>
        </p:sp>
        <p:cxnSp>
          <p:nvCxnSpPr>
            <p:cNvPr id="184" name="直線矢印コネクタ 183"/>
            <p:cNvCxnSpPr/>
            <p:nvPr/>
          </p:nvCxnSpPr>
          <p:spPr>
            <a:xfrm flipH="1">
              <a:off x="4476448" y="3725402"/>
              <a:ext cx="287337" cy="144462"/>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85" name="Text Box 30"/>
            <p:cNvSpPr txBox="1">
              <a:spLocks noChangeArrowheads="1"/>
            </p:cNvSpPr>
            <p:nvPr/>
          </p:nvSpPr>
          <p:spPr bwMode="auto">
            <a:xfrm>
              <a:off x="4836810" y="3653964"/>
              <a:ext cx="180975"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dirty="0">
                  <a:latin typeface="ＭＳ ゴシック" panose="020B0609070205080204" pitchFamily="49" charset="-128"/>
                  <a:ea typeface="ＭＳ ゴシック" panose="020B0609070205080204" pitchFamily="49" charset="-128"/>
                </a:rPr>
                <a:t>PV</a:t>
              </a:r>
              <a:endParaRPr lang="ja-JP" altLang="en-US" sz="600" dirty="0">
                <a:latin typeface="ＭＳ ゴシック" panose="020B0609070205080204" pitchFamily="49" charset="-128"/>
                <a:ea typeface="ＭＳ ゴシック" panose="020B0609070205080204" pitchFamily="49" charset="-128"/>
              </a:endParaRPr>
            </a:p>
          </p:txBody>
        </p:sp>
      </p:grpSp>
      <p:cxnSp>
        <p:nvCxnSpPr>
          <p:cNvPr id="190" name="直線矢印コネクタ 189"/>
          <p:cNvCxnSpPr>
            <a:endCxn id="12" idx="1"/>
          </p:cNvCxnSpPr>
          <p:nvPr/>
        </p:nvCxnSpPr>
        <p:spPr bwMode="auto">
          <a:xfrm flipV="1">
            <a:off x="2515906" y="2282761"/>
            <a:ext cx="654657" cy="0"/>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92" name="角丸四角形 191"/>
          <p:cNvSpPr/>
          <p:nvPr/>
        </p:nvSpPr>
        <p:spPr>
          <a:xfrm>
            <a:off x="1111317" y="1701123"/>
            <a:ext cx="7228573" cy="1754522"/>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5" name="角丸四角形 194"/>
          <p:cNvSpPr/>
          <p:nvPr/>
        </p:nvSpPr>
        <p:spPr>
          <a:xfrm>
            <a:off x="4941617" y="3548021"/>
            <a:ext cx="3366464" cy="2745602"/>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6" name="角丸四角形 195"/>
          <p:cNvSpPr/>
          <p:nvPr/>
        </p:nvSpPr>
        <p:spPr>
          <a:xfrm>
            <a:off x="1116596" y="3548021"/>
            <a:ext cx="2901446" cy="2745602"/>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04" name="グループ化 203"/>
          <p:cNvGrpSpPr/>
          <p:nvPr/>
        </p:nvGrpSpPr>
        <p:grpSpPr>
          <a:xfrm>
            <a:off x="1352268" y="6537924"/>
            <a:ext cx="2343646" cy="168412"/>
            <a:chOff x="1325418" y="6589726"/>
            <a:chExt cx="2343646" cy="168412"/>
          </a:xfrm>
        </p:grpSpPr>
        <p:sp>
          <p:nvSpPr>
            <p:cNvPr id="201" name="角丸四角形 200"/>
            <p:cNvSpPr/>
            <p:nvPr/>
          </p:nvSpPr>
          <p:spPr>
            <a:xfrm flipH="1">
              <a:off x="1325418" y="6589726"/>
              <a:ext cx="157278" cy="168412"/>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2" name="正方形/長方形 1"/>
            <p:cNvSpPr>
              <a:spLocks noChangeArrowheads="1"/>
            </p:cNvSpPr>
            <p:nvPr/>
          </p:nvSpPr>
          <p:spPr bwMode="auto">
            <a:xfrm>
              <a:off x="1538915" y="6589726"/>
              <a:ext cx="21301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50" dirty="0" smtClean="0">
                  <a:latin typeface="ＭＳ ゴシック" panose="020B0609070205080204" pitchFamily="49" charset="-128"/>
                  <a:ea typeface="ＭＳ ゴシック" panose="020B0609070205080204" pitchFamily="49" charset="-128"/>
                </a:rPr>
                <a:t>は、各小規模タウン（地産地消）</a:t>
              </a:r>
              <a:endParaRPr kumimoji="0" lang="en-US" altLang="ja-JP" sz="1050" dirty="0">
                <a:latin typeface="ＭＳ ゴシック" panose="020B0609070205080204" pitchFamily="49" charset="-128"/>
                <a:ea typeface="ＭＳ ゴシック" panose="020B0609070205080204" pitchFamily="49" charset="-128"/>
              </a:endParaRPr>
            </a:p>
          </p:txBody>
        </p:sp>
      </p:grpSp>
      <p:sp>
        <p:nvSpPr>
          <p:cNvPr id="2" name="円弧 1"/>
          <p:cNvSpPr/>
          <p:nvPr/>
        </p:nvSpPr>
        <p:spPr>
          <a:xfrm rot="16443931">
            <a:off x="4135490" y="1058539"/>
            <a:ext cx="1327601" cy="1367930"/>
          </a:xfrm>
          <a:prstGeom prst="arc">
            <a:avLst/>
          </a:prstGeom>
          <a:ln w="254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47" name="正方形/長方形 1"/>
          <p:cNvSpPr>
            <a:spLocks noChangeArrowheads="1"/>
          </p:cNvSpPr>
          <p:nvPr/>
        </p:nvSpPr>
        <p:spPr bwMode="auto">
          <a:xfrm>
            <a:off x="4900658" y="938447"/>
            <a:ext cx="11250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50" dirty="0" smtClean="0">
                <a:latin typeface="ＭＳ ゴシック" panose="020B0609070205080204" pitchFamily="49" charset="-128"/>
                <a:ea typeface="ＭＳ ゴシック" panose="020B0609070205080204" pitchFamily="49" charset="-128"/>
              </a:rPr>
              <a:t>他のセンター</a:t>
            </a:r>
            <a:r>
              <a:rPr kumimoji="0" lang="en-US" altLang="ja-JP" sz="1050" dirty="0" smtClean="0">
                <a:latin typeface="ＭＳ ゴシック" panose="020B0609070205080204" pitchFamily="49" charset="-128"/>
                <a:ea typeface="ＭＳ ゴシック" panose="020B0609070205080204" pitchFamily="49" charset="-128"/>
              </a:rPr>
              <a:t>a</a:t>
            </a:r>
          </a:p>
          <a:p>
            <a:pPr eaLnBrk="1" hangingPunct="1">
              <a:lnSpc>
                <a:spcPct val="100000"/>
              </a:lnSpc>
              <a:spcBef>
                <a:spcPct val="0"/>
              </a:spcBef>
              <a:buFontTx/>
              <a:buNone/>
            </a:pPr>
            <a:r>
              <a:rPr kumimoji="0" lang="ja-JP" altLang="en-US" sz="1050" dirty="0" smtClean="0">
                <a:latin typeface="ＭＳ ゴシック" panose="020B0609070205080204" pitchFamily="49" charset="-128"/>
                <a:ea typeface="ＭＳ ゴシック" panose="020B0609070205080204" pitchFamily="49" charset="-128"/>
              </a:rPr>
              <a:t>との協調・連携</a:t>
            </a:r>
            <a:endParaRPr kumimoji="0" lang="en-US" altLang="ja-JP" sz="1050" dirty="0">
              <a:latin typeface="ＭＳ ゴシック" panose="020B0609070205080204" pitchFamily="49" charset="-128"/>
              <a:ea typeface="ＭＳ ゴシック" panose="020B0609070205080204" pitchFamily="49" charset="-128"/>
            </a:endParaRPr>
          </a:p>
        </p:txBody>
      </p:sp>
      <p:cxnSp>
        <p:nvCxnSpPr>
          <p:cNvPr id="148" name="直線矢印コネクタ 147"/>
          <p:cNvCxnSpPr/>
          <p:nvPr/>
        </p:nvCxnSpPr>
        <p:spPr bwMode="auto">
          <a:xfrm>
            <a:off x="4256610" y="2149031"/>
            <a:ext cx="1214598" cy="0"/>
          </a:xfrm>
          <a:prstGeom prst="straightConnector1">
            <a:avLst/>
          </a:prstGeom>
          <a:ln w="31750">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169" name="グループ化 12"/>
          <p:cNvGrpSpPr>
            <a:grpSpLocks/>
          </p:cNvGrpSpPr>
          <p:nvPr/>
        </p:nvGrpSpPr>
        <p:grpSpPr bwMode="auto">
          <a:xfrm>
            <a:off x="7018668" y="998672"/>
            <a:ext cx="916591" cy="414855"/>
            <a:chOff x="1168306" y="2589019"/>
            <a:chExt cx="916591" cy="415127"/>
          </a:xfrm>
        </p:grpSpPr>
        <p:cxnSp>
          <p:nvCxnSpPr>
            <p:cNvPr id="191" name="直線コネクタ 190"/>
            <p:cNvCxnSpPr/>
            <p:nvPr/>
          </p:nvCxnSpPr>
          <p:spPr bwMode="auto">
            <a:xfrm>
              <a:off x="1204819" y="2930889"/>
              <a:ext cx="755650" cy="0"/>
            </a:xfrm>
            <a:prstGeom prst="line">
              <a:avLst/>
            </a:prstGeom>
            <a:ln w="38100">
              <a:solidFill>
                <a:srgbClr val="F2B800"/>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bwMode="auto">
            <a:xfrm>
              <a:off x="1204819" y="2818102"/>
              <a:ext cx="755650" cy="0"/>
            </a:xfrm>
            <a:prstGeom prst="line">
              <a:avLst/>
            </a:prstGeom>
            <a:ln w="38100">
              <a:solidFill>
                <a:srgbClr val="FF0000"/>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200" name="テキスト ボックス 9"/>
            <p:cNvSpPr txBox="1">
              <a:spLocks noChangeArrowheads="1"/>
            </p:cNvSpPr>
            <p:nvPr/>
          </p:nvSpPr>
          <p:spPr bwMode="auto">
            <a:xfrm>
              <a:off x="1312768" y="2876430"/>
              <a:ext cx="539750" cy="92333"/>
            </a:xfrm>
            <a:prstGeom prst="rect">
              <a:avLst/>
            </a:prstGeom>
            <a:solidFill>
              <a:schemeClr val="bg1"/>
            </a:solidFill>
            <a:ln w="9525">
              <a:solidFill>
                <a:srgbClr val="FFC00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solidFill>
                    <a:srgbClr val="F2B800"/>
                  </a:solidFill>
                  <a:latin typeface="ＭＳ ゴシック" panose="020B0609070205080204" pitchFamily="49" charset="-128"/>
                  <a:ea typeface="ＭＳ ゴシック" panose="020B0609070205080204" pitchFamily="49" charset="-128"/>
                </a:rPr>
                <a:t>電気（直流）</a:t>
              </a:r>
            </a:p>
          </p:txBody>
        </p:sp>
        <p:sp>
          <p:nvSpPr>
            <p:cNvPr id="203" name="テキスト ボックス 8"/>
            <p:cNvSpPr txBox="1">
              <a:spLocks noChangeArrowheads="1"/>
            </p:cNvSpPr>
            <p:nvPr/>
          </p:nvSpPr>
          <p:spPr bwMode="auto">
            <a:xfrm>
              <a:off x="1312768" y="2755780"/>
              <a:ext cx="539750" cy="92333"/>
            </a:xfrm>
            <a:prstGeom prst="rect">
              <a:avLst/>
            </a:prstGeom>
            <a:solidFill>
              <a:schemeClr val="bg1"/>
            </a:solidFill>
            <a:ln w="9525">
              <a:solidFill>
                <a:srgbClr val="FF000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solidFill>
                    <a:srgbClr val="FF0000"/>
                  </a:solidFill>
                  <a:latin typeface="ＭＳ ゴシック" panose="020B0609070205080204" pitchFamily="49" charset="-128"/>
                  <a:ea typeface="ＭＳ ゴシック" panose="020B0609070205080204" pitchFamily="49" charset="-128"/>
                </a:rPr>
                <a:t>電気（交流）</a:t>
              </a:r>
            </a:p>
          </p:txBody>
        </p:sp>
        <p:sp>
          <p:nvSpPr>
            <p:cNvPr id="207" name="正方形/長方形 206"/>
            <p:cNvSpPr/>
            <p:nvPr/>
          </p:nvSpPr>
          <p:spPr>
            <a:xfrm>
              <a:off x="1168306" y="2645136"/>
              <a:ext cx="916591" cy="35901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700" dirty="0">
                <a:latin typeface="ＭＳ ゴシック" panose="020B0609070205080204" pitchFamily="49" charset="-128"/>
                <a:ea typeface="ＭＳ ゴシック" panose="020B0609070205080204" pitchFamily="49" charset="-128"/>
              </a:endParaRPr>
            </a:p>
          </p:txBody>
        </p:sp>
        <p:sp>
          <p:nvSpPr>
            <p:cNvPr id="208" name="テキスト ボックス 11"/>
            <p:cNvSpPr txBox="1">
              <a:spLocks noChangeArrowheads="1"/>
            </p:cNvSpPr>
            <p:nvPr/>
          </p:nvSpPr>
          <p:spPr bwMode="auto">
            <a:xfrm>
              <a:off x="1245256" y="2589019"/>
              <a:ext cx="228600" cy="107950"/>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凡例</a:t>
              </a:r>
            </a:p>
          </p:txBody>
        </p:sp>
      </p:grpSp>
      <p:cxnSp>
        <p:nvCxnSpPr>
          <p:cNvPr id="19" name="直線矢印コネクタ 18"/>
          <p:cNvCxnSpPr/>
          <p:nvPr/>
        </p:nvCxnSpPr>
        <p:spPr bwMode="auto">
          <a:xfrm flipH="1" flipV="1">
            <a:off x="4153764" y="2696647"/>
            <a:ext cx="1251452" cy="933537"/>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bwMode="auto">
          <a:xfrm flipV="1">
            <a:off x="2235617" y="2686705"/>
            <a:ext cx="1116180" cy="943478"/>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313646" y="812994"/>
            <a:ext cx="0" cy="1080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4" name="テキスト ボックス 8"/>
          <p:cNvSpPr txBox="1">
            <a:spLocks noChangeArrowheads="1"/>
          </p:cNvSpPr>
          <p:nvPr/>
        </p:nvSpPr>
        <p:spPr bwMode="auto">
          <a:xfrm>
            <a:off x="2501567" y="1573019"/>
            <a:ext cx="683333" cy="161583"/>
          </a:xfrm>
          <a:prstGeom prst="rect">
            <a:avLst/>
          </a:prstGeom>
          <a:solidFill>
            <a:schemeClr val="bg1"/>
          </a:solidFill>
          <a:ln w="9525">
            <a:solidFill>
              <a:schemeClr val="tx1"/>
            </a:solidFill>
            <a:miter lim="800000"/>
            <a:headEnd/>
            <a:tailEnd/>
          </a:ln>
        </p:spPr>
        <p:txBody>
          <a:bodyPr vert="horz" wrap="square" lIns="1800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050" dirty="0" smtClean="0">
                <a:latin typeface="ＭＳ ゴシック" panose="020B0609070205080204" pitchFamily="49" charset="-128"/>
                <a:ea typeface="ＭＳ ゴシック" panose="020B0609070205080204" pitchFamily="49" charset="-128"/>
              </a:rPr>
              <a:t>Ａ地区</a:t>
            </a:r>
            <a:endParaRPr lang="ja-JP" altLang="en-US" sz="1050" dirty="0">
              <a:latin typeface="ＭＳ ゴシック" panose="020B0609070205080204" pitchFamily="49" charset="-128"/>
              <a:ea typeface="ＭＳ ゴシック" panose="020B0609070205080204" pitchFamily="49" charset="-128"/>
            </a:endParaRPr>
          </a:p>
        </p:txBody>
      </p:sp>
      <p:sp>
        <p:nvSpPr>
          <p:cNvPr id="197" name="テキスト ボックス 8"/>
          <p:cNvSpPr txBox="1">
            <a:spLocks noChangeArrowheads="1"/>
          </p:cNvSpPr>
          <p:nvPr/>
        </p:nvSpPr>
        <p:spPr bwMode="auto">
          <a:xfrm>
            <a:off x="2920011" y="3502859"/>
            <a:ext cx="683333" cy="161583"/>
          </a:xfrm>
          <a:prstGeom prst="rect">
            <a:avLst/>
          </a:prstGeom>
          <a:solidFill>
            <a:schemeClr val="bg1"/>
          </a:solidFill>
          <a:ln w="9525">
            <a:solidFill>
              <a:schemeClr val="tx1"/>
            </a:solidFill>
            <a:miter lim="800000"/>
            <a:headEnd/>
            <a:tailEnd/>
          </a:ln>
        </p:spPr>
        <p:txBody>
          <a:bodyPr vert="horz" wrap="square" lIns="1800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050" dirty="0" smtClean="0">
                <a:latin typeface="ＭＳ ゴシック" panose="020B0609070205080204" pitchFamily="49" charset="-128"/>
                <a:ea typeface="ＭＳ ゴシック" panose="020B0609070205080204" pitchFamily="49" charset="-128"/>
              </a:rPr>
              <a:t>Ｂ地区</a:t>
            </a:r>
            <a:endParaRPr lang="ja-JP" altLang="en-US" sz="1050"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AACE23D9-B390-4378-A99B-DAB5785E4F84}" type="slidenum">
              <a:rPr kumimoji="1" lang="ja-JP" altLang="en-US" smtClean="0"/>
              <a:t>11</a:t>
            </a:fld>
            <a:endParaRPr kumimoji="1" lang="ja-JP" altLang="en-US" dirty="0"/>
          </a:p>
        </p:txBody>
      </p:sp>
    </p:spTree>
    <p:extLst>
      <p:ext uri="{BB962C8B-B14F-4D97-AF65-F5344CB8AC3E}">
        <p14:creationId xmlns:p14="http://schemas.microsoft.com/office/powerpoint/2010/main" val="359937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15445" y="2614731"/>
            <a:ext cx="5342816" cy="646331"/>
          </a:xfrm>
          <a:prstGeom prst="rect">
            <a:avLst/>
          </a:prstGeom>
          <a:noFill/>
        </p:spPr>
        <p:txBody>
          <a:bodyPr wrap="square" rtlCol="0">
            <a:spAutoFit/>
          </a:bodyPr>
          <a:lstStyle/>
          <a:p>
            <a:pPr algn="ctr"/>
            <a:r>
              <a:rPr kumimoji="1" lang="ja-JP" altLang="en-US" sz="3600" dirty="0" smtClean="0">
                <a:solidFill>
                  <a:srgbClr val="008000"/>
                </a:solidFill>
                <a:latin typeface="ＭＳ ゴシック" panose="020B0609070205080204" pitchFamily="49" charset="-128"/>
                <a:ea typeface="ＭＳ ゴシック" panose="020B0609070205080204" pitchFamily="49" charset="-128"/>
              </a:rPr>
              <a:t>②ホロニズム物流・移動</a:t>
            </a:r>
            <a:endParaRPr kumimoji="1" lang="ja-JP" altLang="en-US" sz="3600" dirty="0">
              <a:solidFill>
                <a:srgbClr val="008000"/>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AACE23D9-B390-4378-A99B-DAB5785E4F84}" type="slidenum">
              <a:rPr kumimoji="1" lang="ja-JP" altLang="en-US" smtClean="0"/>
              <a:t>12</a:t>
            </a:fld>
            <a:endParaRPr kumimoji="1" lang="ja-JP" altLang="en-US" dirty="0"/>
          </a:p>
        </p:txBody>
      </p:sp>
    </p:spTree>
    <p:extLst>
      <p:ext uri="{BB962C8B-B14F-4D97-AF65-F5344CB8AC3E}">
        <p14:creationId xmlns:p14="http://schemas.microsoft.com/office/powerpoint/2010/main" val="61005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4495" y="0"/>
            <a:ext cx="8879505" cy="2616101"/>
          </a:xfrm>
          <a:prstGeom prst="rect">
            <a:avLst/>
          </a:prstGeom>
          <a:noFill/>
        </p:spPr>
        <p:txBody>
          <a:bodyPr wrap="squar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物流</a:t>
            </a:r>
            <a:endParaRPr kumimoji="1" lang="en-US" altLang="ja-JP" sz="24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自動配送ロボット（拠点・筑波中央郵便局）</a:t>
            </a:r>
            <a:endParaRPr kumimoji="1" lang="en-US" altLang="ja-JP" sz="2000" dirty="0" smtClean="0">
              <a:latin typeface="ＭＳ ゴシック" panose="020B0609070205080204" pitchFamily="49" charset="-128"/>
              <a:ea typeface="ＭＳ ゴシック" panose="020B0609070205080204" pitchFamily="49" charset="-128"/>
            </a:endParaRPr>
          </a:p>
          <a:p>
            <a:pPr lvl="1"/>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　電　力：</a:t>
            </a:r>
            <a:r>
              <a:rPr kumimoji="1" lang="en-US" altLang="ja-JP" sz="2000" dirty="0" smtClean="0">
                <a:latin typeface="ＭＳ ゴシック" panose="020B0609070205080204" pitchFamily="49" charset="-128"/>
                <a:ea typeface="ＭＳ ゴシック" panose="020B0609070205080204" pitchFamily="49" charset="-128"/>
              </a:rPr>
              <a:t>A</a:t>
            </a:r>
            <a:r>
              <a:rPr kumimoji="1" lang="ja-JP" altLang="en-US" sz="2000" dirty="0" smtClean="0">
                <a:latin typeface="ＭＳ ゴシック" panose="020B0609070205080204" pitchFamily="49" charset="-128"/>
                <a:ea typeface="ＭＳ ゴシック" panose="020B0609070205080204" pitchFamily="49" charset="-128"/>
              </a:rPr>
              <a:t>地区・</a:t>
            </a:r>
            <a:r>
              <a:rPr kumimoji="1" lang="en-US" altLang="ja-JP" sz="2000" dirty="0" smtClean="0">
                <a:latin typeface="ＭＳ ゴシック" panose="020B0609070205080204" pitchFamily="49" charset="-128"/>
                <a:ea typeface="ＭＳ ゴシック" panose="020B0609070205080204" pitchFamily="49" charset="-128"/>
              </a:rPr>
              <a:t>B</a:t>
            </a:r>
            <a:r>
              <a:rPr kumimoji="1" lang="ja-JP" altLang="en-US" sz="2000" dirty="0" smtClean="0">
                <a:latin typeface="ＭＳ ゴシック" panose="020B0609070205080204" pitchFamily="49" charset="-128"/>
                <a:ea typeface="ＭＳ ゴシック" panose="020B0609070205080204" pitchFamily="49" charset="-128"/>
              </a:rPr>
              <a:t>地区の地域エネルギーセンターの</a:t>
            </a:r>
            <a:r>
              <a:rPr kumimoji="1" lang="en-US" altLang="ja-JP" sz="2000" dirty="0" smtClean="0">
                <a:latin typeface="ＭＳ ゴシック" panose="020B0609070205080204" pitchFamily="49" charset="-128"/>
                <a:ea typeface="ＭＳ ゴシック" panose="020B0609070205080204" pitchFamily="49" charset="-128"/>
              </a:rPr>
              <a:t>CN</a:t>
            </a:r>
            <a:r>
              <a:rPr kumimoji="1" lang="ja-JP" altLang="en-US" sz="2000" dirty="0" smtClean="0">
                <a:latin typeface="ＭＳ ゴシック" panose="020B0609070205080204" pitchFamily="49" charset="-128"/>
                <a:ea typeface="ＭＳ ゴシック" panose="020B0609070205080204" pitchFamily="49" charset="-128"/>
              </a:rPr>
              <a:t>電力</a:t>
            </a:r>
            <a:endParaRPr kumimoji="1" lang="en-US" altLang="ja-JP" sz="2000" dirty="0" smtClean="0">
              <a:latin typeface="ＭＳ ゴシック" panose="020B0609070205080204" pitchFamily="49" charset="-128"/>
              <a:ea typeface="ＭＳ ゴシック" panose="020B0609070205080204" pitchFamily="49" charset="-128"/>
            </a:endParaRPr>
          </a:p>
          <a:p>
            <a:pPr lvl="1"/>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　配　送：ロボットによる拠点での自動受取り、自動配達</a:t>
            </a:r>
            <a:endParaRPr kumimoji="1" lang="en-US" altLang="ja-JP" sz="20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移動商店（フードトラック、食品、書店）</a:t>
            </a:r>
            <a:endParaRPr kumimoji="1" lang="en-US" altLang="ja-JP" sz="2000" dirty="0" smtClean="0">
              <a:latin typeface="ＭＳ ゴシック" panose="020B0609070205080204" pitchFamily="49" charset="-128"/>
              <a:ea typeface="ＭＳ ゴシック" panose="020B0609070205080204" pitchFamily="49" charset="-128"/>
            </a:endParaRPr>
          </a:p>
          <a:p>
            <a:pPr lvl="1"/>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電　力：</a:t>
            </a:r>
            <a:r>
              <a:rPr kumimoji="1" lang="en-US" altLang="ja-JP" sz="2000" dirty="0">
                <a:latin typeface="ＭＳ ゴシック" panose="020B0609070205080204" pitchFamily="49" charset="-128"/>
                <a:ea typeface="ＭＳ ゴシック" panose="020B0609070205080204" pitchFamily="49" charset="-128"/>
              </a:rPr>
              <a:t>A</a:t>
            </a:r>
            <a:r>
              <a:rPr kumimoji="1" lang="ja-JP" altLang="en-US" sz="2000" dirty="0">
                <a:latin typeface="ＭＳ ゴシック" panose="020B0609070205080204" pitchFamily="49" charset="-128"/>
                <a:ea typeface="ＭＳ ゴシック" panose="020B0609070205080204" pitchFamily="49" charset="-128"/>
              </a:rPr>
              <a:t>地区・</a:t>
            </a:r>
            <a:r>
              <a:rPr kumimoji="1" lang="en-US" altLang="ja-JP" sz="2000" dirty="0">
                <a:latin typeface="ＭＳ ゴシック" panose="020B0609070205080204" pitchFamily="49" charset="-128"/>
                <a:ea typeface="ＭＳ ゴシック" panose="020B0609070205080204" pitchFamily="49" charset="-128"/>
              </a:rPr>
              <a:t>B</a:t>
            </a:r>
            <a:r>
              <a:rPr kumimoji="1" lang="ja-JP" altLang="en-US" sz="2000" dirty="0">
                <a:latin typeface="ＭＳ ゴシック" panose="020B0609070205080204" pitchFamily="49" charset="-128"/>
                <a:ea typeface="ＭＳ ゴシック" panose="020B0609070205080204" pitchFamily="49" charset="-128"/>
              </a:rPr>
              <a:t>地区の地域エネルギーセンターの</a:t>
            </a:r>
            <a:r>
              <a:rPr kumimoji="1" lang="en-US" altLang="ja-JP" sz="2000" dirty="0">
                <a:latin typeface="ＭＳ ゴシック" panose="020B0609070205080204" pitchFamily="49" charset="-128"/>
                <a:ea typeface="ＭＳ ゴシック" panose="020B0609070205080204" pitchFamily="49" charset="-128"/>
              </a:rPr>
              <a:t>CN</a:t>
            </a:r>
            <a:r>
              <a:rPr kumimoji="1" lang="ja-JP" altLang="en-US" sz="2000" dirty="0" smtClean="0">
                <a:latin typeface="ＭＳ ゴシック" panose="020B0609070205080204" pitchFamily="49" charset="-128"/>
                <a:ea typeface="ＭＳ ゴシック" panose="020B0609070205080204" pitchFamily="49" charset="-128"/>
              </a:rPr>
              <a:t>電力・水素</a:t>
            </a:r>
            <a:endParaRPr kumimoji="1" lang="en-US" altLang="ja-JP" sz="2000" dirty="0">
              <a:latin typeface="ＭＳ ゴシック" panose="020B0609070205080204" pitchFamily="49" charset="-128"/>
              <a:ea typeface="ＭＳ ゴシック" panose="020B0609070205080204" pitchFamily="49" charset="-128"/>
            </a:endParaRPr>
          </a:p>
          <a:p>
            <a:pPr lvl="1"/>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移　動：自動運行車両</a:t>
            </a:r>
            <a:endParaRPr kumimoji="1" lang="en-US" altLang="ja-JP" sz="2000" dirty="0" smtClean="0">
              <a:latin typeface="ＭＳ ゴシック" panose="020B0609070205080204" pitchFamily="49" charset="-128"/>
              <a:ea typeface="ＭＳ ゴシック" panose="020B0609070205080204" pitchFamily="49" charset="-128"/>
            </a:endParaRPr>
          </a:p>
          <a:p>
            <a:pPr lvl="1"/>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　営　業：自動、キャッシュレス</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264495" y="2752016"/>
            <a:ext cx="8615009" cy="3170099"/>
          </a:xfrm>
          <a:prstGeom prst="rect">
            <a:avLst/>
          </a:prstGeom>
          <a:noFill/>
        </p:spPr>
        <p:txBody>
          <a:bodyPr wrap="squar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ヒトの移動手段</a:t>
            </a:r>
            <a:r>
              <a:rPr kumimoji="1" lang="ja-JP" altLang="en-US" sz="1400" dirty="0" smtClean="0">
                <a:latin typeface="ＭＳ ゴシック" panose="020B0609070205080204" pitchFamily="49" charset="-128"/>
                <a:ea typeface="ＭＳ ゴシック" panose="020B0609070205080204" pitchFamily="49" charset="-128"/>
              </a:rPr>
              <a:t>（鉄道、パークアンドライドにより外来車の指定区域内進入禁止）</a:t>
            </a:r>
            <a:endParaRPr kumimoji="1"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400" dirty="0" smtClean="0">
                <a:latin typeface="ＭＳ ゴシック" panose="020B0609070205080204" pitchFamily="49" charset="-128"/>
                <a:ea typeface="ＭＳ ゴシック" panose="020B0609070205080204" pitchFamily="49" charset="-128"/>
              </a:rPr>
              <a:t>ペデストリアンデッキ</a:t>
            </a:r>
            <a:r>
              <a:rPr kumimoji="1" lang="ja-JP" altLang="en-US" sz="1400" dirty="0" smtClean="0">
                <a:latin typeface="ＭＳ ゴシック" panose="020B0609070205080204" pitchFamily="49" charset="-128"/>
                <a:ea typeface="ＭＳ ゴシック" panose="020B0609070205080204" pitchFamily="49" charset="-128"/>
              </a:rPr>
              <a:t>（</a:t>
            </a:r>
            <a:r>
              <a:rPr kumimoji="1" lang="en-US" altLang="ja-JP" sz="1400" dirty="0" smtClean="0">
                <a:latin typeface="ＭＳ ゴシック" panose="020B0609070205080204" pitchFamily="49" charset="-128"/>
                <a:ea typeface="ＭＳ ゴシック" panose="020B0609070205080204" pitchFamily="49" charset="-128"/>
              </a:rPr>
              <a:t>CASE</a:t>
            </a:r>
            <a:r>
              <a:rPr kumimoji="1" lang="ja-JP" altLang="en-US" sz="1400" dirty="0" smtClean="0">
                <a:latin typeface="ＭＳ ゴシック" panose="020B0609070205080204" pitchFamily="49" charset="-128"/>
                <a:ea typeface="ＭＳ ゴシック" panose="020B0609070205080204" pitchFamily="49" charset="-128"/>
              </a:rPr>
              <a:t>のうち、</a:t>
            </a:r>
            <a:r>
              <a:rPr kumimoji="1" lang="en-US" altLang="ja-JP" sz="1400" dirty="0" smtClean="0">
                <a:latin typeface="ＭＳ ゴシック" panose="020B0609070205080204" pitchFamily="49" charset="-128"/>
                <a:ea typeface="ＭＳ ゴシック" panose="020B0609070205080204" pitchFamily="49" charset="-128"/>
              </a:rPr>
              <a:t>C</a:t>
            </a:r>
            <a:r>
              <a:rPr kumimoji="1" lang="ja-JP" altLang="en-US" sz="1400" dirty="0" smtClean="0">
                <a:latin typeface="ＭＳ ゴシック" panose="020B0609070205080204" pitchFamily="49" charset="-128"/>
                <a:ea typeface="ＭＳ ゴシック" panose="020B0609070205080204" pitchFamily="49" charset="-128"/>
              </a:rPr>
              <a:t>位置情報、</a:t>
            </a:r>
            <a:r>
              <a:rPr kumimoji="1" lang="en-US" altLang="ja-JP" sz="1400" dirty="0" smtClean="0">
                <a:latin typeface="ＭＳ ゴシック" panose="020B0609070205080204" pitchFamily="49" charset="-128"/>
                <a:ea typeface="ＭＳ ゴシック" panose="020B0609070205080204" pitchFamily="49" charset="-128"/>
              </a:rPr>
              <a:t>S</a:t>
            </a:r>
            <a:r>
              <a:rPr kumimoji="1" lang="ja-JP" altLang="en-US" sz="1400" dirty="0" smtClean="0">
                <a:latin typeface="ＭＳ ゴシック" panose="020B0609070205080204" pitchFamily="49" charset="-128"/>
                <a:ea typeface="ＭＳ ゴシック" panose="020B0609070205080204" pitchFamily="49" charset="-128"/>
              </a:rPr>
              <a:t>シェアリング、</a:t>
            </a:r>
            <a:r>
              <a:rPr kumimoji="1" lang="en-US" altLang="ja-JP" sz="1400" dirty="0" smtClean="0">
                <a:latin typeface="ＭＳ ゴシック" panose="020B0609070205080204" pitchFamily="49" charset="-128"/>
                <a:ea typeface="ＭＳ ゴシック" panose="020B0609070205080204" pitchFamily="49" charset="-128"/>
              </a:rPr>
              <a:t>E</a:t>
            </a:r>
            <a:r>
              <a:rPr kumimoji="1" lang="ja-JP" altLang="en-US" sz="1400" dirty="0" smtClean="0">
                <a:latin typeface="ＭＳ ゴシック" panose="020B0609070205080204" pitchFamily="49" charset="-128"/>
                <a:ea typeface="ＭＳ ゴシック" panose="020B0609070205080204" pitchFamily="49" charset="-128"/>
              </a:rPr>
              <a:t>電動）</a:t>
            </a:r>
            <a:endParaRPr kumimoji="1" lang="en-US" altLang="ja-JP" sz="14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シニアカー・電動車いす⇒自動走行型</a:t>
            </a:r>
            <a:r>
              <a:rPr kumimoji="1" lang="ja-JP" altLang="en-US" sz="1400" dirty="0" smtClean="0">
                <a:latin typeface="ＭＳ ゴシック" panose="020B0609070205080204" pitchFamily="49" charset="-128"/>
                <a:ea typeface="ＭＳ ゴシック" panose="020B0609070205080204" pitchFamily="49" charset="-128"/>
              </a:rPr>
              <a:t>（</a:t>
            </a:r>
            <a:r>
              <a:rPr kumimoji="1" lang="en-US" altLang="ja-JP" sz="1400" dirty="0" smtClean="0">
                <a:latin typeface="ＭＳ ゴシック" panose="020B0609070205080204" pitchFamily="49" charset="-128"/>
                <a:ea typeface="ＭＳ ゴシック" panose="020B0609070205080204" pitchFamily="49" charset="-128"/>
              </a:rPr>
              <a:t>A</a:t>
            </a:r>
            <a:r>
              <a:rPr kumimoji="1" lang="ja-JP" altLang="en-US" sz="1400" dirty="0" smtClean="0">
                <a:latin typeface="ＭＳ ゴシック" panose="020B0609070205080204" pitchFamily="49" charset="-128"/>
                <a:ea typeface="ＭＳ ゴシック" panose="020B0609070205080204" pitchFamily="49" charset="-128"/>
              </a:rPr>
              <a:t>機能装備、事実上の</a:t>
            </a:r>
            <a:r>
              <a:rPr kumimoji="1" lang="en-US" altLang="ja-JP" sz="1400" dirty="0" smtClean="0">
                <a:latin typeface="ＭＳ ゴシック" panose="020B0609070205080204" pitchFamily="49" charset="-128"/>
                <a:ea typeface="ＭＳ ゴシック" panose="020B0609070205080204" pitchFamily="49" charset="-128"/>
              </a:rPr>
              <a:t>CASE)</a:t>
            </a:r>
          </a:p>
          <a:p>
            <a:pPr marL="800100" lvl="1" indent="-342900">
              <a:buFont typeface="Wingdings" panose="05000000000000000000" pitchFamily="2" charset="2"/>
              <a:buChar char="Ø"/>
            </a:pPr>
            <a:r>
              <a:rPr kumimoji="1" lang="ja-JP" altLang="en-US" sz="2000" u="sng" dirty="0">
                <a:latin typeface="ＭＳ ゴシック" panose="020B0609070205080204" pitchFamily="49" charset="-128"/>
                <a:ea typeface="ＭＳ ゴシック" panose="020B0609070205080204" pitchFamily="49" charset="-128"/>
              </a:rPr>
              <a:t>リカンベント型軽車両</a:t>
            </a:r>
            <a:r>
              <a:rPr kumimoji="1" lang="ja-JP" altLang="en-US" sz="2000" dirty="0">
                <a:latin typeface="ＭＳ ゴシック" panose="020B0609070205080204" pitchFamily="49" charset="-128"/>
                <a:ea typeface="ＭＳ ゴシック" panose="020B0609070205080204" pitchFamily="49" charset="-128"/>
              </a:rPr>
              <a:t>（乗降性向上型、全天候、電動アシスト</a:t>
            </a:r>
            <a:r>
              <a:rPr kumimoji="1" lang="ja-JP" altLang="en-US" sz="2000" dirty="0" smtClean="0">
                <a:latin typeface="ＭＳ ゴシック" panose="020B0609070205080204" pitchFamily="49" charset="-128"/>
                <a:ea typeface="ＭＳ ゴシック" panose="020B0609070205080204" pitchFamily="49" charset="-128"/>
              </a:rPr>
              <a:t>）</a:t>
            </a:r>
            <a:endParaRPr kumimoji="1" lang="en-US" altLang="ja-JP" sz="2000" dirty="0" smtClean="0">
              <a:latin typeface="ＭＳ ゴシック" panose="020B0609070205080204" pitchFamily="49" charset="-128"/>
              <a:ea typeface="ＭＳ ゴシック" panose="020B0609070205080204" pitchFamily="49" charset="-128"/>
            </a:endParaRPr>
          </a:p>
          <a:p>
            <a:pPr lvl="1"/>
            <a:r>
              <a:rPr kumimoji="1" lang="ja-JP" altLang="en-US" sz="2000" dirty="0" smtClean="0">
                <a:latin typeface="ＭＳ ゴシック" panose="020B0609070205080204" pitchFamily="49" charset="-128"/>
                <a:ea typeface="ＭＳ ゴシック" panose="020B0609070205080204" pitchFamily="49" charset="-128"/>
              </a:rPr>
              <a:t>    </a:t>
            </a:r>
            <a:r>
              <a:rPr kumimoji="1" lang="en-US" altLang="ja-JP" sz="2000" dirty="0" smtClean="0">
                <a:latin typeface="ＭＳ ゴシック" panose="020B0609070205080204" pitchFamily="49" charset="-128"/>
                <a:ea typeface="ＭＳ ゴシック" panose="020B0609070205080204" pitchFamily="49" charset="-128"/>
              </a:rPr>
              <a:t>(</a:t>
            </a:r>
            <a:r>
              <a:rPr kumimoji="1" lang="ja-JP" altLang="en-US" sz="2000" dirty="0" smtClean="0">
                <a:latin typeface="ＭＳ ゴシック" panose="020B0609070205080204" pitchFamily="49" charset="-128"/>
                <a:ea typeface="ＭＳ ゴシック" panose="020B0609070205080204" pitchFamily="49" charset="-128"/>
              </a:rPr>
              <a:t>歩道：低速移動⇒</a:t>
            </a:r>
            <a:r>
              <a:rPr kumimoji="1" lang="ja-JP" altLang="en-US" sz="2000" u="sng" dirty="0" smtClean="0">
                <a:latin typeface="ＭＳ ゴシック" panose="020B0609070205080204" pitchFamily="49" charset="-128"/>
                <a:ea typeface="ＭＳ ゴシック" panose="020B0609070205080204" pitchFamily="49" charset="-128"/>
              </a:rPr>
              <a:t>自転車専用道・車道：長距離・高速移動</a:t>
            </a:r>
            <a:endParaRPr kumimoji="1" lang="en-US" altLang="ja-JP" sz="2000" u="sng" dirty="0">
              <a:latin typeface="ＭＳ ゴシック" panose="020B0609070205080204" pitchFamily="49" charset="-128"/>
              <a:ea typeface="ＭＳ ゴシック" panose="020B0609070205080204" pitchFamily="49" charset="-128"/>
            </a:endParaRPr>
          </a:p>
          <a:p>
            <a:pPr lvl="1"/>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2400" dirty="0" smtClean="0">
                <a:latin typeface="ＭＳ ゴシック" panose="020B0609070205080204" pitchFamily="49" charset="-128"/>
                <a:ea typeface="ＭＳ ゴシック" panose="020B0609070205080204" pitchFamily="49" charset="-128"/>
              </a:rPr>
              <a:t>　道路（公共交通</a:t>
            </a:r>
            <a:r>
              <a:rPr kumimoji="1" lang="ja-JP" altLang="en-US" sz="2400" dirty="0">
                <a:latin typeface="ＭＳ ゴシック" panose="020B0609070205080204" pitchFamily="49" charset="-128"/>
                <a:ea typeface="ＭＳ ゴシック" panose="020B0609070205080204" pitchFamily="49" charset="-128"/>
              </a:rPr>
              <a:t>含む）</a:t>
            </a:r>
            <a:r>
              <a:rPr kumimoji="1" lang="ja-JP" altLang="en-US" sz="2000" dirty="0">
                <a:latin typeface="ＭＳ ゴシック" panose="020B0609070205080204" pitchFamily="49" charset="-128"/>
                <a:ea typeface="ＭＳ ゴシック" panose="020B0609070205080204" pitchFamily="49" charset="-128"/>
              </a:rPr>
              <a:t>（</a:t>
            </a:r>
            <a:r>
              <a:rPr kumimoji="1" lang="en-US" altLang="ja-JP" sz="2000" dirty="0" smtClean="0">
                <a:latin typeface="ＭＳ ゴシック" panose="020B0609070205080204" pitchFamily="49" charset="-128"/>
                <a:ea typeface="ＭＳ ゴシック" panose="020B0609070205080204" pitchFamily="49" charset="-128"/>
              </a:rPr>
              <a:t>CASE</a:t>
            </a:r>
            <a:r>
              <a:rPr kumimoji="1" lang="ja-JP" altLang="en-US" sz="2000" dirty="0" smtClean="0">
                <a:latin typeface="ＭＳ ゴシック" panose="020B0609070205080204" pitchFamily="49" charset="-128"/>
                <a:ea typeface="ＭＳ ゴシック" panose="020B0609070205080204" pitchFamily="49" charset="-128"/>
              </a:rPr>
              <a:t>フル活用の</a:t>
            </a:r>
            <a:r>
              <a:rPr kumimoji="1" lang="en-US" altLang="ja-JP" sz="2000" smtClean="0">
                <a:latin typeface="ＭＳ ゴシック" panose="020B0609070205080204" pitchFamily="49" charset="-128"/>
                <a:ea typeface="ＭＳ ゴシック" panose="020B0609070205080204" pitchFamily="49" charset="-128"/>
              </a:rPr>
              <a:t>MaaS</a:t>
            </a:r>
            <a:r>
              <a:rPr kumimoji="1" lang="ja-JP" altLang="en-US" sz="2000" dirty="0" smtClean="0">
                <a:latin typeface="ＭＳ ゴシック" panose="020B0609070205080204" pitchFamily="49" charset="-128"/>
                <a:ea typeface="ＭＳ ゴシック" panose="020B0609070205080204" pitchFamily="49" charset="-128"/>
              </a:rPr>
              <a:t>）</a:t>
            </a:r>
            <a:endParaRPr kumimoji="1" lang="en-US" altLang="ja-JP" sz="20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パーソナルモビリティー</a:t>
            </a:r>
            <a:endParaRPr kumimoji="1" lang="en-US" altLang="ja-JP" sz="20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自動運行バス・タクシー</a:t>
            </a:r>
            <a:endParaRPr kumimoji="1" lang="en-US" altLang="ja-JP" sz="2000" dirty="0" smtClean="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64495" y="5930188"/>
            <a:ext cx="8879505" cy="830997"/>
          </a:xfrm>
          <a:prstGeom prst="rect">
            <a:avLst/>
          </a:prstGeom>
          <a:noFill/>
        </p:spPr>
        <p:txBody>
          <a:bodyPr wrap="squar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安全確保</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自動走行車とドローン（飛行船含む）による指定区域内のトラブル対応</a:t>
            </a:r>
            <a:endParaRPr kumimoji="1" lang="en-US" altLang="ja-JP" sz="2000" dirty="0" smtClean="0">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1571" y="4690922"/>
            <a:ext cx="1653122" cy="1374158"/>
          </a:xfrm>
          <a:prstGeom prst="rect">
            <a:avLst/>
          </a:prstGeom>
        </p:spPr>
      </p:pic>
      <p:sp>
        <p:nvSpPr>
          <p:cNvPr id="3" name="正方形/長方形 2"/>
          <p:cNvSpPr/>
          <p:nvPr/>
        </p:nvSpPr>
        <p:spPr>
          <a:xfrm>
            <a:off x="7020559" y="6063433"/>
            <a:ext cx="1935145" cy="253916"/>
          </a:xfrm>
          <a:prstGeom prst="rect">
            <a:avLst/>
          </a:prstGeom>
        </p:spPr>
        <p:txBody>
          <a:bodyPr wrap="none">
            <a:spAutoFit/>
          </a:bodyPr>
          <a:lstStyle/>
          <a:p>
            <a:r>
              <a:rPr kumimoji="1" lang="ja-JP" altLang="en-US" sz="1050" dirty="0" smtClean="0">
                <a:latin typeface="ＭＳ ゴシック" panose="020B0609070205080204" pitchFamily="49" charset="-128"/>
                <a:ea typeface="ＭＳ ゴシック" panose="020B0609070205080204" pitchFamily="49" charset="-128"/>
              </a:rPr>
              <a:t>リカンベント型軽車両の一例</a:t>
            </a:r>
            <a:endParaRPr lang="ja-JP" altLang="en-US" sz="1050" dirty="0"/>
          </a:p>
        </p:txBody>
      </p:sp>
      <p:sp>
        <p:nvSpPr>
          <p:cNvPr id="7" name="スライド番号プレースホルダー 6"/>
          <p:cNvSpPr>
            <a:spLocks noGrp="1"/>
          </p:cNvSpPr>
          <p:nvPr>
            <p:ph type="sldNum" sz="quarter" idx="12"/>
          </p:nvPr>
        </p:nvSpPr>
        <p:spPr/>
        <p:txBody>
          <a:bodyPr/>
          <a:lstStyle/>
          <a:p>
            <a:fld id="{AACE23D9-B390-4378-A99B-DAB5785E4F84}" type="slidenum">
              <a:rPr kumimoji="1" lang="ja-JP" altLang="en-US" smtClean="0"/>
              <a:t>13</a:t>
            </a:fld>
            <a:endParaRPr kumimoji="1" lang="ja-JP" altLang="en-US" dirty="0"/>
          </a:p>
        </p:txBody>
      </p:sp>
    </p:spTree>
    <p:extLst>
      <p:ext uri="{BB962C8B-B14F-4D97-AF65-F5344CB8AC3E}">
        <p14:creationId xmlns:p14="http://schemas.microsoft.com/office/powerpoint/2010/main" val="184560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35280" y="2660451"/>
            <a:ext cx="8534400" cy="1200329"/>
          </a:xfrm>
          <a:prstGeom prst="rect">
            <a:avLst/>
          </a:prstGeom>
          <a:noFill/>
        </p:spPr>
        <p:txBody>
          <a:bodyPr wrap="square" rtlCol="0">
            <a:spAutoFit/>
          </a:bodyPr>
          <a:lstStyle/>
          <a:p>
            <a:pPr algn="ctr"/>
            <a:r>
              <a:rPr kumimoji="1" lang="ja-JP" altLang="en-US" sz="3600" dirty="0" smtClean="0">
                <a:solidFill>
                  <a:srgbClr val="008000"/>
                </a:solidFill>
                <a:latin typeface="ＭＳ ゴシック" panose="020B0609070205080204" pitchFamily="49" charset="-128"/>
                <a:ea typeface="ＭＳ ゴシック" panose="020B0609070205080204" pitchFamily="49" charset="-128"/>
              </a:rPr>
              <a:t>③ホロニズム・タウン実現</a:t>
            </a:r>
            <a:endParaRPr kumimoji="1" lang="en-US" altLang="ja-JP" sz="3600" dirty="0" smtClean="0">
              <a:solidFill>
                <a:srgbClr val="008000"/>
              </a:solidFill>
              <a:latin typeface="ＭＳ ゴシック" panose="020B0609070205080204" pitchFamily="49" charset="-128"/>
              <a:ea typeface="ＭＳ ゴシック" panose="020B0609070205080204" pitchFamily="49" charset="-128"/>
            </a:endParaRPr>
          </a:p>
          <a:p>
            <a:pPr algn="ctr"/>
            <a:r>
              <a:rPr kumimoji="1" lang="ja-JP" altLang="en-US" sz="3600" dirty="0" smtClean="0">
                <a:solidFill>
                  <a:srgbClr val="008000"/>
                </a:solidFill>
                <a:latin typeface="ＭＳ ゴシック" panose="020B0609070205080204" pitchFamily="49" charset="-128"/>
                <a:ea typeface="ＭＳ ゴシック" panose="020B0609070205080204" pitchFamily="49" charset="-128"/>
              </a:rPr>
              <a:t>実験・評価・トレーニングフィールド</a:t>
            </a:r>
            <a:endParaRPr kumimoji="1" lang="ja-JP" altLang="en-US" sz="3600" dirty="0">
              <a:solidFill>
                <a:srgbClr val="008000"/>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AACE23D9-B390-4378-A99B-DAB5785E4F84}" type="slidenum">
              <a:rPr kumimoji="1" lang="ja-JP" altLang="en-US" smtClean="0"/>
              <a:pPr/>
              <a:t>14</a:t>
            </a:fld>
            <a:endParaRPr kumimoji="1" lang="ja-JP" altLang="en-US" dirty="0"/>
          </a:p>
        </p:txBody>
      </p:sp>
    </p:spTree>
    <p:extLst>
      <p:ext uri="{BB962C8B-B14F-4D97-AF65-F5344CB8AC3E}">
        <p14:creationId xmlns:p14="http://schemas.microsoft.com/office/powerpoint/2010/main" val="245035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3"/>
          <p:cNvSpPr txBox="1">
            <a:spLocks noChangeArrowheads="1"/>
          </p:cNvSpPr>
          <p:nvPr/>
        </p:nvSpPr>
        <p:spPr bwMode="auto">
          <a:xfrm>
            <a:off x="43656" y="7937"/>
            <a:ext cx="38877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kumimoji="1" lang="ja-JP" altLang="en-US" dirty="0" smtClean="0">
                <a:solidFill>
                  <a:srgbClr val="008000"/>
                </a:solidFill>
                <a:latin typeface="ＭＳ ゴシック" panose="020B0609070205080204" pitchFamily="49" charset="-128"/>
                <a:ea typeface="ＭＳ ゴシック" panose="020B0609070205080204" pitchFamily="49" charset="-128"/>
              </a:rPr>
              <a:t>③ホロニズム</a:t>
            </a:r>
            <a:r>
              <a:rPr kumimoji="1" lang="ja-JP" altLang="en-US" dirty="0">
                <a:solidFill>
                  <a:srgbClr val="008000"/>
                </a:solidFill>
                <a:latin typeface="ＭＳ ゴシック" panose="020B0609070205080204" pitchFamily="49" charset="-128"/>
                <a:ea typeface="ＭＳ ゴシック" panose="020B0609070205080204" pitchFamily="49" charset="-128"/>
              </a:rPr>
              <a:t>・シティ実現</a:t>
            </a:r>
            <a:endParaRPr kumimoji="1" lang="en-US" altLang="ja-JP" dirty="0">
              <a:solidFill>
                <a:srgbClr val="008000"/>
              </a:solidFill>
              <a:latin typeface="ＭＳ ゴシック" panose="020B0609070205080204" pitchFamily="49" charset="-128"/>
              <a:ea typeface="ＭＳ ゴシック" panose="020B0609070205080204" pitchFamily="49" charset="-128"/>
            </a:endParaRPr>
          </a:p>
          <a:p>
            <a:r>
              <a:rPr kumimoji="1" lang="ja-JP" altLang="en-US" sz="1600" dirty="0">
                <a:solidFill>
                  <a:srgbClr val="008000"/>
                </a:solidFill>
                <a:latin typeface="ＭＳ ゴシック" panose="020B0609070205080204" pitchFamily="49" charset="-128"/>
                <a:ea typeface="ＭＳ ゴシック" panose="020B0609070205080204" pitchFamily="49" charset="-128"/>
              </a:rPr>
              <a:t>実験・評価・トレーニングフィールド</a:t>
            </a:r>
          </a:p>
        </p:txBody>
      </p:sp>
      <p:sp>
        <p:nvSpPr>
          <p:cNvPr id="114" name="正方形/長方形 113"/>
          <p:cNvSpPr/>
          <p:nvPr/>
        </p:nvSpPr>
        <p:spPr>
          <a:xfrm>
            <a:off x="4924425" y="4696142"/>
            <a:ext cx="4097338" cy="1397000"/>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grpSp>
        <p:nvGrpSpPr>
          <p:cNvPr id="115" name="グループ化 14"/>
          <p:cNvGrpSpPr>
            <a:grpSpLocks/>
          </p:cNvGrpSpPr>
          <p:nvPr/>
        </p:nvGrpSpPr>
        <p:grpSpPr bwMode="auto">
          <a:xfrm>
            <a:off x="3789363" y="41592"/>
            <a:ext cx="5291137" cy="6808788"/>
            <a:chOff x="-4145282" y="-57149"/>
            <a:chExt cx="5291137" cy="6808787"/>
          </a:xfrm>
        </p:grpSpPr>
        <p:sp>
          <p:nvSpPr>
            <p:cNvPr id="116" name="正方形/長方形 115"/>
            <p:cNvSpPr/>
            <p:nvPr/>
          </p:nvSpPr>
          <p:spPr bwMode="auto">
            <a:xfrm>
              <a:off x="-4143695" y="-30161"/>
              <a:ext cx="1508125" cy="1508125"/>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17" name="正方形/長方形 116"/>
            <p:cNvSpPr/>
            <p:nvPr/>
          </p:nvSpPr>
          <p:spPr bwMode="auto">
            <a:xfrm>
              <a:off x="-2635570" y="-30161"/>
              <a:ext cx="1506538" cy="1508125"/>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18" name="正方形/長方形 117"/>
            <p:cNvSpPr/>
            <p:nvPr/>
          </p:nvSpPr>
          <p:spPr bwMode="auto">
            <a:xfrm>
              <a:off x="-1129032" y="-30161"/>
              <a:ext cx="1508125" cy="1508125"/>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19" name="正方形/長方形 118"/>
            <p:cNvSpPr/>
            <p:nvPr/>
          </p:nvSpPr>
          <p:spPr bwMode="auto">
            <a:xfrm>
              <a:off x="-4140520" y="4486275"/>
              <a:ext cx="1506538" cy="1508125"/>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20" name="正方形/長方形 119"/>
            <p:cNvSpPr/>
            <p:nvPr/>
          </p:nvSpPr>
          <p:spPr bwMode="auto">
            <a:xfrm>
              <a:off x="-2627632" y="4486275"/>
              <a:ext cx="1506537" cy="1508125"/>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21" name="正方形/長方形 120"/>
            <p:cNvSpPr/>
            <p:nvPr/>
          </p:nvSpPr>
          <p:spPr bwMode="auto">
            <a:xfrm>
              <a:off x="-1116332" y="4495800"/>
              <a:ext cx="1506537" cy="1506538"/>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22" name="正方形/長方形 121"/>
            <p:cNvSpPr/>
            <p:nvPr/>
          </p:nvSpPr>
          <p:spPr bwMode="auto">
            <a:xfrm>
              <a:off x="374330" y="-33336"/>
              <a:ext cx="749300" cy="749300"/>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23" name="正方形/長方形 122"/>
            <p:cNvSpPr/>
            <p:nvPr/>
          </p:nvSpPr>
          <p:spPr bwMode="auto">
            <a:xfrm>
              <a:off x="380680" y="722314"/>
              <a:ext cx="747713" cy="747712"/>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24" name="正方形/長方形 123"/>
            <p:cNvSpPr/>
            <p:nvPr/>
          </p:nvSpPr>
          <p:spPr bwMode="auto">
            <a:xfrm>
              <a:off x="-4143695" y="1477964"/>
              <a:ext cx="1506538" cy="1506537"/>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25" name="正方形/長方形 124"/>
            <p:cNvSpPr/>
            <p:nvPr/>
          </p:nvSpPr>
          <p:spPr bwMode="auto">
            <a:xfrm>
              <a:off x="-2637157" y="1477964"/>
              <a:ext cx="1508125" cy="1506537"/>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26" name="正方形/長方形 125"/>
            <p:cNvSpPr/>
            <p:nvPr/>
          </p:nvSpPr>
          <p:spPr bwMode="auto">
            <a:xfrm>
              <a:off x="-1129032" y="1477964"/>
              <a:ext cx="1508125" cy="1506537"/>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27" name="正方形/長方形 126"/>
            <p:cNvSpPr/>
            <p:nvPr/>
          </p:nvSpPr>
          <p:spPr bwMode="auto">
            <a:xfrm>
              <a:off x="383855" y="1474789"/>
              <a:ext cx="747713" cy="749300"/>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28" name="正方形/長方形 127"/>
            <p:cNvSpPr/>
            <p:nvPr/>
          </p:nvSpPr>
          <p:spPr bwMode="auto">
            <a:xfrm>
              <a:off x="379093" y="2228851"/>
              <a:ext cx="749300" cy="747713"/>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29" name="正方形/長方形 128"/>
            <p:cNvSpPr/>
            <p:nvPr/>
          </p:nvSpPr>
          <p:spPr bwMode="auto">
            <a:xfrm>
              <a:off x="-4142107" y="2979739"/>
              <a:ext cx="1508125" cy="1506537"/>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30" name="正方形/長方形 129"/>
            <p:cNvSpPr/>
            <p:nvPr/>
          </p:nvSpPr>
          <p:spPr bwMode="auto">
            <a:xfrm>
              <a:off x="-2633982" y="2979739"/>
              <a:ext cx="1506537" cy="1506537"/>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31" name="正方形/長方形 130"/>
            <p:cNvSpPr/>
            <p:nvPr/>
          </p:nvSpPr>
          <p:spPr bwMode="auto">
            <a:xfrm>
              <a:off x="-1127445" y="2981326"/>
              <a:ext cx="1509713" cy="1508125"/>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32" name="正方形/長方形 131"/>
            <p:cNvSpPr/>
            <p:nvPr/>
          </p:nvSpPr>
          <p:spPr bwMode="auto">
            <a:xfrm>
              <a:off x="385443" y="2978151"/>
              <a:ext cx="749300" cy="749300"/>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33" name="正方形/長方形 132"/>
            <p:cNvSpPr/>
            <p:nvPr/>
          </p:nvSpPr>
          <p:spPr bwMode="auto">
            <a:xfrm>
              <a:off x="391793" y="3733800"/>
              <a:ext cx="747712" cy="747713"/>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34" name="正方形/長方形 133"/>
            <p:cNvSpPr/>
            <p:nvPr/>
          </p:nvSpPr>
          <p:spPr bwMode="auto">
            <a:xfrm>
              <a:off x="391793" y="4494213"/>
              <a:ext cx="747712" cy="747712"/>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35" name="正方形/長方形 134"/>
            <p:cNvSpPr/>
            <p:nvPr/>
          </p:nvSpPr>
          <p:spPr bwMode="auto">
            <a:xfrm>
              <a:off x="396555" y="5248275"/>
              <a:ext cx="749300" cy="749300"/>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36" name="正方形/長方形 135"/>
            <p:cNvSpPr/>
            <p:nvPr/>
          </p:nvSpPr>
          <p:spPr bwMode="auto">
            <a:xfrm>
              <a:off x="-357507" y="5994400"/>
              <a:ext cx="747712" cy="749300"/>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37" name="正方形/長方形 136"/>
            <p:cNvSpPr/>
            <p:nvPr/>
          </p:nvSpPr>
          <p:spPr bwMode="auto">
            <a:xfrm>
              <a:off x="388618" y="6002338"/>
              <a:ext cx="749300" cy="749300"/>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38" name="正方形/長方形 137"/>
            <p:cNvSpPr/>
            <p:nvPr/>
          </p:nvSpPr>
          <p:spPr bwMode="auto">
            <a:xfrm>
              <a:off x="-1870395" y="5999163"/>
              <a:ext cx="749300" cy="747712"/>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39" name="正方形/長方形 138"/>
            <p:cNvSpPr/>
            <p:nvPr/>
          </p:nvSpPr>
          <p:spPr bwMode="auto">
            <a:xfrm>
              <a:off x="-1114745" y="5997575"/>
              <a:ext cx="747713" cy="749300"/>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p>
          </p:txBody>
        </p:sp>
        <p:sp>
          <p:nvSpPr>
            <p:cNvPr id="140" name="フリーフォーム 139"/>
            <p:cNvSpPr/>
            <p:nvPr/>
          </p:nvSpPr>
          <p:spPr bwMode="auto">
            <a:xfrm>
              <a:off x="-4145282" y="-57149"/>
              <a:ext cx="5291137" cy="6794499"/>
            </a:xfrm>
            <a:custGeom>
              <a:avLst/>
              <a:gdLst>
                <a:gd name="connsiteX0" fmla="*/ 0 w 4324663"/>
                <a:gd name="connsiteY0" fmla="*/ 0 h 5553855"/>
                <a:gd name="connsiteX1" fmla="*/ 0 w 4324663"/>
                <a:gd name="connsiteY1" fmla="*/ 4946754 h 5553855"/>
                <a:gd name="connsiteX2" fmla="*/ 1866276 w 4324663"/>
                <a:gd name="connsiteY2" fmla="*/ 4939259 h 5553855"/>
                <a:gd name="connsiteX3" fmla="*/ 1858781 w 4324663"/>
                <a:gd name="connsiteY3" fmla="*/ 5553855 h 5553855"/>
                <a:gd name="connsiteX4" fmla="*/ 4324663 w 4324663"/>
                <a:gd name="connsiteY4" fmla="*/ 5553855 h 5553855"/>
                <a:gd name="connsiteX5" fmla="*/ 4309673 w 4324663"/>
                <a:gd name="connsiteY5" fmla="*/ 7495 h 5553855"/>
                <a:gd name="connsiteX6" fmla="*/ 0 w 4324663"/>
                <a:gd name="connsiteY6" fmla="*/ 0 h 555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663" h="5553855">
                  <a:moveTo>
                    <a:pt x="0" y="0"/>
                  </a:moveTo>
                  <a:lnTo>
                    <a:pt x="0" y="4946754"/>
                  </a:lnTo>
                  <a:lnTo>
                    <a:pt x="1866276" y="4939259"/>
                  </a:lnTo>
                  <a:cubicBezTo>
                    <a:pt x="1863778" y="5144124"/>
                    <a:pt x="1861279" y="5348990"/>
                    <a:pt x="1858781" y="5553855"/>
                  </a:cubicBezTo>
                  <a:lnTo>
                    <a:pt x="4324663" y="5553855"/>
                  </a:lnTo>
                  <a:cubicBezTo>
                    <a:pt x="4319666" y="3705068"/>
                    <a:pt x="4314670" y="1856282"/>
                    <a:pt x="4309673" y="7495"/>
                  </a:cubicBezTo>
                  <a:lnTo>
                    <a:pt x="0"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grpSp>
      <p:sp>
        <p:nvSpPr>
          <p:cNvPr id="141" name="正方形/長方形 140"/>
          <p:cNvSpPr/>
          <p:nvPr/>
        </p:nvSpPr>
        <p:spPr bwMode="auto">
          <a:xfrm>
            <a:off x="4672013" y="135255"/>
            <a:ext cx="3857625" cy="2743200"/>
          </a:xfrm>
          <a:prstGeom prst="rect">
            <a:avLst/>
          </a:prstGeom>
          <a:solidFill>
            <a:schemeClr val="accent1">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en-US" altLang="ja-JP" sz="1200" dirty="0">
              <a:solidFill>
                <a:srgbClr val="0066FF"/>
              </a:solidFill>
              <a:latin typeface="ＭＳ ゴシック" panose="020B0609070205080204" pitchFamily="49" charset="-128"/>
              <a:ea typeface="ＭＳ ゴシック" panose="020B0609070205080204" pitchFamily="49" charset="-128"/>
            </a:endParaRPr>
          </a:p>
          <a:p>
            <a:pPr algn="ctr">
              <a:defRPr/>
            </a:pPr>
            <a:endParaRPr kumimoji="1" lang="en-US" altLang="ja-JP" sz="1200" dirty="0">
              <a:solidFill>
                <a:srgbClr val="0066FF"/>
              </a:solidFill>
              <a:latin typeface="ＭＳ ゴシック" panose="020B0609070205080204" pitchFamily="49" charset="-128"/>
              <a:ea typeface="ＭＳ ゴシック" panose="020B0609070205080204" pitchFamily="49" charset="-128"/>
            </a:endParaRPr>
          </a:p>
          <a:p>
            <a:pPr algn="ctr">
              <a:defRPr/>
            </a:pPr>
            <a:r>
              <a:rPr kumimoji="1" lang="ja-JP" altLang="en-US" sz="1000" dirty="0">
                <a:solidFill>
                  <a:srgbClr val="0066FF"/>
                </a:solidFill>
                <a:latin typeface="ＭＳ ゴシック" panose="020B0609070205080204" pitchFamily="49" charset="-128"/>
                <a:ea typeface="ＭＳ ゴシック" panose="020B0609070205080204" pitchFamily="49" charset="-128"/>
              </a:rPr>
              <a:t>再生可能エネルギー</a:t>
            </a:r>
            <a:endParaRPr kumimoji="1" lang="en-US" altLang="ja-JP" sz="1000" dirty="0">
              <a:solidFill>
                <a:srgbClr val="0066FF"/>
              </a:solidFill>
              <a:latin typeface="ＭＳ ゴシック" panose="020B0609070205080204" pitchFamily="49" charset="-128"/>
              <a:ea typeface="ＭＳ ゴシック" panose="020B0609070205080204" pitchFamily="49" charset="-128"/>
            </a:endParaRPr>
          </a:p>
          <a:p>
            <a:pPr algn="ctr">
              <a:defRPr/>
            </a:pPr>
            <a:r>
              <a:rPr kumimoji="1" lang="ja-JP" altLang="en-US" sz="1000" dirty="0">
                <a:solidFill>
                  <a:srgbClr val="0066FF"/>
                </a:solidFill>
                <a:latin typeface="ＭＳ ゴシック" panose="020B0609070205080204" pitchFamily="49" charset="-128"/>
                <a:ea typeface="ＭＳ ゴシック" panose="020B0609070205080204" pitchFamily="49" charset="-128"/>
              </a:rPr>
              <a:t>全天候型施設・災害時避難施設</a:t>
            </a:r>
            <a:endParaRPr kumimoji="1" lang="en-US" altLang="ja-JP" sz="1000" dirty="0">
              <a:solidFill>
                <a:srgbClr val="0066FF"/>
              </a:solidFill>
              <a:latin typeface="ＭＳ ゴシック" panose="020B0609070205080204" pitchFamily="49" charset="-128"/>
              <a:ea typeface="ＭＳ ゴシック" panose="020B0609070205080204" pitchFamily="49" charset="-128"/>
            </a:endParaRPr>
          </a:p>
          <a:p>
            <a:pPr algn="ctr">
              <a:defRPr/>
            </a:pPr>
            <a:r>
              <a:rPr kumimoji="1" lang="ja-JP" altLang="en-US" sz="1000" dirty="0">
                <a:solidFill>
                  <a:srgbClr val="0066FF"/>
                </a:solidFill>
                <a:latin typeface="ＭＳ ゴシック" panose="020B0609070205080204" pitchFamily="49" charset="-128"/>
                <a:ea typeface="ＭＳ ゴシック" panose="020B0609070205080204" pitchFamily="49" charset="-128"/>
              </a:rPr>
              <a:t>（エネルギー自立、ショッピングモール型全天候施設）</a:t>
            </a:r>
            <a:endParaRPr kumimoji="1" lang="en-US" altLang="ja-JP" sz="1000" dirty="0">
              <a:solidFill>
                <a:srgbClr val="0066FF"/>
              </a:solidFill>
              <a:latin typeface="ＭＳ ゴシック" panose="020B0609070205080204" pitchFamily="49" charset="-128"/>
              <a:ea typeface="ＭＳ ゴシック" panose="020B0609070205080204" pitchFamily="49" charset="-128"/>
            </a:endParaRPr>
          </a:p>
          <a:p>
            <a:pPr algn="ctr">
              <a:defRPr/>
            </a:pPr>
            <a:r>
              <a:rPr kumimoji="1" lang="ja-JP" altLang="en-US" sz="900" dirty="0">
                <a:solidFill>
                  <a:srgbClr val="0066FF"/>
                </a:solidFill>
                <a:latin typeface="ＭＳ ゴシック" panose="020B0609070205080204" pitchFamily="49" charset="-128"/>
                <a:ea typeface="ＭＳ ゴシック" panose="020B0609070205080204" pitchFamily="49" charset="-128"/>
              </a:rPr>
              <a:t>（陸上競技、サッカー</a:t>
            </a:r>
            <a:endParaRPr kumimoji="1" lang="en-US" altLang="ja-JP" sz="900" dirty="0">
              <a:solidFill>
                <a:srgbClr val="0066FF"/>
              </a:solidFill>
              <a:latin typeface="ＭＳ ゴシック" panose="020B0609070205080204" pitchFamily="49" charset="-128"/>
              <a:ea typeface="ＭＳ ゴシック" panose="020B0609070205080204" pitchFamily="49" charset="-128"/>
            </a:endParaRPr>
          </a:p>
          <a:p>
            <a:pPr algn="ctr">
              <a:defRPr/>
            </a:pPr>
            <a:r>
              <a:rPr kumimoji="1" lang="ja-JP" altLang="en-US" sz="900" dirty="0">
                <a:solidFill>
                  <a:srgbClr val="0066FF"/>
                </a:solidFill>
                <a:latin typeface="ＭＳ ゴシック" panose="020B0609070205080204" pitchFamily="49" charset="-128"/>
                <a:ea typeface="ＭＳ ゴシック" panose="020B0609070205080204" pitchFamily="49" charset="-128"/>
              </a:rPr>
              <a:t>　　スケートなど多目的施設</a:t>
            </a:r>
            <a:r>
              <a:rPr kumimoji="1" lang="ja-JP" altLang="en-US" sz="1000" dirty="0">
                <a:solidFill>
                  <a:srgbClr val="0066FF"/>
                </a:solidFill>
                <a:latin typeface="ＭＳ ゴシック" panose="020B0609070205080204" pitchFamily="49" charset="-128"/>
                <a:ea typeface="ＭＳ ゴシック" panose="020B0609070205080204" pitchFamily="49" charset="-128"/>
              </a:rPr>
              <a:t>）</a:t>
            </a:r>
            <a:endParaRPr kumimoji="1" lang="en-US" altLang="ja-JP" sz="1000" dirty="0">
              <a:solidFill>
                <a:srgbClr val="0066FF"/>
              </a:solidFill>
              <a:latin typeface="ＭＳ ゴシック" panose="020B0609070205080204" pitchFamily="49" charset="-128"/>
              <a:ea typeface="ＭＳ ゴシック" panose="020B0609070205080204" pitchFamily="49" charset="-128"/>
            </a:endParaRPr>
          </a:p>
          <a:p>
            <a:pPr algn="ctr">
              <a:defRPr/>
            </a:pPr>
            <a:r>
              <a:rPr kumimoji="1" lang="ja-JP" altLang="en-US" sz="1000" dirty="0">
                <a:solidFill>
                  <a:srgbClr val="0066FF"/>
                </a:solidFill>
                <a:latin typeface="ＭＳ ゴシック" panose="020B0609070205080204" pitchFamily="49" charset="-128"/>
                <a:ea typeface="ＭＳ ゴシック" panose="020B0609070205080204" pitchFamily="49" charset="-128"/>
              </a:rPr>
              <a:t>サイズ：</a:t>
            </a:r>
            <a:r>
              <a:rPr kumimoji="1" lang="en-US" altLang="ja-JP" sz="1000" dirty="0">
                <a:solidFill>
                  <a:srgbClr val="0066FF"/>
                </a:solidFill>
                <a:latin typeface="ＭＳ ゴシック" panose="020B0609070205080204" pitchFamily="49" charset="-128"/>
                <a:ea typeface="ＭＳ ゴシック" panose="020B0609070205080204" pitchFamily="49" charset="-128"/>
              </a:rPr>
              <a:t>260m×185m</a:t>
            </a:r>
          </a:p>
          <a:p>
            <a:pPr algn="ctr">
              <a:defRPr/>
            </a:pPr>
            <a:r>
              <a:rPr kumimoji="1" lang="ja-JP" altLang="en-US" sz="1000" dirty="0">
                <a:solidFill>
                  <a:srgbClr val="0066FF"/>
                </a:solidFill>
                <a:latin typeface="ＭＳ ゴシック" panose="020B0609070205080204" pitchFamily="49" charset="-128"/>
                <a:ea typeface="ＭＳ ゴシック" panose="020B0609070205080204" pitchFamily="49" charset="-128"/>
              </a:rPr>
              <a:t>（</a:t>
            </a:r>
            <a:r>
              <a:rPr kumimoji="1" lang="en-US" altLang="ja-JP" sz="1000" dirty="0" err="1">
                <a:solidFill>
                  <a:srgbClr val="0066FF"/>
                </a:solidFill>
                <a:latin typeface="ＭＳ ゴシック" panose="020B0609070205080204" pitchFamily="49" charset="-128"/>
                <a:ea typeface="ＭＳ ゴシック" panose="020B0609070205080204" pitchFamily="49" charset="-128"/>
              </a:rPr>
              <a:t>48,100m</a:t>
            </a:r>
            <a:r>
              <a:rPr kumimoji="1" lang="en-US" altLang="ja-JP" sz="1000" baseline="30000" dirty="0" err="1">
                <a:solidFill>
                  <a:srgbClr val="0066FF"/>
                </a:solidFill>
                <a:latin typeface="ＭＳ ゴシック" panose="020B0609070205080204" pitchFamily="49" charset="-128"/>
                <a:ea typeface="ＭＳ ゴシック" panose="020B0609070205080204" pitchFamily="49" charset="-128"/>
              </a:rPr>
              <a:t>2</a:t>
            </a:r>
            <a:r>
              <a:rPr kumimoji="1" lang="ja-JP" altLang="en-US" sz="1000" dirty="0">
                <a:solidFill>
                  <a:srgbClr val="0066FF"/>
                </a:solidFill>
                <a:latin typeface="ＭＳ ゴシック" panose="020B0609070205080204" pitchFamily="49" charset="-128"/>
                <a:ea typeface="ＭＳ ゴシック" panose="020B0609070205080204" pitchFamily="49" charset="-128"/>
              </a:rPr>
              <a:t>）</a:t>
            </a:r>
          </a:p>
        </p:txBody>
      </p:sp>
      <p:sp>
        <p:nvSpPr>
          <p:cNvPr id="142" name="角丸四角形 141"/>
          <p:cNvSpPr/>
          <p:nvPr/>
        </p:nvSpPr>
        <p:spPr bwMode="auto">
          <a:xfrm>
            <a:off x="5862638" y="3048317"/>
            <a:ext cx="2795587" cy="1492250"/>
          </a:xfrm>
          <a:prstGeom prst="roundRect">
            <a:avLst>
              <a:gd name="adj" fmla="val 50000"/>
            </a:avLst>
          </a:prstGeom>
          <a:solidFill>
            <a:schemeClr val="accent1">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1000" dirty="0">
                <a:solidFill>
                  <a:srgbClr val="0066FF"/>
                </a:solidFill>
                <a:latin typeface="ＭＳ ゴシック" panose="020B0609070205080204" pitchFamily="49" charset="-128"/>
                <a:ea typeface="ＭＳ ゴシック" panose="020B0609070205080204" pitchFamily="49" charset="-128"/>
              </a:rPr>
              <a:t>補助陸上競技場</a:t>
            </a:r>
            <a:endParaRPr kumimoji="1" lang="en-US" altLang="ja-JP" sz="1000" dirty="0">
              <a:solidFill>
                <a:srgbClr val="0066FF"/>
              </a:solidFill>
              <a:latin typeface="ＭＳ ゴシック" panose="020B0609070205080204" pitchFamily="49" charset="-128"/>
              <a:ea typeface="ＭＳ ゴシック" panose="020B0609070205080204" pitchFamily="49" charset="-128"/>
            </a:endParaRPr>
          </a:p>
          <a:p>
            <a:pPr algn="ctr">
              <a:defRPr/>
            </a:pPr>
            <a:r>
              <a:rPr kumimoji="1" lang="ja-JP" altLang="en-US" sz="1000" dirty="0">
                <a:solidFill>
                  <a:srgbClr val="0066FF"/>
                </a:solidFill>
                <a:latin typeface="ＭＳ ゴシック" panose="020B0609070205080204" pitchFamily="49" charset="-128"/>
                <a:ea typeface="ＭＳ ゴシック" panose="020B0609070205080204" pitchFamily="49" charset="-128"/>
              </a:rPr>
              <a:t>（ヘリポート付　</a:t>
            </a:r>
            <a:endParaRPr kumimoji="1" lang="en-US" altLang="ja-JP" sz="1000" dirty="0">
              <a:solidFill>
                <a:srgbClr val="0066FF"/>
              </a:solidFill>
              <a:latin typeface="ＭＳ ゴシック" panose="020B0609070205080204" pitchFamily="49" charset="-128"/>
              <a:ea typeface="ＭＳ ゴシック" panose="020B0609070205080204" pitchFamily="49" charset="-128"/>
            </a:endParaRPr>
          </a:p>
          <a:p>
            <a:pPr algn="ctr">
              <a:defRPr/>
            </a:pPr>
            <a:r>
              <a:rPr kumimoji="1" lang="ja-JP" altLang="en-US" sz="1000" dirty="0">
                <a:solidFill>
                  <a:srgbClr val="0066FF"/>
                </a:solidFill>
                <a:latin typeface="ＭＳ ゴシック" panose="020B0609070205080204" pitchFamily="49" charset="-128"/>
                <a:ea typeface="ＭＳ ゴシック" panose="020B0609070205080204" pitchFamily="49" charset="-128"/>
              </a:rPr>
              <a:t>　屋外施設）</a:t>
            </a:r>
          </a:p>
        </p:txBody>
      </p:sp>
      <p:sp>
        <p:nvSpPr>
          <p:cNvPr id="143" name="正方形/長方形 142"/>
          <p:cNvSpPr/>
          <p:nvPr/>
        </p:nvSpPr>
        <p:spPr bwMode="auto">
          <a:xfrm>
            <a:off x="3938588" y="1116330"/>
            <a:ext cx="733425" cy="1762125"/>
          </a:xfrm>
          <a:prstGeom prst="rect">
            <a:avLst/>
          </a:prstGeom>
          <a:solidFill>
            <a:schemeClr val="accent1">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1000" dirty="0">
                <a:solidFill>
                  <a:srgbClr val="0066FF"/>
                </a:solidFill>
                <a:latin typeface="ＭＳ ゴシック" panose="020B0609070205080204" pitchFamily="49" charset="-128"/>
                <a:ea typeface="ＭＳ ゴシック" panose="020B0609070205080204" pitchFamily="49" charset="-128"/>
              </a:rPr>
              <a:t>駐車場</a:t>
            </a:r>
          </a:p>
        </p:txBody>
      </p:sp>
      <p:sp>
        <p:nvSpPr>
          <p:cNvPr id="144" name="正方形/長方形 143"/>
          <p:cNvSpPr/>
          <p:nvPr/>
        </p:nvSpPr>
        <p:spPr bwMode="auto">
          <a:xfrm>
            <a:off x="8529638" y="135255"/>
            <a:ext cx="342900" cy="2393950"/>
          </a:xfrm>
          <a:prstGeom prst="rect">
            <a:avLst/>
          </a:prstGeom>
          <a:solidFill>
            <a:schemeClr val="accent1">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1000" dirty="0">
                <a:solidFill>
                  <a:srgbClr val="0066FF"/>
                </a:solidFill>
                <a:latin typeface="ＭＳ ゴシック" panose="020B0609070205080204" pitchFamily="49" charset="-128"/>
                <a:ea typeface="ＭＳ ゴシック" panose="020B0609070205080204" pitchFamily="49" charset="-128"/>
              </a:rPr>
              <a:t>簡易上下水処理</a:t>
            </a:r>
          </a:p>
        </p:txBody>
      </p:sp>
      <p:sp>
        <p:nvSpPr>
          <p:cNvPr id="145" name="テキスト ボックス 1"/>
          <p:cNvSpPr txBox="1">
            <a:spLocks noChangeArrowheads="1"/>
          </p:cNvSpPr>
          <p:nvPr/>
        </p:nvSpPr>
        <p:spPr bwMode="auto">
          <a:xfrm>
            <a:off x="3827463" y="3089592"/>
            <a:ext cx="151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lang="ja-JP" altLang="en-US" sz="1200" b="1" u="sng" dirty="0">
                <a:solidFill>
                  <a:srgbClr val="FF0000"/>
                </a:solidFill>
                <a:latin typeface="ＭＳ ゴシック" panose="020B0609070205080204" pitchFamily="49" charset="-128"/>
                <a:ea typeface="ＭＳ ゴシック" panose="020B0609070205080204" pitchFamily="49" charset="-128"/>
              </a:rPr>
              <a:t>地産地消実験</a:t>
            </a:r>
            <a:endParaRPr lang="en-US" altLang="ja-JP" sz="1200" b="1" u="sng" dirty="0">
              <a:solidFill>
                <a:srgbClr val="FF0000"/>
              </a:solidFill>
              <a:latin typeface="ＭＳ ゴシック" panose="020B0609070205080204" pitchFamily="49" charset="-128"/>
              <a:ea typeface="ＭＳ ゴシック" panose="020B0609070205080204" pitchFamily="49" charset="-128"/>
            </a:endParaRPr>
          </a:p>
          <a:p>
            <a:pPr>
              <a:lnSpc>
                <a:spcPct val="100000"/>
              </a:lnSpc>
              <a:spcBef>
                <a:spcPct val="0"/>
              </a:spcBef>
              <a:buFontTx/>
              <a:buNone/>
            </a:pPr>
            <a:r>
              <a:rPr lang="ja-JP" altLang="en-US" sz="1200" b="1" u="sng" dirty="0">
                <a:solidFill>
                  <a:srgbClr val="FF0000"/>
                </a:solidFill>
                <a:latin typeface="ＭＳ ゴシック" panose="020B0609070205080204" pitchFamily="49" charset="-128"/>
                <a:ea typeface="ＭＳ ゴシック" panose="020B0609070205080204" pitchFamily="49" charset="-128"/>
              </a:rPr>
              <a:t>フィールド（仮）</a:t>
            </a:r>
            <a:endParaRPr lang="en-US" altLang="ja-JP" sz="1200" b="1" u="sng" dirty="0">
              <a:solidFill>
                <a:srgbClr val="FF0000"/>
              </a:solidFill>
              <a:latin typeface="ＭＳ ゴシック" panose="020B0609070205080204" pitchFamily="49" charset="-128"/>
              <a:ea typeface="ＭＳ ゴシック" panose="020B0609070205080204" pitchFamily="49" charset="-128"/>
            </a:endParaRPr>
          </a:p>
        </p:txBody>
      </p:sp>
      <p:sp>
        <p:nvSpPr>
          <p:cNvPr id="146" name="テキスト ボックス 1"/>
          <p:cNvSpPr txBox="1">
            <a:spLocks noChangeArrowheads="1"/>
          </p:cNvSpPr>
          <p:nvPr/>
        </p:nvSpPr>
        <p:spPr bwMode="auto">
          <a:xfrm>
            <a:off x="4737100" y="100330"/>
            <a:ext cx="44069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lang="ja-JP" altLang="en-US" sz="1200" u="sng" dirty="0">
                <a:solidFill>
                  <a:srgbClr val="0066FF"/>
                </a:solidFill>
                <a:latin typeface="ＭＳ ゴシック" panose="020B0609070205080204" pitchFamily="49" charset="-128"/>
                <a:ea typeface="ＭＳ ゴシック" panose="020B0609070205080204" pitchFamily="49" charset="-128"/>
              </a:rPr>
              <a:t>地産地消エネルギー</a:t>
            </a:r>
            <a:endParaRPr lang="en-US" altLang="ja-JP" sz="1200" u="sng" dirty="0">
              <a:solidFill>
                <a:srgbClr val="0066FF"/>
              </a:solidFill>
              <a:latin typeface="ＭＳ ゴシック" panose="020B0609070205080204" pitchFamily="49" charset="-128"/>
              <a:ea typeface="ＭＳ ゴシック" panose="020B0609070205080204" pitchFamily="49" charset="-128"/>
            </a:endParaRPr>
          </a:p>
          <a:p>
            <a:pPr>
              <a:lnSpc>
                <a:spcPct val="100000"/>
              </a:lnSpc>
              <a:spcBef>
                <a:spcPct val="0"/>
              </a:spcBef>
              <a:buFontTx/>
              <a:buNone/>
            </a:pPr>
            <a:r>
              <a:rPr lang="ja-JP" altLang="en-US" sz="1200" u="sng" dirty="0">
                <a:solidFill>
                  <a:srgbClr val="0066FF"/>
                </a:solidFill>
                <a:latin typeface="ＭＳ ゴシック" panose="020B0609070205080204" pitchFamily="49" charset="-128"/>
                <a:ea typeface="ＭＳ ゴシック" panose="020B0609070205080204" pitchFamily="49" charset="-128"/>
              </a:rPr>
              <a:t>実活用フィールド（仮）</a:t>
            </a:r>
            <a:endParaRPr lang="en-US" altLang="ja-JP" sz="1200" u="sng" dirty="0">
              <a:solidFill>
                <a:srgbClr val="0066FF"/>
              </a:solidFill>
              <a:latin typeface="ＭＳ ゴシック" panose="020B0609070205080204" pitchFamily="49" charset="-128"/>
              <a:ea typeface="ＭＳ ゴシック" panose="020B0609070205080204" pitchFamily="49" charset="-128"/>
            </a:endParaRPr>
          </a:p>
        </p:txBody>
      </p:sp>
      <p:sp>
        <p:nvSpPr>
          <p:cNvPr id="147" name="正方形/長方形 146"/>
          <p:cNvSpPr/>
          <p:nvPr/>
        </p:nvSpPr>
        <p:spPr>
          <a:xfrm rot="10800000" flipV="1">
            <a:off x="3873500" y="5556567"/>
            <a:ext cx="863600" cy="431800"/>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ja-JP" altLang="en-US" sz="1200" b="1" dirty="0">
                <a:solidFill>
                  <a:srgbClr val="FF0000"/>
                </a:solidFill>
                <a:latin typeface="ＭＳ ゴシック" panose="020B0609070205080204" pitchFamily="49" charset="-128"/>
                <a:ea typeface="ＭＳ ゴシック" panose="020B0609070205080204" pitchFamily="49" charset="-128"/>
              </a:rPr>
              <a:t>実験研修棟</a:t>
            </a:r>
          </a:p>
        </p:txBody>
      </p:sp>
      <p:sp>
        <p:nvSpPr>
          <p:cNvPr id="148" name="正方形/長方形 147"/>
          <p:cNvSpPr/>
          <p:nvPr/>
        </p:nvSpPr>
        <p:spPr>
          <a:xfrm rot="10800000" flipV="1">
            <a:off x="3873500" y="5139055"/>
            <a:ext cx="863600" cy="431800"/>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ja-JP" altLang="en-US" sz="1200" b="1" dirty="0">
                <a:solidFill>
                  <a:srgbClr val="FF0000"/>
                </a:solidFill>
                <a:latin typeface="ＭＳ ゴシック" panose="020B0609070205080204" pitchFamily="49" charset="-128"/>
                <a:ea typeface="ＭＳ ゴシック" panose="020B0609070205080204" pitchFamily="49" charset="-128"/>
              </a:rPr>
              <a:t>地域ｴﾈﾙｷﾞｰ</a:t>
            </a:r>
            <a:endParaRPr kumimoji="1" lang="en-US" altLang="ja-JP" sz="1200" b="1" dirty="0">
              <a:solidFill>
                <a:srgbClr val="FF0000"/>
              </a:solidFill>
              <a:latin typeface="ＭＳ ゴシック" panose="020B0609070205080204" pitchFamily="49" charset="-128"/>
              <a:ea typeface="ＭＳ ゴシック" panose="020B0609070205080204" pitchFamily="49" charset="-128"/>
            </a:endParaRPr>
          </a:p>
          <a:p>
            <a:pPr algn="ctr">
              <a:defRPr/>
            </a:pPr>
            <a:r>
              <a:rPr kumimoji="1" lang="ja-JP" altLang="en-US" sz="1200" b="1" dirty="0">
                <a:solidFill>
                  <a:srgbClr val="FF0000"/>
                </a:solidFill>
                <a:latin typeface="ＭＳ ゴシック" panose="020B0609070205080204" pitchFamily="49" charset="-128"/>
                <a:ea typeface="ＭＳ ゴシック" panose="020B0609070205080204" pitchFamily="49" charset="-128"/>
              </a:rPr>
              <a:t>ｾﾝﾀｰ</a:t>
            </a:r>
          </a:p>
        </p:txBody>
      </p:sp>
      <p:sp>
        <p:nvSpPr>
          <p:cNvPr id="149" name="正方形/長方形 148"/>
          <p:cNvSpPr/>
          <p:nvPr/>
        </p:nvSpPr>
        <p:spPr>
          <a:xfrm rot="10800000" flipV="1">
            <a:off x="3873500" y="4692967"/>
            <a:ext cx="863600" cy="431800"/>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1200" b="1" dirty="0">
                <a:solidFill>
                  <a:srgbClr val="FF0000"/>
                </a:solidFill>
                <a:latin typeface="ＭＳ ゴシック" panose="020B0609070205080204" pitchFamily="49" charset="-128"/>
                <a:ea typeface="ＭＳ ゴシック" panose="020B0609070205080204" pitchFamily="49" charset="-128"/>
              </a:rPr>
              <a:t>駐車場</a:t>
            </a:r>
          </a:p>
        </p:txBody>
      </p:sp>
      <p:grpSp>
        <p:nvGrpSpPr>
          <p:cNvPr id="150" name="グループ化 14"/>
          <p:cNvGrpSpPr>
            <a:grpSpLocks/>
          </p:cNvGrpSpPr>
          <p:nvPr/>
        </p:nvGrpSpPr>
        <p:grpSpPr bwMode="auto">
          <a:xfrm>
            <a:off x="6761163" y="6345555"/>
            <a:ext cx="1631950" cy="393700"/>
            <a:chOff x="6252012" y="6217661"/>
            <a:chExt cx="1632469" cy="392539"/>
          </a:xfrm>
        </p:grpSpPr>
        <p:sp>
          <p:nvSpPr>
            <p:cNvPr id="151" name="正方形/長方形 150"/>
            <p:cNvSpPr/>
            <p:nvPr/>
          </p:nvSpPr>
          <p:spPr>
            <a:xfrm>
              <a:off x="6252012" y="6236655"/>
              <a:ext cx="1632469" cy="373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grpSp>
          <p:nvGrpSpPr>
            <p:cNvPr id="152" name="グループ化 8"/>
            <p:cNvGrpSpPr>
              <a:grpSpLocks/>
            </p:cNvGrpSpPr>
            <p:nvPr/>
          </p:nvGrpSpPr>
          <p:grpSpPr bwMode="auto">
            <a:xfrm>
              <a:off x="6319838" y="6506625"/>
              <a:ext cx="1494328" cy="81221"/>
              <a:chOff x="6310342" y="6631366"/>
              <a:chExt cx="1494328" cy="81221"/>
            </a:xfrm>
          </p:grpSpPr>
          <p:sp>
            <p:nvSpPr>
              <p:cNvPr id="157" name="正方形/長方形 156"/>
              <p:cNvSpPr/>
              <p:nvPr/>
            </p:nvSpPr>
            <p:spPr>
              <a:xfrm>
                <a:off x="6310800" y="6665297"/>
                <a:ext cx="747951" cy="474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158" name="正方形/長方形 157"/>
              <p:cNvSpPr/>
              <p:nvPr/>
            </p:nvSpPr>
            <p:spPr>
              <a:xfrm>
                <a:off x="7058751" y="6632057"/>
                <a:ext cx="746362" cy="474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grpSp>
        <p:cxnSp>
          <p:nvCxnSpPr>
            <p:cNvPr id="153" name="直線コネクタ 152"/>
            <p:cNvCxnSpPr/>
            <p:nvPr/>
          </p:nvCxnSpPr>
          <p:spPr>
            <a:xfrm flipV="1">
              <a:off x="6320296" y="6341121"/>
              <a:ext cx="0" cy="246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flipV="1">
              <a:off x="7814609" y="6328458"/>
              <a:ext cx="0" cy="248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a:off x="6312356" y="6448753"/>
              <a:ext cx="1508605" cy="0"/>
            </a:xfrm>
            <a:prstGeom prst="straightConnector1">
              <a:avLst/>
            </a:prstGeom>
            <a:ln w="9525">
              <a:solidFill>
                <a:schemeClr val="tx1"/>
              </a:solidFill>
              <a:headEnd type="arrow" w="sm" len="lg"/>
              <a:tailEnd type="arrow" w="sm" len="lg"/>
            </a:ln>
          </p:spPr>
          <p:style>
            <a:lnRef idx="1">
              <a:schemeClr val="accent1"/>
            </a:lnRef>
            <a:fillRef idx="0">
              <a:schemeClr val="accent1"/>
            </a:fillRef>
            <a:effectRef idx="0">
              <a:schemeClr val="accent1"/>
            </a:effectRef>
            <a:fontRef idx="minor">
              <a:schemeClr val="tx1"/>
            </a:fontRef>
          </p:style>
        </p:cxnSp>
        <p:sp>
          <p:nvSpPr>
            <p:cNvPr id="156" name="テキスト ボックス 13"/>
            <p:cNvSpPr txBox="1">
              <a:spLocks noChangeArrowheads="1"/>
            </p:cNvSpPr>
            <p:nvPr/>
          </p:nvSpPr>
          <p:spPr bwMode="auto">
            <a:xfrm>
              <a:off x="6615213" y="6217661"/>
              <a:ext cx="8672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en-US" altLang="ja-JP" sz="1200">
                  <a:latin typeface="ＭＳ ゴシック" panose="020B0609070205080204" pitchFamily="49" charset="-128"/>
                  <a:ea typeface="ＭＳ ゴシック" panose="020B0609070205080204" pitchFamily="49" charset="-128"/>
                </a:rPr>
                <a:t>100m</a:t>
              </a:r>
              <a:endParaRPr lang="ja-JP" altLang="en-US" sz="1200" dirty="0">
                <a:latin typeface="ＭＳ ゴシック" panose="020B0609070205080204" pitchFamily="49" charset="-128"/>
                <a:ea typeface="ＭＳ ゴシック" panose="020B0609070205080204" pitchFamily="49" charset="-128"/>
              </a:endParaRPr>
            </a:p>
          </p:txBody>
        </p:sp>
      </p:grpSp>
      <p:sp>
        <p:nvSpPr>
          <p:cNvPr id="159" name="正方形/長方形 158"/>
          <p:cNvSpPr/>
          <p:nvPr/>
        </p:nvSpPr>
        <p:spPr>
          <a:xfrm>
            <a:off x="3952875" y="3591242"/>
            <a:ext cx="227013" cy="301625"/>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en-US" altLang="ja-JP" sz="800" dirty="0">
                <a:solidFill>
                  <a:srgbClr val="FF0000"/>
                </a:solidFill>
                <a:latin typeface="ＭＳ ゴシック" panose="020B0609070205080204" pitchFamily="49" charset="-128"/>
                <a:ea typeface="ＭＳ ゴシック" panose="020B0609070205080204" pitchFamily="49" charset="-128"/>
              </a:rPr>
              <a:t>90</a:t>
            </a:r>
            <a:r>
              <a:rPr kumimoji="1" lang="ja-JP" altLang="en-US" sz="800" dirty="0">
                <a:solidFill>
                  <a:srgbClr val="FF0000"/>
                </a:solidFill>
                <a:latin typeface="ＭＳ ゴシック" panose="020B0609070205080204" pitchFamily="49" charset="-128"/>
                <a:ea typeface="ＭＳ ゴシック" panose="020B0609070205080204" pitchFamily="49" charset="-128"/>
              </a:rPr>
              <a:t>坪</a:t>
            </a:r>
          </a:p>
        </p:txBody>
      </p:sp>
      <p:sp>
        <p:nvSpPr>
          <p:cNvPr id="160" name="正方形/長方形 159"/>
          <p:cNvSpPr/>
          <p:nvPr/>
        </p:nvSpPr>
        <p:spPr>
          <a:xfrm>
            <a:off x="4233863" y="3591242"/>
            <a:ext cx="225425" cy="303213"/>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en-US" altLang="ja-JP" sz="800" dirty="0">
                <a:solidFill>
                  <a:srgbClr val="FF0000"/>
                </a:solidFill>
                <a:latin typeface="ＭＳ ゴシック" panose="020B0609070205080204" pitchFamily="49" charset="-128"/>
                <a:ea typeface="ＭＳ ゴシック" panose="020B0609070205080204" pitchFamily="49" charset="-128"/>
              </a:rPr>
              <a:t>90</a:t>
            </a:r>
            <a:r>
              <a:rPr kumimoji="1" lang="ja-JP" altLang="en-US" sz="800" dirty="0">
                <a:solidFill>
                  <a:srgbClr val="FF0000"/>
                </a:solidFill>
                <a:latin typeface="ＭＳ ゴシック" panose="020B0609070205080204" pitchFamily="49" charset="-128"/>
                <a:ea typeface="ＭＳ ゴシック" panose="020B0609070205080204" pitchFamily="49" charset="-128"/>
              </a:rPr>
              <a:t>坪</a:t>
            </a:r>
          </a:p>
        </p:txBody>
      </p:sp>
      <p:sp>
        <p:nvSpPr>
          <p:cNvPr id="161" name="正方形/長方形 160"/>
          <p:cNvSpPr/>
          <p:nvPr/>
        </p:nvSpPr>
        <p:spPr>
          <a:xfrm>
            <a:off x="4513263" y="3591242"/>
            <a:ext cx="227012" cy="303213"/>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en-US" altLang="ja-JP" sz="800" dirty="0">
                <a:solidFill>
                  <a:srgbClr val="FF0000"/>
                </a:solidFill>
                <a:latin typeface="ＭＳ ゴシック" panose="020B0609070205080204" pitchFamily="49" charset="-128"/>
                <a:ea typeface="ＭＳ ゴシック" panose="020B0609070205080204" pitchFamily="49" charset="-128"/>
              </a:rPr>
              <a:t>90</a:t>
            </a:r>
            <a:r>
              <a:rPr kumimoji="1" lang="ja-JP" altLang="en-US" sz="800" dirty="0">
                <a:solidFill>
                  <a:srgbClr val="FF0000"/>
                </a:solidFill>
                <a:latin typeface="ＭＳ ゴシック" panose="020B0609070205080204" pitchFamily="49" charset="-128"/>
                <a:ea typeface="ＭＳ ゴシック" panose="020B0609070205080204" pitchFamily="49" charset="-128"/>
              </a:rPr>
              <a:t>坪</a:t>
            </a:r>
          </a:p>
        </p:txBody>
      </p:sp>
      <p:sp>
        <p:nvSpPr>
          <p:cNvPr id="162" name="正方形/長方形 161"/>
          <p:cNvSpPr/>
          <p:nvPr/>
        </p:nvSpPr>
        <p:spPr>
          <a:xfrm>
            <a:off x="4811713" y="3591242"/>
            <a:ext cx="225425" cy="303213"/>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en-US" altLang="ja-JP" sz="800" dirty="0">
                <a:solidFill>
                  <a:srgbClr val="FF0000"/>
                </a:solidFill>
                <a:latin typeface="ＭＳ ゴシック" panose="020B0609070205080204" pitchFamily="49" charset="-128"/>
                <a:ea typeface="ＭＳ ゴシック" panose="020B0609070205080204" pitchFamily="49" charset="-128"/>
              </a:rPr>
              <a:t>90</a:t>
            </a:r>
            <a:r>
              <a:rPr kumimoji="1" lang="ja-JP" altLang="en-US" sz="800" dirty="0">
                <a:solidFill>
                  <a:srgbClr val="FF0000"/>
                </a:solidFill>
                <a:latin typeface="ＭＳ ゴシック" panose="020B0609070205080204" pitchFamily="49" charset="-128"/>
                <a:ea typeface="ＭＳ ゴシック" panose="020B0609070205080204" pitchFamily="49" charset="-128"/>
              </a:rPr>
              <a:t>坪</a:t>
            </a:r>
          </a:p>
        </p:txBody>
      </p:sp>
      <p:sp>
        <p:nvSpPr>
          <p:cNvPr id="163" name="正方形/長方形 162"/>
          <p:cNvSpPr/>
          <p:nvPr/>
        </p:nvSpPr>
        <p:spPr>
          <a:xfrm>
            <a:off x="5100638" y="3591242"/>
            <a:ext cx="227012" cy="303213"/>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en-US" altLang="ja-JP" sz="800" dirty="0">
                <a:solidFill>
                  <a:srgbClr val="FF0000"/>
                </a:solidFill>
                <a:latin typeface="ＭＳ ゴシック" panose="020B0609070205080204" pitchFamily="49" charset="-128"/>
                <a:ea typeface="ＭＳ ゴシック" panose="020B0609070205080204" pitchFamily="49" charset="-128"/>
              </a:rPr>
              <a:t>90</a:t>
            </a:r>
            <a:r>
              <a:rPr kumimoji="1" lang="ja-JP" altLang="en-US" sz="800" dirty="0">
                <a:solidFill>
                  <a:srgbClr val="FF0000"/>
                </a:solidFill>
                <a:latin typeface="ＭＳ ゴシック" panose="020B0609070205080204" pitchFamily="49" charset="-128"/>
                <a:ea typeface="ＭＳ ゴシック" panose="020B0609070205080204" pitchFamily="49" charset="-128"/>
              </a:rPr>
              <a:t>坪</a:t>
            </a:r>
          </a:p>
        </p:txBody>
      </p:sp>
      <p:sp>
        <p:nvSpPr>
          <p:cNvPr id="164" name="正方形/長方形 163"/>
          <p:cNvSpPr/>
          <p:nvPr/>
        </p:nvSpPr>
        <p:spPr>
          <a:xfrm>
            <a:off x="4749800" y="4024630"/>
            <a:ext cx="603250" cy="528637"/>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kumimoji="1" lang="ja-JP" altLang="en-US" sz="800" dirty="0">
                <a:solidFill>
                  <a:srgbClr val="FF0000"/>
                </a:solidFill>
                <a:latin typeface="ＭＳ ゴシック" panose="020B0609070205080204" pitchFamily="49" charset="-128"/>
                <a:ea typeface="ＭＳ ゴシック" panose="020B0609070205080204" pitchFamily="49" charset="-128"/>
              </a:rPr>
              <a:t>公民館</a:t>
            </a:r>
            <a:endParaRPr kumimoji="1" lang="en-US" altLang="ja-JP" sz="800" dirty="0">
              <a:solidFill>
                <a:srgbClr val="FF0000"/>
              </a:solidFill>
              <a:latin typeface="ＭＳ ゴシック" panose="020B0609070205080204" pitchFamily="49" charset="-128"/>
              <a:ea typeface="ＭＳ ゴシック" panose="020B0609070205080204" pitchFamily="49" charset="-128"/>
            </a:endParaRPr>
          </a:p>
          <a:p>
            <a:pPr algn="ctr">
              <a:defRPr/>
            </a:pPr>
            <a:r>
              <a:rPr kumimoji="1" lang="en-US" altLang="ja-JP" sz="800" dirty="0">
                <a:solidFill>
                  <a:srgbClr val="FF0000"/>
                </a:solidFill>
                <a:latin typeface="ＭＳ ゴシック" panose="020B0609070205080204" pitchFamily="49" charset="-128"/>
                <a:ea typeface="ＭＳ ゴシック" panose="020B0609070205080204" pitchFamily="49" charset="-128"/>
              </a:rPr>
              <a:t>(</a:t>
            </a:r>
            <a:r>
              <a:rPr kumimoji="1" lang="ja-JP" altLang="en-US" sz="800" dirty="0">
                <a:solidFill>
                  <a:srgbClr val="FF0000"/>
                </a:solidFill>
                <a:latin typeface="ＭＳ ゴシック" panose="020B0609070205080204" pitchFamily="49" charset="-128"/>
                <a:ea typeface="ＭＳ ゴシック" panose="020B0609070205080204" pitchFamily="49" charset="-128"/>
              </a:rPr>
              <a:t>防災拠点</a:t>
            </a:r>
            <a:r>
              <a:rPr kumimoji="1" lang="en-US" altLang="ja-JP" sz="800" dirty="0">
                <a:solidFill>
                  <a:srgbClr val="FF0000"/>
                </a:solidFill>
                <a:latin typeface="ＭＳ ゴシック" panose="020B0609070205080204" pitchFamily="49" charset="-128"/>
                <a:ea typeface="ＭＳ ゴシック" panose="020B0609070205080204" pitchFamily="49" charset="-128"/>
              </a:rPr>
              <a:t>)</a:t>
            </a:r>
          </a:p>
          <a:p>
            <a:pPr algn="ctr">
              <a:defRPr/>
            </a:pPr>
            <a:r>
              <a:rPr kumimoji="1" lang="en-US" altLang="ja-JP" sz="800">
                <a:solidFill>
                  <a:srgbClr val="FF0000"/>
                </a:solidFill>
                <a:latin typeface="ＭＳ ゴシック" panose="020B0609070205080204" pitchFamily="49" charset="-128"/>
                <a:ea typeface="ＭＳ ゴシック" panose="020B0609070205080204" pitchFamily="49" charset="-128"/>
              </a:rPr>
              <a:t>1400m</a:t>
            </a:r>
            <a:r>
              <a:rPr kumimoji="1" lang="en-US" altLang="ja-JP" sz="800" baseline="30000">
                <a:solidFill>
                  <a:srgbClr val="FF0000"/>
                </a:solidFill>
                <a:latin typeface="ＭＳ ゴシック" panose="020B0609070205080204" pitchFamily="49" charset="-128"/>
                <a:ea typeface="ＭＳ ゴシック" panose="020B0609070205080204" pitchFamily="49" charset="-128"/>
              </a:rPr>
              <a:t>2</a:t>
            </a:r>
            <a:endParaRPr kumimoji="1" lang="ja-JP" altLang="en-US" sz="800" baseline="30000" dirty="0">
              <a:solidFill>
                <a:srgbClr val="FF0000"/>
              </a:solidFill>
              <a:latin typeface="ＭＳ ゴシック" panose="020B0609070205080204" pitchFamily="49" charset="-128"/>
              <a:ea typeface="ＭＳ ゴシック" panose="020B0609070205080204" pitchFamily="49" charset="-128"/>
            </a:endParaRPr>
          </a:p>
        </p:txBody>
      </p:sp>
      <p:sp>
        <p:nvSpPr>
          <p:cNvPr id="165" name="テキスト ボックス 1"/>
          <p:cNvSpPr txBox="1">
            <a:spLocks noChangeArrowheads="1"/>
          </p:cNvSpPr>
          <p:nvPr/>
        </p:nvSpPr>
        <p:spPr bwMode="auto">
          <a:xfrm>
            <a:off x="3860800" y="3554730"/>
            <a:ext cx="1555750" cy="1016000"/>
          </a:xfrm>
          <a:prstGeom prst="rect">
            <a:avLst/>
          </a:prstGeom>
          <a:solidFill>
            <a:srgbClr val="FFCC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algn="ctr">
              <a:lnSpc>
                <a:spcPct val="100000"/>
              </a:lnSpc>
              <a:spcBef>
                <a:spcPct val="0"/>
              </a:spcBef>
              <a:buFontTx/>
              <a:buNone/>
            </a:pP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a:lnSpc>
                <a:spcPct val="100000"/>
              </a:lnSpc>
              <a:spcBef>
                <a:spcPct val="0"/>
              </a:spcBef>
              <a:buFontTx/>
              <a:buNone/>
            </a:pPr>
            <a:r>
              <a:rPr lang="ja-JP" altLang="en-US" sz="1200" b="1" dirty="0">
                <a:solidFill>
                  <a:srgbClr val="FF0000"/>
                </a:solidFill>
                <a:latin typeface="ＭＳ ゴシック" panose="020B0609070205080204" pitchFamily="49" charset="-128"/>
                <a:ea typeface="ＭＳ ゴシック" panose="020B0609070205080204" pitchFamily="49" charset="-128"/>
              </a:rPr>
              <a:t>住宅・防災拠点等</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a:lnSpc>
                <a:spcPct val="100000"/>
              </a:lnSpc>
              <a:spcBef>
                <a:spcPct val="0"/>
              </a:spcBef>
              <a:buFontTx/>
              <a:buNone/>
            </a:pPr>
            <a:r>
              <a:rPr lang="ja-JP" altLang="en-US" sz="1200" b="1" dirty="0">
                <a:solidFill>
                  <a:srgbClr val="FF0000"/>
                </a:solidFill>
                <a:latin typeface="ＭＳ ゴシック" panose="020B0609070205080204" pitchFamily="49" charset="-128"/>
                <a:ea typeface="ＭＳ ゴシック" panose="020B0609070205080204" pitchFamily="49" charset="-128"/>
              </a:rPr>
              <a:t>公開施設</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algn="ctr">
              <a:lnSpc>
                <a:spcPct val="100000"/>
              </a:lnSpc>
              <a:spcBef>
                <a:spcPct val="0"/>
              </a:spcBef>
              <a:buFontTx/>
              <a:buNone/>
            </a:pPr>
            <a:endParaRPr lang="en-US" altLang="ja-JP" sz="1200" b="1" dirty="0">
              <a:solidFill>
                <a:srgbClr val="FF0000"/>
              </a:solidFill>
              <a:latin typeface="ＭＳ ゴシック" panose="020B0609070205080204" pitchFamily="49" charset="-128"/>
              <a:ea typeface="ＭＳ ゴシック" panose="020B0609070205080204" pitchFamily="49" charset="-128"/>
            </a:endParaRPr>
          </a:p>
        </p:txBody>
      </p:sp>
      <p:pic>
        <p:nvPicPr>
          <p:cNvPr id="166" name="Picture 274" descr="「風力発電 イラ...」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275" y="4008755"/>
            <a:ext cx="415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テキスト ボックス 1"/>
          <p:cNvSpPr txBox="1">
            <a:spLocks noChangeArrowheads="1"/>
          </p:cNvSpPr>
          <p:nvPr/>
        </p:nvSpPr>
        <p:spPr bwMode="auto">
          <a:xfrm>
            <a:off x="5702300" y="4743767"/>
            <a:ext cx="3243263" cy="153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ja-JP" altLang="en-US" sz="1000" dirty="0">
                <a:latin typeface="ＭＳ ゴシック" panose="020B0609070205080204" pitchFamily="49" charset="-128"/>
                <a:ea typeface="ＭＳ ゴシック" panose="020B0609070205080204" pitchFamily="49" charset="-128"/>
              </a:rPr>
              <a:t>中型風力発電機</a:t>
            </a:r>
            <a:r>
              <a:rPr lang="ja-JP" altLang="en-US" sz="800" dirty="0">
                <a:latin typeface="ＭＳ ゴシック" panose="020B0609070205080204" pitchFamily="49" charset="-128"/>
                <a:ea typeface="ＭＳ ゴシック" panose="020B0609070205080204" pitchFamily="49" charset="-128"/>
              </a:rPr>
              <a:t>（構造破壊等でも被害は敷地内におさまる大きさ）</a:t>
            </a:r>
            <a:endParaRPr lang="en-US" altLang="ja-JP" sz="800" dirty="0">
              <a:latin typeface="ＭＳ ゴシック" panose="020B0609070205080204" pitchFamily="49" charset="-128"/>
              <a:ea typeface="ＭＳ ゴシック" panose="020B0609070205080204" pitchFamily="49" charset="-128"/>
            </a:endParaRPr>
          </a:p>
        </p:txBody>
      </p:sp>
      <p:sp>
        <p:nvSpPr>
          <p:cNvPr id="168" name="フリーフォーム 167"/>
          <p:cNvSpPr/>
          <p:nvPr/>
        </p:nvSpPr>
        <p:spPr>
          <a:xfrm>
            <a:off x="4765675" y="2878455"/>
            <a:ext cx="790575" cy="2373312"/>
          </a:xfrm>
          <a:custGeom>
            <a:avLst/>
            <a:gdLst>
              <a:gd name="connsiteX0" fmla="*/ 0 w 72000"/>
              <a:gd name="connsiteY0" fmla="*/ 2289600 h 2289600"/>
              <a:gd name="connsiteX1" fmla="*/ 50400 w 72000"/>
              <a:gd name="connsiteY1" fmla="*/ 2282400 h 2289600"/>
              <a:gd name="connsiteX2" fmla="*/ 72000 w 72000"/>
              <a:gd name="connsiteY2" fmla="*/ 0 h 2289600"/>
              <a:gd name="connsiteX3" fmla="*/ 72000 w 72000"/>
              <a:gd name="connsiteY3" fmla="*/ 0 h 2289600"/>
              <a:gd name="connsiteX4" fmla="*/ 72000 w 72000"/>
              <a:gd name="connsiteY4" fmla="*/ 0 h 2289600"/>
              <a:gd name="connsiteX0" fmla="*/ 0 w 73096"/>
              <a:gd name="connsiteY0" fmla="*/ 2289600 h 2289600"/>
              <a:gd name="connsiteX1" fmla="*/ 73096 w 73096"/>
              <a:gd name="connsiteY1" fmla="*/ 2268051 h 2289600"/>
              <a:gd name="connsiteX2" fmla="*/ 72000 w 73096"/>
              <a:gd name="connsiteY2" fmla="*/ 0 h 2289600"/>
              <a:gd name="connsiteX3" fmla="*/ 72000 w 73096"/>
              <a:gd name="connsiteY3" fmla="*/ 0 h 2289600"/>
              <a:gd name="connsiteX4" fmla="*/ 72000 w 73096"/>
              <a:gd name="connsiteY4" fmla="*/ 0 h 2289600"/>
              <a:gd name="connsiteX0" fmla="*/ 0 w 72000"/>
              <a:gd name="connsiteY0" fmla="*/ 2289600 h 2289600"/>
              <a:gd name="connsiteX1" fmla="*/ 67800 w 72000"/>
              <a:gd name="connsiteY1" fmla="*/ 2275225 h 2289600"/>
              <a:gd name="connsiteX2" fmla="*/ 72000 w 72000"/>
              <a:gd name="connsiteY2" fmla="*/ 0 h 2289600"/>
              <a:gd name="connsiteX3" fmla="*/ 72000 w 72000"/>
              <a:gd name="connsiteY3" fmla="*/ 0 h 2289600"/>
              <a:gd name="connsiteX4" fmla="*/ 72000 w 72000"/>
              <a:gd name="connsiteY4" fmla="*/ 0 h 2289600"/>
              <a:gd name="connsiteX0" fmla="*/ 0 w 72000"/>
              <a:gd name="connsiteY0" fmla="*/ 2303949 h 2303949"/>
              <a:gd name="connsiteX1" fmla="*/ 67800 w 72000"/>
              <a:gd name="connsiteY1" fmla="*/ 2289574 h 2303949"/>
              <a:gd name="connsiteX2" fmla="*/ 72000 w 72000"/>
              <a:gd name="connsiteY2" fmla="*/ 14349 h 2303949"/>
              <a:gd name="connsiteX3" fmla="*/ 72000 w 72000"/>
              <a:gd name="connsiteY3" fmla="*/ 14349 h 2303949"/>
              <a:gd name="connsiteX4" fmla="*/ 65948 w 72000"/>
              <a:gd name="connsiteY4" fmla="*/ 0 h 2303949"/>
              <a:gd name="connsiteX0" fmla="*/ 0 w 72000"/>
              <a:gd name="connsiteY0" fmla="*/ 2325472 h 2325472"/>
              <a:gd name="connsiteX1" fmla="*/ 67800 w 72000"/>
              <a:gd name="connsiteY1" fmla="*/ 2311097 h 2325472"/>
              <a:gd name="connsiteX2" fmla="*/ 72000 w 72000"/>
              <a:gd name="connsiteY2" fmla="*/ 35872 h 2325472"/>
              <a:gd name="connsiteX3" fmla="*/ 72000 w 72000"/>
              <a:gd name="connsiteY3" fmla="*/ 35872 h 2325472"/>
              <a:gd name="connsiteX4" fmla="*/ 40982 w 72000"/>
              <a:gd name="connsiteY4" fmla="*/ 0 h 2325472"/>
              <a:gd name="connsiteX0" fmla="*/ 0 w 72000"/>
              <a:gd name="connsiteY0" fmla="*/ 2325472 h 2325472"/>
              <a:gd name="connsiteX1" fmla="*/ 67800 w 72000"/>
              <a:gd name="connsiteY1" fmla="*/ 2311097 h 2325472"/>
              <a:gd name="connsiteX2" fmla="*/ 72000 w 72000"/>
              <a:gd name="connsiteY2" fmla="*/ 35872 h 2325472"/>
              <a:gd name="connsiteX3" fmla="*/ 72000 w 72000"/>
              <a:gd name="connsiteY3" fmla="*/ 35872 h 2325472"/>
              <a:gd name="connsiteX4" fmla="*/ 40982 w 72000"/>
              <a:gd name="connsiteY4" fmla="*/ 0 h 2325472"/>
              <a:gd name="connsiteX0" fmla="*/ 0 w 72000"/>
              <a:gd name="connsiteY0" fmla="*/ 2325472 h 2325472"/>
              <a:gd name="connsiteX1" fmla="*/ 67800 w 72000"/>
              <a:gd name="connsiteY1" fmla="*/ 2311097 h 2325472"/>
              <a:gd name="connsiteX2" fmla="*/ 72000 w 72000"/>
              <a:gd name="connsiteY2" fmla="*/ 35872 h 2325472"/>
              <a:gd name="connsiteX3" fmla="*/ 72000 w 72000"/>
              <a:gd name="connsiteY3" fmla="*/ 35872 h 2325472"/>
              <a:gd name="connsiteX4" fmla="*/ 40982 w 72000"/>
              <a:gd name="connsiteY4" fmla="*/ 0 h 2325472"/>
              <a:gd name="connsiteX0" fmla="*/ 0 w 72000"/>
              <a:gd name="connsiteY0" fmla="*/ 2325472 h 2325472"/>
              <a:gd name="connsiteX1" fmla="*/ 67800 w 72000"/>
              <a:gd name="connsiteY1" fmla="*/ 2311097 h 2325472"/>
              <a:gd name="connsiteX2" fmla="*/ 72000 w 72000"/>
              <a:gd name="connsiteY2" fmla="*/ 35872 h 2325472"/>
              <a:gd name="connsiteX3" fmla="*/ 72000 w 72000"/>
              <a:gd name="connsiteY3" fmla="*/ 35872 h 2325472"/>
              <a:gd name="connsiteX4" fmla="*/ 40982 w 72000"/>
              <a:gd name="connsiteY4" fmla="*/ 0 h 2325472"/>
              <a:gd name="connsiteX0" fmla="*/ 0 w 72000"/>
              <a:gd name="connsiteY0" fmla="*/ 2289600 h 2289600"/>
              <a:gd name="connsiteX1" fmla="*/ 67800 w 72000"/>
              <a:gd name="connsiteY1" fmla="*/ 2275225 h 2289600"/>
              <a:gd name="connsiteX2" fmla="*/ 72000 w 72000"/>
              <a:gd name="connsiteY2" fmla="*/ 0 h 2289600"/>
              <a:gd name="connsiteX3" fmla="*/ 72000 w 72000"/>
              <a:gd name="connsiteY3" fmla="*/ 0 h 2289600"/>
              <a:gd name="connsiteX0" fmla="*/ 0 w 72339"/>
              <a:gd name="connsiteY0" fmla="*/ 2289600 h 2289600"/>
              <a:gd name="connsiteX1" fmla="*/ 72339 w 72339"/>
              <a:gd name="connsiteY1" fmla="*/ 2289574 h 2289600"/>
              <a:gd name="connsiteX2" fmla="*/ 72000 w 72339"/>
              <a:gd name="connsiteY2" fmla="*/ 0 h 2289600"/>
              <a:gd name="connsiteX3" fmla="*/ 72000 w 72339"/>
              <a:gd name="connsiteY3" fmla="*/ 0 h 2289600"/>
            </a:gdLst>
            <a:ahLst/>
            <a:cxnLst>
              <a:cxn ang="0">
                <a:pos x="connsiteX0" y="connsiteY0"/>
              </a:cxn>
              <a:cxn ang="0">
                <a:pos x="connsiteX1" y="connsiteY1"/>
              </a:cxn>
              <a:cxn ang="0">
                <a:pos x="connsiteX2" y="connsiteY2"/>
              </a:cxn>
              <a:cxn ang="0">
                <a:pos x="connsiteX3" y="connsiteY3"/>
              </a:cxn>
            </a:cxnLst>
            <a:rect l="l" t="t" r="r" b="b"/>
            <a:pathLst>
              <a:path w="72339" h="2289600">
                <a:moveTo>
                  <a:pt x="0" y="2289600"/>
                </a:moveTo>
                <a:lnTo>
                  <a:pt x="72339" y="2289574"/>
                </a:lnTo>
                <a:cubicBezTo>
                  <a:pt x="71974" y="1533557"/>
                  <a:pt x="72057" y="381596"/>
                  <a:pt x="72000" y="0"/>
                </a:cubicBezTo>
                <a:lnTo>
                  <a:pt x="72000"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169" name="テキスト ボックス 1"/>
          <p:cNvSpPr txBox="1">
            <a:spLocks noChangeArrowheads="1"/>
          </p:cNvSpPr>
          <p:nvPr/>
        </p:nvSpPr>
        <p:spPr bwMode="auto">
          <a:xfrm>
            <a:off x="5740400" y="2887980"/>
            <a:ext cx="523875" cy="153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ja-JP" altLang="en-US" sz="1000" dirty="0">
                <a:solidFill>
                  <a:srgbClr val="00B050"/>
                </a:solidFill>
                <a:latin typeface="ＭＳ ゴシック" panose="020B0609070205080204" pitchFamily="49" charset="-128"/>
                <a:ea typeface="ＭＳ ゴシック" panose="020B0609070205080204" pitchFamily="49" charset="-128"/>
              </a:rPr>
              <a:t>共同溝</a:t>
            </a:r>
            <a:endParaRPr lang="en-US" altLang="ja-JP" sz="800" dirty="0">
              <a:solidFill>
                <a:srgbClr val="00B050"/>
              </a:solidFill>
              <a:latin typeface="ＭＳ ゴシック" panose="020B0609070205080204" pitchFamily="49" charset="-128"/>
              <a:ea typeface="ＭＳ ゴシック" panose="020B0609070205080204" pitchFamily="49" charset="-128"/>
            </a:endParaRPr>
          </a:p>
        </p:txBody>
      </p:sp>
      <p:cxnSp>
        <p:nvCxnSpPr>
          <p:cNvPr id="170" name="直線矢印コネクタ 169"/>
          <p:cNvCxnSpPr/>
          <p:nvPr/>
        </p:nvCxnSpPr>
        <p:spPr>
          <a:xfrm flipH="1">
            <a:off x="5557838" y="3032442"/>
            <a:ext cx="238125" cy="125413"/>
          </a:xfrm>
          <a:prstGeom prst="straightConnector1">
            <a:avLst/>
          </a:prstGeom>
          <a:ln w="28575">
            <a:solidFill>
              <a:srgbClr val="00B050"/>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171" name="正方形/長方形 170"/>
          <p:cNvSpPr/>
          <p:nvPr/>
        </p:nvSpPr>
        <p:spPr>
          <a:xfrm>
            <a:off x="4329113" y="135255"/>
            <a:ext cx="350837" cy="658812"/>
          </a:xfrm>
          <a:prstGeom prst="rect">
            <a:avLst/>
          </a:prstGeom>
          <a:solidFill>
            <a:schemeClr val="accent1">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pic>
        <p:nvPicPr>
          <p:cNvPr id="172" name="図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155892"/>
            <a:ext cx="1397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図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6913" y="259080"/>
            <a:ext cx="1397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図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6913" y="359092"/>
            <a:ext cx="1397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図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462280"/>
            <a:ext cx="1397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図 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555942"/>
            <a:ext cx="1397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テキスト ボックス 1"/>
          <p:cNvSpPr txBox="1">
            <a:spLocks noChangeArrowheads="1"/>
          </p:cNvSpPr>
          <p:nvPr/>
        </p:nvSpPr>
        <p:spPr bwMode="auto">
          <a:xfrm>
            <a:off x="3881438" y="689292"/>
            <a:ext cx="77787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自動連結運転ﾊﾞｽ兼ｴﾈﾙｷﾞｰﾊﾞｯﾌｧｰ</a:t>
            </a:r>
            <a:endParaRPr lang="en-US" altLang="ja-JP" sz="800" dirty="0">
              <a:latin typeface="ＭＳ ゴシック" panose="020B0609070205080204" pitchFamily="49" charset="-128"/>
              <a:ea typeface="ＭＳ ゴシック" panose="020B0609070205080204" pitchFamily="49" charset="-128"/>
            </a:endParaRPr>
          </a:p>
        </p:txBody>
      </p:sp>
      <p:sp>
        <p:nvSpPr>
          <p:cNvPr id="178" name="正方形/長方形 21"/>
          <p:cNvSpPr>
            <a:spLocks noChangeArrowheads="1"/>
          </p:cNvSpPr>
          <p:nvPr/>
        </p:nvSpPr>
        <p:spPr bwMode="auto">
          <a:xfrm>
            <a:off x="5608638" y="4931092"/>
            <a:ext cx="1620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ja-JP" altLang="en-US" sz="1400" b="1" dirty="0">
                <a:solidFill>
                  <a:srgbClr val="FF0000"/>
                </a:solidFill>
                <a:latin typeface="ＭＳ ゴシック" panose="020B0609070205080204" pitchFamily="49" charset="-128"/>
                <a:ea typeface="ＭＳ ゴシック" panose="020B0609070205080204" pitchFamily="49" charset="-128"/>
              </a:rPr>
              <a:t>屋外実験・訓練場</a:t>
            </a:r>
            <a:endParaRPr lang="en-US" altLang="ja-JP" sz="1400" b="1" dirty="0">
              <a:solidFill>
                <a:srgbClr val="FF0000"/>
              </a:solidFill>
              <a:latin typeface="ＭＳ ゴシック" panose="020B0609070205080204" pitchFamily="49" charset="-128"/>
              <a:ea typeface="ＭＳ ゴシック" panose="020B0609070205080204" pitchFamily="49" charset="-128"/>
            </a:endParaRPr>
          </a:p>
        </p:txBody>
      </p:sp>
      <p:sp>
        <p:nvSpPr>
          <p:cNvPr id="179" name="テキスト ボックス 178"/>
          <p:cNvSpPr txBox="1"/>
          <p:nvPr/>
        </p:nvSpPr>
        <p:spPr>
          <a:xfrm>
            <a:off x="43656" y="1113680"/>
            <a:ext cx="3752057" cy="1723549"/>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別途検討</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（次世代エネルギーシステム</a:t>
            </a:r>
            <a:r>
              <a:rPr kumimoji="1" lang="en-US" altLang="ja-JP" dirty="0" smtClean="0">
                <a:latin typeface="ＭＳ ゴシック" panose="020B0609070205080204" pitchFamily="49" charset="-128"/>
                <a:ea typeface="ＭＳ ゴシック" panose="020B0609070205080204" pitchFamily="49" charset="-128"/>
              </a:rPr>
              <a:t>TF)</a:t>
            </a:r>
          </a:p>
          <a:p>
            <a:r>
              <a:rPr kumimoji="1" lang="ja-JP" altLang="en-US" sz="1400" dirty="0" smtClean="0">
                <a:latin typeface="ＭＳ ゴシック" panose="020B0609070205080204" pitchFamily="49" charset="-128"/>
                <a:ea typeface="ＭＳ ゴシック" panose="020B0609070205080204" pitchFamily="49" charset="-128"/>
              </a:rPr>
              <a:t>規制適正化のためのハイリスク試験等も実施</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地域エネルギーセンター・エネルギー供給網の管理技術者の育成・訓練</a:t>
            </a:r>
            <a:endParaRPr kumimoji="1"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一般市民</a:t>
            </a:r>
            <a:r>
              <a:rPr kumimoji="1" lang="ja-JP" altLang="en-US" sz="1400" dirty="0">
                <a:latin typeface="ＭＳ ゴシック" panose="020B0609070205080204" pitchFamily="49" charset="-128"/>
                <a:ea typeface="ＭＳ ゴシック" panose="020B0609070205080204" pitchFamily="49" charset="-128"/>
              </a:rPr>
              <a:t>誰</a:t>
            </a:r>
            <a:r>
              <a:rPr kumimoji="1" lang="ja-JP" altLang="en-US" sz="1400" dirty="0" smtClean="0">
                <a:latin typeface="ＭＳ ゴシック" panose="020B0609070205080204" pitchFamily="49" charset="-128"/>
                <a:ea typeface="ＭＳ ゴシック" panose="020B0609070205080204" pitchFamily="49" charset="-128"/>
              </a:rPr>
              <a:t>もが利用できる全天候型施設</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AACE23D9-B390-4378-A99B-DAB5785E4F84}" type="slidenum">
              <a:rPr kumimoji="1" lang="ja-JP" altLang="en-US" smtClean="0"/>
              <a:pPr/>
              <a:t>15</a:t>
            </a:fld>
            <a:endParaRPr kumimoji="1" lang="ja-JP" altLang="en-US" dirty="0"/>
          </a:p>
        </p:txBody>
      </p:sp>
    </p:spTree>
    <p:extLst>
      <p:ext uri="{BB962C8B-B14F-4D97-AF65-F5344CB8AC3E}">
        <p14:creationId xmlns:p14="http://schemas.microsoft.com/office/powerpoint/2010/main" val="221602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68" y="362605"/>
            <a:ext cx="8841719" cy="2523768"/>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海外輸入の水素を用いたカーボンニュートラル前提のコスト精査</a:t>
            </a:r>
            <a:endParaRPr kumimoji="1" lang="en-US" altLang="ja-JP" dirty="0" smtClean="0">
              <a:latin typeface="ＭＳ ゴシック" panose="020B0609070205080204" pitchFamily="49" charset="-128"/>
              <a:ea typeface="ＭＳ ゴシック" panose="020B0609070205080204" pitchFamily="49" charset="-128"/>
            </a:endParaRPr>
          </a:p>
          <a:p>
            <a:pPr marL="446088" lvl="1" indent="-265113">
              <a:buFont typeface="Wingdings" panose="05000000000000000000" pitchFamily="2" charset="2"/>
              <a:buChar char="ü"/>
            </a:pPr>
            <a:r>
              <a:rPr kumimoji="1" lang="ja-JP" altLang="en-US" sz="1400" dirty="0" smtClean="0">
                <a:latin typeface="ＭＳ ゴシック" panose="020B0609070205080204" pitchFamily="49" charset="-128"/>
                <a:ea typeface="ＭＳ ゴシック" panose="020B0609070205080204" pitchFamily="49" charset="-128"/>
              </a:rPr>
              <a:t>水素の国内持ち込みコスト（褐炭からの水素製造・</a:t>
            </a:r>
            <a:r>
              <a:rPr kumimoji="1" lang="en-US" altLang="ja-JP" sz="1400" dirty="0" smtClean="0">
                <a:latin typeface="ＭＳ ゴシック" panose="020B0609070205080204" pitchFamily="49" charset="-128"/>
                <a:ea typeface="ＭＳ ゴシック" panose="020B0609070205080204" pitchFamily="49" charset="-128"/>
              </a:rPr>
              <a:t>CCS</a:t>
            </a:r>
            <a:r>
              <a:rPr kumimoji="1" lang="ja-JP" altLang="en-US" sz="1400" dirty="0" smtClean="0">
                <a:latin typeface="ＭＳ ゴシック" panose="020B0609070205080204" pitchFamily="49" charset="-128"/>
                <a:ea typeface="ＭＳ ゴシック" panose="020B0609070205080204" pitchFamily="49" charset="-128"/>
              </a:rPr>
              <a:t>→水素輸送タンカー開発・造船→国内貯留）</a:t>
            </a:r>
            <a:endParaRPr kumimoji="1" lang="en-US" altLang="ja-JP" sz="1400" dirty="0" smtClean="0">
              <a:latin typeface="ＭＳ ゴシック" panose="020B0609070205080204" pitchFamily="49" charset="-128"/>
              <a:ea typeface="ＭＳ ゴシック" panose="020B0609070205080204" pitchFamily="49" charset="-128"/>
            </a:endParaRPr>
          </a:p>
          <a:p>
            <a:pPr marL="446088" lvl="1" indent="-265113">
              <a:buFont typeface="Wingdings" panose="05000000000000000000" pitchFamily="2" charset="2"/>
              <a:buChar char="ü"/>
            </a:pPr>
            <a:r>
              <a:rPr kumimoji="1" lang="ja-JP" altLang="en-US" sz="1400" dirty="0" smtClean="0">
                <a:latin typeface="ＭＳ ゴシック" panose="020B0609070205080204" pitchFamily="49" charset="-128"/>
                <a:ea typeface="ＭＳ ゴシック" panose="020B0609070205080204" pitchFamily="49" charset="-128"/>
              </a:rPr>
              <a:t>合成燃料製造</a:t>
            </a:r>
            <a:r>
              <a:rPr kumimoji="1" lang="ja-JP" altLang="en-US" sz="1400" dirty="0">
                <a:latin typeface="ＭＳ ゴシック" panose="020B0609070205080204" pitchFamily="49" charset="-128"/>
                <a:ea typeface="ＭＳ ゴシック" panose="020B0609070205080204" pitchFamily="49" charset="-128"/>
              </a:rPr>
              <a:t>コスト</a:t>
            </a:r>
            <a:endParaRPr kumimoji="1" lang="en-US" altLang="ja-JP" sz="1400" dirty="0">
              <a:latin typeface="ＭＳ ゴシック" panose="020B0609070205080204" pitchFamily="49" charset="-128"/>
              <a:ea typeface="ＭＳ ゴシック" panose="020B0609070205080204" pitchFamily="49" charset="-128"/>
            </a:endParaRPr>
          </a:p>
          <a:p>
            <a:pPr marL="446088" lvl="1" indent="-265113">
              <a:buFont typeface="Wingdings" panose="05000000000000000000" pitchFamily="2" charset="2"/>
              <a:buChar char="ü"/>
            </a:pPr>
            <a:r>
              <a:rPr kumimoji="1" lang="ja-JP" altLang="en-US" sz="1400" dirty="0" smtClean="0">
                <a:latin typeface="ＭＳ ゴシック" panose="020B0609070205080204" pitchFamily="49" charset="-128"/>
                <a:ea typeface="ＭＳ ゴシック" panose="020B0609070205080204" pitchFamily="49" charset="-128"/>
              </a:rPr>
              <a:t>炭素の固定コスト（</a:t>
            </a:r>
            <a:r>
              <a:rPr kumimoji="1" lang="en-US" altLang="ja-JP" sz="1400" dirty="0" smtClean="0">
                <a:latin typeface="ＭＳ ゴシック" panose="020B0609070205080204" pitchFamily="49" charset="-128"/>
                <a:ea typeface="ＭＳ ゴシック" panose="020B0609070205080204" pitchFamily="49" charset="-128"/>
              </a:rPr>
              <a:t>CO2</a:t>
            </a:r>
            <a:r>
              <a:rPr kumimoji="1" lang="ja-JP" altLang="en-US" sz="1400" dirty="0" smtClean="0">
                <a:latin typeface="ＭＳ ゴシック" panose="020B0609070205080204" pitchFamily="49" charset="-128"/>
                <a:ea typeface="ＭＳ ゴシック" panose="020B0609070205080204" pitchFamily="49" charset="-128"/>
              </a:rPr>
              <a:t>分離・</a:t>
            </a:r>
            <a:r>
              <a:rPr kumimoji="1" lang="en-US" altLang="ja-JP" sz="1400" dirty="0" smtClean="0">
                <a:latin typeface="ＭＳ ゴシック" panose="020B0609070205080204" pitchFamily="49" charset="-128"/>
                <a:ea typeface="ＭＳ ゴシック" panose="020B0609070205080204" pitchFamily="49" charset="-128"/>
              </a:rPr>
              <a:t>CCS</a:t>
            </a:r>
            <a:r>
              <a:rPr kumimoji="1" lang="ja-JP" altLang="en-US" sz="1400" dirty="0" smtClean="0">
                <a:latin typeface="ＭＳ ゴシック" panose="020B0609070205080204" pitchFamily="49" charset="-128"/>
                <a:ea typeface="ＭＳ ゴシック" panose="020B0609070205080204" pitchFamily="49" charset="-128"/>
              </a:rPr>
              <a:t>地下貯留、植林による植物への固定）</a:t>
            </a:r>
            <a:endParaRPr kumimoji="1" lang="en-US" altLang="ja-JP" sz="1400" dirty="0" smtClean="0">
              <a:latin typeface="ＭＳ ゴシック" panose="020B0609070205080204" pitchFamily="49" charset="-128"/>
              <a:ea typeface="ＭＳ ゴシック" panose="020B0609070205080204" pitchFamily="49" charset="-128"/>
            </a:endParaRPr>
          </a:p>
          <a:p>
            <a:pPr marL="446088" lvl="1" indent="-265113">
              <a:buFont typeface="Wingdings" panose="05000000000000000000" pitchFamily="2" charset="2"/>
              <a:buChar char="ü"/>
            </a:pPr>
            <a:r>
              <a:rPr kumimoji="1" lang="ja-JP" altLang="en-US" sz="1400" dirty="0" smtClean="0">
                <a:latin typeface="ＭＳ ゴシック" panose="020B0609070205080204" pitchFamily="49" charset="-128"/>
                <a:ea typeface="ＭＳ ゴシック" panose="020B0609070205080204" pitchFamily="49" charset="-128"/>
              </a:rPr>
              <a:t>化石</a:t>
            </a:r>
            <a:r>
              <a:rPr kumimoji="1" lang="ja-JP" altLang="en-US" sz="1400" dirty="0">
                <a:latin typeface="ＭＳ ゴシック" panose="020B0609070205080204" pitchFamily="49" charset="-128"/>
                <a:ea typeface="ＭＳ ゴシック" panose="020B0609070205080204" pitchFamily="49" charset="-128"/>
              </a:rPr>
              <a:t>燃料</a:t>
            </a:r>
            <a:r>
              <a:rPr kumimoji="1" lang="ja-JP" altLang="en-US" sz="1400" dirty="0" smtClean="0">
                <a:latin typeface="ＭＳ ゴシック" panose="020B0609070205080204" pitchFamily="49" charset="-128"/>
                <a:ea typeface="ＭＳ ゴシック" panose="020B0609070205080204" pitchFamily="49" charset="-128"/>
              </a:rPr>
              <a:t>を使用、緑地化で対応する場合のコスト</a:t>
            </a:r>
            <a:r>
              <a:rPr kumimoji="1" lang="ja-JP" altLang="en-US" sz="1200" dirty="0" smtClean="0">
                <a:latin typeface="ＭＳ ゴシック" panose="020B0609070205080204" pitchFamily="49" charset="-128"/>
                <a:ea typeface="ＭＳ ゴシック" panose="020B0609070205080204" pitchFamily="49" charset="-128"/>
              </a:rPr>
              <a:t>（国内自動車に対して</a:t>
            </a:r>
            <a:r>
              <a:rPr kumimoji="1" lang="en-US" altLang="ja-JP" sz="1200" dirty="0" smtClean="0">
                <a:latin typeface="ＭＳ ゴシック" panose="020B0609070205080204" pitchFamily="49" charset="-128"/>
                <a:ea typeface="ＭＳ ゴシック" panose="020B0609070205080204" pitchFamily="49" charset="-128"/>
              </a:rPr>
              <a:t>2000</a:t>
            </a:r>
            <a:r>
              <a:rPr kumimoji="1" lang="ja-JP" altLang="en-US" sz="1200" dirty="0" smtClean="0">
                <a:latin typeface="ＭＳ ゴシック" panose="020B0609070205080204" pitchFamily="49" charset="-128"/>
                <a:ea typeface="ＭＳ ゴシック" panose="020B0609070205080204" pitchFamily="49" charset="-128"/>
              </a:rPr>
              <a:t>万平方キロのスギ人工林；サハラ砂漠の</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倍の広さをスギ人工林にすると国内の自動車は今のままでもカーボンニュートラル、その場合は新規にスギ林を作ることになるので、場所は砂漠だけしかない⇐非現実的）</a:t>
            </a:r>
            <a:endParaRPr kumimoji="1" lang="en-US" altLang="ja-JP" sz="1200" dirty="0" smtClean="0">
              <a:latin typeface="ＭＳ ゴシック" panose="020B0609070205080204" pitchFamily="49" charset="-128"/>
              <a:ea typeface="ＭＳ ゴシック" panose="020B0609070205080204" pitchFamily="49" charset="-128"/>
            </a:endParaRPr>
          </a:p>
          <a:p>
            <a:pPr marL="180975" lvl="1"/>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カーボンフリーのコスト精査</a:t>
            </a:r>
            <a:endParaRPr kumimoji="1" lang="en-US" altLang="ja-JP" sz="1400" dirty="0">
              <a:latin typeface="ＭＳ ゴシック" panose="020B0609070205080204" pitchFamily="49" charset="-128"/>
              <a:ea typeface="ＭＳ ゴシック" panose="020B0609070205080204" pitchFamily="49" charset="-128"/>
            </a:endParaRPr>
          </a:p>
          <a:p>
            <a:pPr marL="446088" lvl="1" indent="-265113">
              <a:buFont typeface="Wingdings" panose="05000000000000000000" pitchFamily="2" charset="2"/>
              <a:buChar char="ü"/>
            </a:pPr>
            <a:r>
              <a:rPr kumimoji="1" lang="ja-JP" altLang="en-US" sz="1400" dirty="0" smtClean="0">
                <a:latin typeface="ＭＳ ゴシック" panose="020B0609070205080204" pitchFamily="49" charset="-128"/>
                <a:ea typeface="ＭＳ ゴシック" panose="020B0609070205080204" pitchFamily="49" charset="-128"/>
              </a:rPr>
              <a:t>再エネ発電コスト精査（水力・風力・太陽光・</a:t>
            </a:r>
            <a:endParaRPr kumimoji="1" lang="en-US" altLang="ja-JP" sz="1400" dirty="0" smtClean="0">
              <a:latin typeface="ＭＳ ゴシック" panose="020B0609070205080204" pitchFamily="49" charset="-128"/>
              <a:ea typeface="ＭＳ ゴシック" panose="020B0609070205080204" pitchFamily="49" charset="-128"/>
            </a:endParaRPr>
          </a:p>
          <a:p>
            <a:pPr marL="446088" lvl="1" indent="-265113">
              <a:buFont typeface="Wingdings" panose="05000000000000000000" pitchFamily="2" charset="2"/>
              <a:buChar char="ü"/>
            </a:pPr>
            <a:r>
              <a:rPr kumimoji="1" lang="ja-JP" altLang="en-US" sz="1400" dirty="0" smtClean="0">
                <a:latin typeface="ＭＳ ゴシック" panose="020B0609070205080204" pitchFamily="49" charset="-128"/>
                <a:ea typeface="ＭＳ ゴシック" panose="020B0609070205080204" pitchFamily="49" charset="-128"/>
              </a:rPr>
              <a:t>電力不足への対応（高効率、徹底した省エネ、我慢できることは我慢）</a:t>
            </a:r>
            <a:endParaRPr kumimoji="1" lang="en-US" altLang="ja-JP" sz="1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75568" y="2886373"/>
            <a:ext cx="8992859" cy="4024179"/>
          </a:xfrm>
          <a:prstGeom prst="rect">
            <a:avLst/>
          </a:prstGeom>
          <a:noFill/>
        </p:spPr>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植物は大気中の二酸化炭素を取り込み、炭素をセルロースなどとして固定。動物は食物連鎖で体内に炭素を固定。</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石炭：</a:t>
            </a:r>
            <a:r>
              <a:rPr kumimoji="1" lang="en-US" altLang="ja-JP" sz="1200" dirty="0" smtClean="0">
                <a:latin typeface="ＭＳ ゴシック" panose="020B0609070205080204" pitchFamily="49" charset="-128"/>
                <a:ea typeface="ＭＳ ゴシック" panose="020B0609070205080204" pitchFamily="49" charset="-128"/>
              </a:rPr>
              <a:t>3</a:t>
            </a:r>
            <a:r>
              <a:rPr kumimoji="1" lang="ja-JP" altLang="en-US" sz="1200" dirty="0" smtClean="0">
                <a:latin typeface="ＭＳ ゴシック" panose="020B0609070205080204" pitchFamily="49" charset="-128"/>
                <a:ea typeface="ＭＳ ゴシック" panose="020B0609070205080204" pitchFamily="49" charset="-128"/>
              </a:rPr>
              <a:t>億年～</a:t>
            </a:r>
            <a:r>
              <a:rPr kumimoji="1" lang="en-US" altLang="ja-JP" sz="1200" dirty="0" smtClean="0">
                <a:latin typeface="ＭＳ ゴシック" panose="020B0609070205080204" pitchFamily="49" charset="-128"/>
                <a:ea typeface="ＭＳ ゴシック" panose="020B0609070205080204" pitchFamily="49" charset="-128"/>
              </a:rPr>
              <a:t>3.6</a:t>
            </a:r>
            <a:r>
              <a:rPr kumimoji="1" lang="ja-JP" altLang="en-US" sz="1200" dirty="0" smtClean="0">
                <a:latin typeface="ＭＳ ゴシック" panose="020B0609070205080204" pitchFamily="49" charset="-128"/>
                <a:ea typeface="ＭＳ ゴシック" panose="020B0609070205080204" pitchFamily="49" charset="-128"/>
              </a:rPr>
              <a:t>億年前の生物が石炭化したもの</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石油・天然ガス：</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億年前の生物によりつくられたもの　いずれも地球の地下の熱・圧力などで地球自身が作り出したもの</a:t>
            </a:r>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産業革命以降、まずは石炭の採掘が加速、その後は石油採掘も加速、エネルギーを作り出し、大量生産、大量輸送、大量消費を加速することで、地下に固定されていた炭素を二酸化炭素として大気中に放出したのが現在。</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特</a:t>
            </a:r>
            <a:r>
              <a:rPr kumimoji="1" lang="ja-JP" altLang="en-US" sz="1200" dirty="0" smtClean="0">
                <a:latin typeface="ＭＳ ゴシック" panose="020B0609070205080204" pitchFamily="49" charset="-128"/>
                <a:ea typeface="ＭＳ ゴシック" panose="020B0609070205080204" pitchFamily="49" charset="-128"/>
              </a:rPr>
              <a:t>に</a:t>
            </a:r>
            <a:r>
              <a:rPr kumimoji="1" lang="en-US" altLang="ja-JP" sz="1200" dirty="0" smtClean="0">
                <a:latin typeface="ＭＳ ゴシック" panose="020B0609070205080204" pitchFamily="49" charset="-128"/>
                <a:ea typeface="ＭＳ ゴシック" panose="020B0609070205080204" pitchFamily="49" charset="-128"/>
              </a:rPr>
              <a:t>1950</a:t>
            </a:r>
            <a:r>
              <a:rPr kumimoji="1" lang="ja-JP" altLang="en-US" sz="1200" dirty="0" smtClean="0">
                <a:latin typeface="ＭＳ ゴシック" panose="020B0609070205080204" pitchFamily="49" charset="-128"/>
                <a:ea typeface="ＭＳ ゴシック" panose="020B0609070205080204" pitchFamily="49" charset="-128"/>
              </a:rPr>
              <a:t>年以降の経済</a:t>
            </a:r>
            <a:r>
              <a:rPr kumimoji="1" lang="ja-JP" altLang="en-US" sz="1200" dirty="0">
                <a:latin typeface="ＭＳ ゴシック" panose="020B0609070205080204" pitchFamily="49" charset="-128"/>
                <a:ea typeface="ＭＳ ゴシック" panose="020B0609070205080204" pitchFamily="49" charset="-128"/>
              </a:rPr>
              <a:t>成長</a:t>
            </a:r>
            <a:r>
              <a:rPr kumimoji="1" lang="ja-JP" altLang="en-US" sz="1200" dirty="0" smtClean="0">
                <a:latin typeface="ＭＳ ゴシック" panose="020B0609070205080204" pitchFamily="49" charset="-128"/>
                <a:ea typeface="ＭＳ ゴシック" panose="020B0609070205080204" pitchFamily="49" charset="-128"/>
              </a:rPr>
              <a:t>に伴う</a:t>
            </a:r>
            <a:r>
              <a:rPr kumimoji="1" lang="en-US" altLang="ja-JP" sz="1200" dirty="0" smtClean="0">
                <a:latin typeface="ＭＳ ゴシック" panose="020B0609070205080204" pitchFamily="49" charset="-128"/>
                <a:ea typeface="ＭＳ ゴシック" panose="020B0609070205080204" pitchFamily="49" charset="-128"/>
              </a:rPr>
              <a:t>CO2</a:t>
            </a:r>
            <a:r>
              <a:rPr kumimoji="1" lang="ja-JP" altLang="en-US" sz="1200" dirty="0" smtClean="0">
                <a:latin typeface="ＭＳ ゴシック" panose="020B0609070205080204" pitchFamily="49" charset="-128"/>
                <a:ea typeface="ＭＳ ゴシック" panose="020B0609070205080204" pitchFamily="49" charset="-128"/>
              </a:rPr>
              <a:t>濃度の上昇は顕著。</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速</a:t>
            </a:r>
            <a:r>
              <a:rPr kumimoji="1" lang="ja-JP" altLang="en-US" sz="1200" dirty="0" smtClean="0">
                <a:latin typeface="ＭＳ ゴシック" panose="020B0609070205080204" pitchFamily="49" charset="-128"/>
                <a:ea typeface="ＭＳ ゴシック" panose="020B0609070205080204" pitchFamily="49" charset="-128"/>
              </a:rPr>
              <a:t>やかに再エネへの転換を行い、自然界で回復できる</a:t>
            </a:r>
            <a:r>
              <a:rPr kumimoji="1" lang="en-US" altLang="ja-JP" sz="1200" dirty="0" smtClean="0">
                <a:latin typeface="ＭＳ ゴシック" panose="020B0609070205080204" pitchFamily="49" charset="-128"/>
                <a:ea typeface="ＭＳ ゴシック" panose="020B0609070205080204" pitchFamily="49" charset="-128"/>
              </a:rPr>
              <a:t>CO2</a:t>
            </a:r>
            <a:r>
              <a:rPr kumimoji="1" lang="ja-JP" altLang="en-US" sz="1200" dirty="0" smtClean="0">
                <a:latin typeface="ＭＳ ゴシック" panose="020B0609070205080204" pitchFamily="49" charset="-128"/>
                <a:ea typeface="ＭＳ ゴシック" panose="020B0609070205080204" pitchFamily="49" charset="-128"/>
              </a:rPr>
              <a:t>量にしなければ、持続可能な成長はできない。自然災害も増え続ける。</a:t>
            </a:r>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現在、世界でヒト由来</a:t>
            </a:r>
            <a:r>
              <a:rPr kumimoji="1" lang="ja-JP" altLang="en-US" sz="1200" dirty="0">
                <a:latin typeface="ＭＳ ゴシック" panose="020B0609070205080204" pitchFamily="49" charset="-128"/>
                <a:ea typeface="ＭＳ ゴシック" panose="020B0609070205080204" pitchFamily="49" charset="-128"/>
              </a:rPr>
              <a:t>の</a:t>
            </a:r>
            <a:r>
              <a:rPr kumimoji="1" lang="en-US" altLang="ja-JP" sz="1200" dirty="0">
                <a:latin typeface="ＭＳ ゴシック" panose="020B0609070205080204" pitchFamily="49" charset="-128"/>
                <a:ea typeface="ＭＳ ゴシック" panose="020B0609070205080204" pitchFamily="49" charset="-128"/>
              </a:rPr>
              <a:t>CO2</a:t>
            </a:r>
            <a:r>
              <a:rPr kumimoji="1" lang="ja-JP" altLang="en-US" sz="1200" dirty="0" smtClean="0">
                <a:latin typeface="ＭＳ ゴシック" panose="020B0609070205080204" pitchFamily="49" charset="-128"/>
                <a:ea typeface="ＭＳ ゴシック" panose="020B0609070205080204" pitchFamily="49" charset="-128"/>
              </a:rPr>
              <a:t>排出量は</a:t>
            </a:r>
            <a:r>
              <a:rPr kumimoji="1" lang="en-US" altLang="ja-JP" sz="1200" dirty="0" smtClean="0">
                <a:latin typeface="ＭＳ ゴシック" panose="020B0609070205080204" pitchFamily="49" charset="-128"/>
                <a:ea typeface="ＭＳ ゴシック" panose="020B0609070205080204" pitchFamily="49" charset="-128"/>
              </a:rPr>
              <a:t>34Gt</a:t>
            </a:r>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年。大気中</a:t>
            </a:r>
            <a:r>
              <a:rPr kumimoji="1" lang="ja-JP" altLang="en-US" sz="1200" dirty="0">
                <a:latin typeface="ＭＳ ゴシック" panose="020B0609070205080204" pitchFamily="49" charset="-128"/>
                <a:ea typeface="ＭＳ ゴシック" panose="020B0609070205080204" pitchFamily="49" charset="-128"/>
              </a:rPr>
              <a:t>に残留した</a:t>
            </a:r>
            <a:r>
              <a:rPr kumimoji="1" lang="en-US" altLang="ja-JP" sz="1200" dirty="0">
                <a:latin typeface="ＭＳ ゴシック" panose="020B0609070205080204" pitchFamily="49" charset="-128"/>
                <a:ea typeface="ＭＳ ゴシック" panose="020B0609070205080204" pitchFamily="49" charset="-128"/>
              </a:rPr>
              <a:t>CO2</a:t>
            </a:r>
            <a:r>
              <a:rPr kumimoji="1" lang="ja-JP" altLang="en-US" sz="1200" dirty="0" smtClean="0">
                <a:latin typeface="ＭＳ ゴシック" panose="020B0609070205080204" pitchFamily="49" charset="-128"/>
                <a:ea typeface="ＭＳ ゴシック" panose="020B0609070205080204" pitchFamily="49" charset="-128"/>
              </a:rPr>
              <a:t>量は</a:t>
            </a:r>
            <a:r>
              <a:rPr kumimoji="1" lang="en-US" altLang="ja-JP" sz="1200" dirty="0" err="1" smtClean="0">
                <a:latin typeface="ＭＳ ゴシック" panose="020B0609070205080204" pitchFamily="49" charset="-128"/>
                <a:ea typeface="ＭＳ ゴシック" panose="020B0609070205080204" pitchFamily="49" charset="-128"/>
              </a:rPr>
              <a:t>19Gt</a:t>
            </a:r>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年。自然界</a:t>
            </a:r>
            <a:r>
              <a:rPr kumimoji="1" lang="ja-JP" altLang="en-US" sz="1200" dirty="0">
                <a:latin typeface="ＭＳ ゴシック" panose="020B0609070205080204" pitchFamily="49" charset="-128"/>
                <a:ea typeface="ＭＳ ゴシック" panose="020B0609070205080204" pitchFamily="49" charset="-128"/>
              </a:rPr>
              <a:t>が</a:t>
            </a:r>
            <a:r>
              <a:rPr kumimoji="1" lang="ja-JP" altLang="en-US" sz="1200" dirty="0" smtClean="0">
                <a:latin typeface="ＭＳ ゴシック" panose="020B0609070205080204" pitchFamily="49" charset="-128"/>
                <a:ea typeface="ＭＳ ゴシック" panose="020B0609070205080204" pitchFamily="49" charset="-128"/>
              </a:rPr>
              <a:t>吸収できる</a:t>
            </a:r>
            <a:r>
              <a:rPr kumimoji="1" lang="en-US" altLang="ja-JP" sz="1200" dirty="0" smtClean="0">
                <a:latin typeface="ＭＳ ゴシック" panose="020B0609070205080204" pitchFamily="49" charset="-128"/>
                <a:ea typeface="ＭＳ ゴシック" panose="020B0609070205080204" pitchFamily="49" charset="-128"/>
              </a:rPr>
              <a:t>CO2</a:t>
            </a:r>
            <a:r>
              <a:rPr kumimoji="1" lang="ja-JP" altLang="en-US" sz="1200" dirty="0" smtClean="0">
                <a:latin typeface="ＭＳ ゴシック" panose="020B0609070205080204" pitchFamily="49" charset="-128"/>
                <a:ea typeface="ＭＳ ゴシック" panose="020B0609070205080204" pitchFamily="49" charset="-128"/>
              </a:rPr>
              <a:t>量は差分の</a:t>
            </a:r>
            <a:r>
              <a:rPr kumimoji="1" lang="en-US" altLang="ja-JP" sz="1200" dirty="0" err="1" smtClean="0">
                <a:latin typeface="ＭＳ ゴシック" panose="020B0609070205080204" pitchFamily="49" charset="-128"/>
                <a:ea typeface="ＭＳ ゴシック" panose="020B0609070205080204" pitchFamily="49" charset="-128"/>
              </a:rPr>
              <a:t>15Gt</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年という状況。直ちに</a:t>
            </a:r>
            <a:r>
              <a:rPr kumimoji="1" lang="en-US" altLang="ja-JP" sz="1200" dirty="0" err="1" smtClean="0">
                <a:latin typeface="ＭＳ ゴシック" panose="020B0609070205080204" pitchFamily="49" charset="-128"/>
                <a:ea typeface="ＭＳ ゴシック" panose="020B0609070205080204" pitchFamily="49" charset="-128"/>
              </a:rPr>
              <a:t>19Gt</a:t>
            </a:r>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年の</a:t>
            </a:r>
            <a:r>
              <a:rPr kumimoji="1" lang="en-US" altLang="ja-JP" sz="1200" dirty="0" smtClean="0">
                <a:latin typeface="ＭＳ ゴシック" panose="020B0609070205080204" pitchFamily="49" charset="-128"/>
                <a:ea typeface="ＭＳ ゴシック" panose="020B0609070205080204" pitchFamily="49" charset="-128"/>
              </a:rPr>
              <a:t>CO2</a:t>
            </a:r>
            <a:r>
              <a:rPr kumimoji="1" lang="ja-JP" altLang="en-US" sz="1200" dirty="0" smtClean="0">
                <a:latin typeface="ＭＳ ゴシック" panose="020B0609070205080204" pitchFamily="49" charset="-128"/>
                <a:ea typeface="ＭＳ ゴシック" panose="020B0609070205080204" pitchFamily="49" charset="-128"/>
              </a:rPr>
              <a:t>排出を止めなければ環境は現状維持もできない。割合としては日本では民生由来の</a:t>
            </a:r>
            <a:r>
              <a:rPr kumimoji="1" lang="en-US" altLang="ja-JP" sz="1200" dirty="0" smtClean="0">
                <a:latin typeface="ＭＳ ゴシック" panose="020B0609070205080204" pitchFamily="49" charset="-128"/>
                <a:ea typeface="ＭＳ ゴシック" panose="020B0609070205080204" pitchFamily="49" charset="-128"/>
              </a:rPr>
              <a:t>80%</a:t>
            </a:r>
            <a:r>
              <a:rPr kumimoji="1" lang="ja-JP" altLang="en-US" sz="1200" dirty="0" smtClean="0">
                <a:latin typeface="ＭＳ ゴシック" panose="020B0609070205080204" pitchFamily="49" charset="-128"/>
                <a:ea typeface="ＭＳ ゴシック" panose="020B0609070205080204" pitchFamily="49" charset="-128"/>
              </a:rPr>
              <a:t>のうちの発電由来＋</a:t>
            </a:r>
            <a:r>
              <a:rPr kumimoji="1" lang="en-US" altLang="ja-JP" sz="1200" dirty="0" smtClean="0">
                <a:latin typeface="ＭＳ ゴシック" panose="020B0609070205080204" pitchFamily="49" charset="-128"/>
                <a:ea typeface="ＭＳ ゴシック" panose="020B0609070205080204" pitchFamily="49" charset="-128"/>
              </a:rPr>
              <a:t>α</a:t>
            </a:r>
            <a:r>
              <a:rPr kumimoji="1" lang="ja-JP" altLang="en-US" sz="1200" dirty="0" smtClean="0">
                <a:latin typeface="ＭＳ ゴシック" panose="020B0609070205080204" pitchFamily="49" charset="-128"/>
                <a:ea typeface="ＭＳ ゴシック" panose="020B0609070205080204" pitchFamily="49" charset="-128"/>
              </a:rPr>
              <a:t>に相当。先送りは状況の悪化を招き、結果として成長不能な経済状態になる。つまり、カーボンフリーを目指さなければならない。カーボンフリーを目指して、ようやく妥協点のカーボンニュートラルが手に入るくらい、</a:t>
            </a:r>
            <a:r>
              <a:rPr kumimoji="1" lang="ja-JP" altLang="en-US" sz="1200" dirty="0">
                <a:latin typeface="ＭＳ ゴシック" panose="020B0609070205080204" pitchFamily="49" charset="-128"/>
                <a:ea typeface="ＭＳ ゴシック" panose="020B0609070205080204" pitchFamily="49" charset="-128"/>
              </a:rPr>
              <a:t>やろうとしていることは非常に</a:t>
            </a:r>
            <a:r>
              <a:rPr kumimoji="1" lang="ja-JP" altLang="en-US" sz="1200" dirty="0" smtClean="0">
                <a:latin typeface="ＭＳ ゴシック" panose="020B0609070205080204" pitchFamily="49" charset="-128"/>
                <a:ea typeface="ＭＳ ゴシック" panose="020B0609070205080204" pitchFamily="49" charset="-128"/>
              </a:rPr>
              <a:t>困難。最初からカーボンニュートラルを謳ったのでは、カーボンニュートラルも難しい。</a:t>
            </a:r>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スギ人工林</a:t>
            </a:r>
            <a:r>
              <a:rPr kumimoji="1" lang="en-US" altLang="ja-JP" sz="1200" dirty="0" smtClean="0">
                <a:latin typeface="ＭＳ ゴシック" panose="020B0609070205080204" pitchFamily="49" charset="-128"/>
                <a:ea typeface="ＭＳ ゴシック" panose="020B0609070205080204" pitchFamily="49" charset="-128"/>
              </a:rPr>
              <a:t>100</a:t>
            </a:r>
            <a:r>
              <a:rPr kumimoji="1" lang="ja-JP" altLang="en-US" sz="1200" dirty="0" smtClean="0">
                <a:latin typeface="ＭＳ ゴシック" panose="020B0609070205080204" pitchFamily="49" charset="-128"/>
                <a:ea typeface="ＭＳ ゴシック" panose="020B0609070205080204" pitchFamily="49" charset="-128"/>
              </a:rPr>
              <a:t>ヘクタール（</a:t>
            </a:r>
            <a:r>
              <a:rPr kumimoji="1" lang="en-US" altLang="ja-JP" sz="1200" dirty="0" err="1" smtClean="0">
                <a:latin typeface="ＭＳ ゴシック" panose="020B0609070205080204" pitchFamily="49" charset="-128"/>
                <a:ea typeface="ＭＳ ゴシック" panose="020B0609070205080204" pitchFamily="49" charset="-128"/>
              </a:rPr>
              <a:t>1000m×1000m</a:t>
            </a:r>
            <a:r>
              <a:rPr kumimoji="1" lang="ja-JP" altLang="en-US" sz="1200" dirty="0" smtClean="0">
                <a:latin typeface="ＭＳ ゴシック" panose="020B0609070205080204" pitchFamily="49" charset="-128"/>
                <a:ea typeface="ＭＳ ゴシック" panose="020B0609070205080204" pitchFamily="49" charset="-128"/>
              </a:rPr>
              <a:t>）あたりの</a:t>
            </a:r>
            <a:r>
              <a:rPr kumimoji="1" lang="en-US" altLang="ja-JP" sz="1200" dirty="0" smtClean="0">
                <a:latin typeface="ＭＳ ゴシック" panose="020B0609070205080204" pitchFamily="49" charset="-128"/>
                <a:ea typeface="ＭＳ ゴシック" panose="020B0609070205080204" pitchFamily="49" charset="-128"/>
              </a:rPr>
              <a:t>CO2</a:t>
            </a:r>
            <a:r>
              <a:rPr kumimoji="1" lang="ja-JP" altLang="en-US" sz="1200" dirty="0" smtClean="0">
                <a:latin typeface="ＭＳ ゴシック" panose="020B0609070205080204" pitchFamily="49" charset="-128"/>
                <a:ea typeface="ＭＳ ゴシック" panose="020B0609070205080204" pitchFamily="49" charset="-128"/>
              </a:rPr>
              <a:t>吸収量：</a:t>
            </a:r>
            <a:r>
              <a:rPr kumimoji="1" lang="en-US" altLang="ja-JP" sz="1200" dirty="0" err="1" smtClean="0">
                <a:latin typeface="ＭＳ ゴシック" panose="020B0609070205080204" pitchFamily="49" charset="-128"/>
                <a:ea typeface="ＭＳ ゴシック" panose="020B0609070205080204" pitchFamily="49" charset="-128"/>
              </a:rPr>
              <a:t>8.8ton</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年</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日本</a:t>
            </a:r>
            <a:r>
              <a:rPr kumimoji="1" lang="ja-JP" altLang="en-US" sz="1200" dirty="0" smtClean="0">
                <a:latin typeface="ＭＳ ゴシック" panose="020B0609070205080204" pitchFamily="49" charset="-128"/>
                <a:ea typeface="ＭＳ ゴシック" panose="020B0609070205080204" pitchFamily="49" charset="-128"/>
              </a:rPr>
              <a:t>の自動車が排出する</a:t>
            </a:r>
            <a:r>
              <a:rPr kumimoji="1" lang="en-US" altLang="ja-JP" sz="1200" dirty="0" smtClean="0">
                <a:latin typeface="ＭＳ ゴシック" panose="020B0609070205080204" pitchFamily="49" charset="-128"/>
                <a:ea typeface="ＭＳ ゴシック" panose="020B0609070205080204" pitchFamily="49" charset="-128"/>
              </a:rPr>
              <a:t>CO2</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億</a:t>
            </a:r>
            <a:r>
              <a:rPr kumimoji="1" lang="en-US" altLang="ja-JP" sz="1200" dirty="0" smtClean="0">
                <a:latin typeface="ＭＳ ゴシック" panose="020B0609070205080204" pitchFamily="49" charset="-128"/>
                <a:ea typeface="ＭＳ ゴシック" panose="020B0609070205080204" pitchFamily="49" charset="-128"/>
              </a:rPr>
              <a:t>8000</a:t>
            </a:r>
            <a:r>
              <a:rPr kumimoji="1" lang="ja-JP" altLang="en-US" sz="1200" dirty="0" smtClean="0">
                <a:latin typeface="ＭＳ ゴシック" panose="020B0609070205080204" pitchFamily="49" charset="-128"/>
                <a:ea typeface="ＭＳ ゴシック" panose="020B0609070205080204" pitchFamily="49" charset="-128"/>
              </a:rPr>
              <a:t>万トンを吸収するためには専用のスギ人工林</a:t>
            </a:r>
            <a:r>
              <a:rPr kumimoji="1" lang="en-US" altLang="ja-JP" sz="1200" dirty="0" smtClean="0">
                <a:latin typeface="ＭＳ ゴシック" panose="020B0609070205080204" pitchFamily="49" charset="-128"/>
                <a:ea typeface="ＭＳ ゴシック" panose="020B0609070205080204" pitchFamily="49" charset="-128"/>
              </a:rPr>
              <a:t>2000</a:t>
            </a:r>
            <a:r>
              <a:rPr kumimoji="1" lang="ja-JP" altLang="en-US" sz="1200" dirty="0" smtClean="0">
                <a:latin typeface="ＭＳ ゴシック" panose="020B0609070205080204" pitchFamily="49" charset="-128"/>
                <a:ea typeface="ＭＳ ゴシック" panose="020B0609070205080204" pitchFamily="49" charset="-128"/>
              </a:rPr>
              <a:t>万平方キロが必要な状況⇐精査確認必要。砂漠が緑化できれば良い？本州の</a:t>
            </a:r>
            <a:r>
              <a:rPr kumimoji="1" lang="en-US" altLang="ja-JP" sz="1200" dirty="0" smtClean="0">
                <a:latin typeface="ＭＳ ゴシック" panose="020B0609070205080204" pitchFamily="49" charset="-128"/>
                <a:ea typeface="ＭＳ ゴシック" panose="020B0609070205080204" pitchFamily="49" charset="-128"/>
              </a:rPr>
              <a:t>100</a:t>
            </a:r>
            <a:r>
              <a:rPr kumimoji="1" lang="ja-JP" altLang="en-US" sz="1200" dirty="0" smtClean="0">
                <a:latin typeface="ＭＳ ゴシック" panose="020B0609070205080204" pitchFamily="49" charset="-128"/>
                <a:ea typeface="ＭＳ ゴシック" panose="020B0609070205080204" pitchFamily="49" charset="-128"/>
              </a:rPr>
              <a:t>倍、サハラ砂漠の</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倍の面積を緑化すれば</a:t>
            </a:r>
            <a:r>
              <a:rPr kumimoji="1" lang="en-US" altLang="ja-JP" sz="1200" dirty="0" smtClean="0">
                <a:latin typeface="ＭＳ ゴシック" panose="020B0609070205080204" pitchFamily="49" charset="-128"/>
                <a:ea typeface="ＭＳ ゴシック" panose="020B0609070205080204" pitchFamily="49" charset="-128"/>
              </a:rPr>
              <a:t>OK</a:t>
            </a:r>
            <a:r>
              <a:rPr kumimoji="1" lang="ja-JP" altLang="en-US" sz="1200" dirty="0" smtClean="0">
                <a:latin typeface="ＭＳ ゴシック" panose="020B0609070205080204" pitchFamily="49" charset="-128"/>
                <a:ea typeface="ＭＳ ゴシック" panose="020B0609070205080204" pitchFamily="49" charset="-128"/>
              </a:rPr>
              <a:t>。日本の自動車だけの数字。世界規模では不可能。</a:t>
            </a:r>
            <a:endParaRPr kumimoji="1" lang="en-US" altLang="ja-JP" sz="1200" dirty="0" smtClean="0">
              <a:latin typeface="ＭＳ ゴシック" panose="020B0609070205080204" pitchFamily="49" charset="-128"/>
              <a:ea typeface="ＭＳ ゴシック" panose="020B0609070205080204" pitchFamily="49" charset="-128"/>
            </a:endParaRPr>
          </a:p>
          <a:p>
            <a:pPr>
              <a:spcAft>
                <a:spcPts val="600"/>
              </a:spcAft>
            </a:pPr>
            <a:r>
              <a:rPr kumimoji="1" lang="ja-JP" altLang="en-US" sz="1200" dirty="0" smtClean="0">
                <a:latin typeface="ＭＳ ゴシック" panose="020B0609070205080204" pitchFamily="49" charset="-128"/>
                <a:ea typeface="ＭＳ ゴシック" panose="020B0609070205080204" pitchFamily="49" charset="-128"/>
              </a:rPr>
              <a:t>カーボンニュートラルは成立できる手段？エネルギーを地下から掘り出すことが問題。使わないことが唯一の手段</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050" dirty="0" smtClean="0">
                <a:latin typeface="ＭＳ ゴシック" panose="020B0609070205080204" pitchFamily="49" charset="-128"/>
                <a:ea typeface="ＭＳ ゴシック" panose="020B0609070205080204" pitchFamily="49" charset="-128"/>
              </a:rPr>
              <a:t>　　　</a:t>
            </a:r>
            <a:r>
              <a:rPr kumimoji="1" lang="en-US" altLang="ja-JP" sz="1050" dirty="0" smtClean="0">
                <a:latin typeface="ＭＳ ゴシック" panose="020B0609070205080204" pitchFamily="49" charset="-128"/>
                <a:ea typeface="ＭＳ ゴシック" panose="020B0609070205080204" pitchFamily="49" charset="-128"/>
              </a:rPr>
              <a:t>※</a:t>
            </a:r>
            <a:r>
              <a:rPr kumimoji="1" lang="ja-JP" altLang="en-US" sz="1050" dirty="0" smtClean="0">
                <a:latin typeface="ＭＳ ゴシック" panose="020B0609070205080204" pitchFamily="49" charset="-128"/>
                <a:ea typeface="ＭＳ ゴシック" panose="020B0609070205080204" pitchFamily="49" charset="-128"/>
              </a:rPr>
              <a:t>日本の</a:t>
            </a:r>
            <a:r>
              <a:rPr kumimoji="1" lang="en-US" altLang="ja-JP" sz="1050" dirty="0" smtClean="0">
                <a:latin typeface="ＭＳ ゴシック" panose="020B0609070205080204" pitchFamily="49" charset="-128"/>
                <a:ea typeface="ＭＳ ゴシック" panose="020B0609070205080204" pitchFamily="49" charset="-128"/>
              </a:rPr>
              <a:t>CO2</a:t>
            </a:r>
            <a:r>
              <a:rPr kumimoji="1" lang="ja-JP" altLang="en-US" sz="1050" dirty="0" smtClean="0">
                <a:latin typeface="ＭＳ ゴシック" panose="020B0609070205080204" pitchFamily="49" charset="-128"/>
                <a:ea typeface="ＭＳ ゴシック" panose="020B0609070205080204" pitchFamily="49" charset="-128"/>
              </a:rPr>
              <a:t>排出量：世界で第</a:t>
            </a:r>
            <a:r>
              <a:rPr kumimoji="1" lang="en-US" altLang="ja-JP" sz="1050" dirty="0" smtClean="0">
                <a:latin typeface="ＭＳ ゴシック" panose="020B0609070205080204" pitchFamily="49" charset="-128"/>
                <a:ea typeface="ＭＳ ゴシック" panose="020B0609070205080204" pitchFamily="49" charset="-128"/>
              </a:rPr>
              <a:t>5</a:t>
            </a:r>
            <a:r>
              <a:rPr kumimoji="1" lang="ja-JP" altLang="en-US" sz="1050" dirty="0" smtClean="0">
                <a:latin typeface="ＭＳ ゴシック" panose="020B0609070205080204" pitchFamily="49" charset="-128"/>
                <a:ea typeface="ＭＳ ゴシック" panose="020B0609070205080204" pitchFamily="49" charset="-128"/>
              </a:rPr>
              <a:t>位、世界の排出量の</a:t>
            </a:r>
            <a:r>
              <a:rPr kumimoji="1" lang="en-US" altLang="ja-JP" sz="1050" dirty="0" smtClean="0">
                <a:latin typeface="ＭＳ ゴシック" panose="020B0609070205080204" pitchFamily="49" charset="-128"/>
                <a:ea typeface="ＭＳ ゴシック" panose="020B0609070205080204" pitchFamily="49" charset="-128"/>
              </a:rPr>
              <a:t>3.4</a:t>
            </a:r>
            <a:r>
              <a:rPr kumimoji="1" lang="ja-JP" altLang="en-US" sz="1050" dirty="0" smtClean="0">
                <a:latin typeface="ＭＳ ゴシック" panose="020B0609070205080204" pitchFamily="49" charset="-128"/>
                <a:ea typeface="ＭＳ ゴシック" panose="020B0609070205080204" pitchFamily="49" charset="-128"/>
              </a:rPr>
              <a:t>％、第</a:t>
            </a:r>
            <a:r>
              <a:rPr kumimoji="1" lang="en-US" altLang="ja-JP" sz="1050" dirty="0" smtClean="0">
                <a:latin typeface="ＭＳ ゴシック" panose="020B0609070205080204" pitchFamily="49" charset="-128"/>
                <a:ea typeface="ＭＳ ゴシック" panose="020B0609070205080204" pitchFamily="49" charset="-128"/>
              </a:rPr>
              <a:t>1</a:t>
            </a:r>
            <a:r>
              <a:rPr kumimoji="1" lang="ja-JP" altLang="en-US" sz="1050" dirty="0" smtClean="0">
                <a:latin typeface="ＭＳ ゴシック" panose="020B0609070205080204" pitchFamily="49" charset="-128"/>
                <a:ea typeface="ＭＳ ゴシック" panose="020B0609070205080204" pitchFamily="49" charset="-128"/>
              </a:rPr>
              <a:t>位：中国、</a:t>
            </a:r>
            <a:r>
              <a:rPr kumimoji="1" lang="en-US" altLang="ja-JP" sz="1050" dirty="0" smtClean="0">
                <a:latin typeface="ＭＳ ゴシック" panose="020B0609070205080204" pitchFamily="49" charset="-128"/>
                <a:ea typeface="ＭＳ ゴシック" panose="020B0609070205080204" pitchFamily="49" charset="-128"/>
              </a:rPr>
              <a:t>2</a:t>
            </a:r>
            <a:r>
              <a:rPr kumimoji="1" lang="ja-JP" altLang="en-US" sz="1050" dirty="0" smtClean="0">
                <a:latin typeface="ＭＳ ゴシック" panose="020B0609070205080204" pitchFamily="49" charset="-128"/>
                <a:ea typeface="ＭＳ ゴシック" panose="020B0609070205080204" pitchFamily="49" charset="-128"/>
              </a:rPr>
              <a:t>位：米国、</a:t>
            </a:r>
            <a:r>
              <a:rPr kumimoji="1" lang="en-US" altLang="ja-JP" sz="1050" dirty="0" smtClean="0">
                <a:latin typeface="ＭＳ ゴシック" panose="020B0609070205080204" pitchFamily="49" charset="-128"/>
                <a:ea typeface="ＭＳ ゴシック" panose="020B0609070205080204" pitchFamily="49" charset="-128"/>
              </a:rPr>
              <a:t>3</a:t>
            </a:r>
            <a:r>
              <a:rPr kumimoji="1" lang="ja-JP" altLang="en-US" sz="1050" dirty="0" smtClean="0">
                <a:latin typeface="ＭＳ ゴシック" panose="020B0609070205080204" pitchFamily="49" charset="-128"/>
                <a:ea typeface="ＭＳ ゴシック" panose="020B0609070205080204" pitchFamily="49" charset="-128"/>
              </a:rPr>
              <a:t>位：インド、</a:t>
            </a:r>
            <a:r>
              <a:rPr kumimoji="1" lang="en-US" altLang="ja-JP" sz="1050" dirty="0" smtClean="0">
                <a:latin typeface="ＭＳ ゴシック" panose="020B0609070205080204" pitchFamily="49" charset="-128"/>
                <a:ea typeface="ＭＳ ゴシック" panose="020B0609070205080204" pitchFamily="49" charset="-128"/>
              </a:rPr>
              <a:t>4</a:t>
            </a:r>
            <a:r>
              <a:rPr kumimoji="1" lang="ja-JP" altLang="en-US" sz="1050" dirty="0" smtClean="0">
                <a:latin typeface="ＭＳ ゴシック" panose="020B0609070205080204" pitchFamily="49" charset="-128"/>
                <a:ea typeface="ＭＳ ゴシック" panose="020B0609070205080204" pitchFamily="49" charset="-128"/>
              </a:rPr>
              <a:t>位：ロシア、</a:t>
            </a:r>
            <a:r>
              <a:rPr kumimoji="1" lang="en-US" altLang="ja-JP" sz="1050" dirty="0" smtClean="0">
                <a:latin typeface="ＭＳ ゴシック" panose="020B0609070205080204" pitchFamily="49" charset="-128"/>
                <a:ea typeface="ＭＳ ゴシック" panose="020B0609070205080204" pitchFamily="49" charset="-128"/>
              </a:rPr>
              <a:t>5</a:t>
            </a:r>
            <a:r>
              <a:rPr kumimoji="1" lang="ja-JP" altLang="en-US" sz="1050" dirty="0" smtClean="0">
                <a:latin typeface="ＭＳ ゴシック" panose="020B0609070205080204" pitchFamily="49" charset="-128"/>
                <a:ea typeface="ＭＳ ゴシック" panose="020B0609070205080204" pitchFamily="49" charset="-128"/>
              </a:rPr>
              <a:t>位：日本</a:t>
            </a:r>
            <a:endParaRPr kumimoji="1" lang="en-US" altLang="ja-JP" sz="1050" dirty="0" smtClean="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0" y="0"/>
            <a:ext cx="1723002" cy="461665"/>
          </a:xfrm>
          <a:prstGeom prst="rect">
            <a:avLst/>
          </a:prstGeom>
          <a:noFill/>
        </p:spPr>
        <p:txBody>
          <a:bodyPr wrap="square" rtlCol="0">
            <a:spAutoFit/>
          </a:bodyPr>
          <a:lstStyle/>
          <a:p>
            <a:pPr algn="ctr"/>
            <a:r>
              <a:rPr kumimoji="1" lang="ja-JP" altLang="en-US" sz="2400" dirty="0" smtClean="0">
                <a:latin typeface="ＭＳ ゴシック" panose="020B0609070205080204" pitchFamily="49" charset="-128"/>
                <a:ea typeface="ＭＳ ゴシック" panose="020B0609070205080204" pitchFamily="49" charset="-128"/>
              </a:rPr>
              <a:t>＜メモ＞</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AACE23D9-B390-4378-A99B-DAB5785E4F84}" type="slidenum">
              <a:rPr kumimoji="1" lang="ja-JP" altLang="en-US" smtClean="0"/>
              <a:t>16</a:t>
            </a:fld>
            <a:endParaRPr kumimoji="1" lang="ja-JP" altLang="en-US" dirty="0"/>
          </a:p>
        </p:txBody>
      </p:sp>
    </p:spTree>
    <p:extLst>
      <p:ext uri="{BB962C8B-B14F-4D97-AF65-F5344CB8AC3E}">
        <p14:creationId xmlns:p14="http://schemas.microsoft.com/office/powerpoint/2010/main" val="2189266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96978" y="736181"/>
            <a:ext cx="8669215" cy="5355312"/>
          </a:xfrm>
          <a:prstGeom prst="rect">
            <a:avLst/>
          </a:prstGeom>
        </p:spPr>
        <p:txBody>
          <a:bodyPr wrap="square">
            <a:spAutoFit/>
          </a:bodyPr>
          <a:lstStyle/>
          <a:p>
            <a:pPr algn="just">
              <a:spcAft>
                <a:spcPts val="1200"/>
              </a:spcAft>
            </a:pPr>
            <a:r>
              <a:rPr lang="ja-JP" altLang="ja-JP" sz="2800" u="sng" kern="100" dirty="0">
                <a:latin typeface="ＭＳ ゴシック" panose="020B0609070205080204" pitchFamily="49" charset="-128"/>
                <a:ea typeface="ＭＳ ゴシック" panose="020B0609070205080204" pitchFamily="49" charset="-128"/>
                <a:cs typeface="Times New Roman" panose="02020603050405020304" pitchFamily="18" charset="0"/>
              </a:rPr>
              <a:t>基本</a:t>
            </a:r>
            <a:r>
              <a:rPr lang="ja-JP" altLang="ja-JP" sz="2800" u="sng"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思想</a:t>
            </a:r>
            <a:endParaRPr lang="en-US" altLang="ja-JP" sz="2800" u="sng"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marL="536575" indent="-263525" algn="just">
              <a:buFont typeface="Wingdings" panose="05000000000000000000" pitchFamily="2" charset="2"/>
              <a:buChar char="Ø"/>
            </a:pP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カーボンニュートラルのみ</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marL="273050" algn="just">
              <a:spcAft>
                <a:spcPts val="120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未完成技術は含めず完成した時点で導入</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536575" indent="-263525" algn="just">
              <a:spcAft>
                <a:spcPts val="1200"/>
              </a:spcAft>
              <a:buFont typeface="Wingdings" panose="05000000000000000000" pitchFamily="2" charset="2"/>
              <a:buChar char="Ø"/>
            </a:pP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地産地消</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が</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基本</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他</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地域との融通は</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ゼロサム</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条件</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にて可</a:t>
            </a: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536575" indent="-263525" algn="just">
              <a:spcAft>
                <a:spcPts val="1200"/>
              </a:spcAft>
              <a:buFont typeface="Wingdings" panose="05000000000000000000" pitchFamily="2" charset="2"/>
              <a:buChar char="Ø"/>
            </a:pP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エネルギー</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消費は供給可能量以下に制限</a:t>
            </a:r>
          </a:p>
          <a:p>
            <a:pPr algn="just">
              <a:spcAft>
                <a:spcPts val="0"/>
              </a:spcAft>
            </a:pP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1200"/>
              </a:spcAft>
            </a:pPr>
            <a:r>
              <a:rPr lang="ja-JP" altLang="ja-JP" sz="2800" u="sng" kern="100" dirty="0">
                <a:latin typeface="ＭＳ ゴシック" panose="020B0609070205080204" pitchFamily="49" charset="-128"/>
                <a:ea typeface="ＭＳ ゴシック" panose="020B0609070205080204" pitchFamily="49" charset="-128"/>
                <a:cs typeface="Times New Roman" panose="02020603050405020304" pitchFamily="18" charset="0"/>
              </a:rPr>
              <a:t>境界</a:t>
            </a:r>
            <a:r>
              <a:rPr lang="ja-JP" altLang="ja-JP" sz="2800" u="sng"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条件</a:t>
            </a:r>
            <a:endParaRPr lang="en-US" altLang="ja-JP" sz="2800" u="sng"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marL="536575" indent="-263525" algn="just">
              <a:spcAft>
                <a:spcPts val="1200"/>
              </a:spcAft>
              <a:buFont typeface="Wingdings" panose="05000000000000000000" pitchFamily="2" charset="2"/>
              <a:buChar char="Ø"/>
            </a:pP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再生</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可能</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エネルギー</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現行</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原子力</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発電</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marL="536575" indent="-263525" algn="just">
              <a:buFont typeface="Wingdings" panose="05000000000000000000" pitchFamily="2" charset="2"/>
              <a:buChar char="Ø"/>
            </a:pP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必要</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な需給調整は自ら</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担う</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marL="273050" algn="just">
              <a:spcAft>
                <a:spcPts val="1200"/>
              </a:spcAft>
            </a:pP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蓄電池〔含</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EV</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水素製品</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地下揚水</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LAES</a:t>
            </a:r>
            <a:r>
              <a:rPr lang="en-US" altLang="ja-JP" sz="2400" kern="100" baseline="30000" dirty="0" smtClean="0">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他）</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marL="536575" indent="-263525" algn="just">
              <a:spcAft>
                <a:spcPts val="1200"/>
              </a:spcAft>
              <a:buFont typeface="Wingdings" panose="05000000000000000000" pitchFamily="2" charset="2"/>
              <a:buChar char="Ø"/>
            </a:pP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物質</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（例：プラスチックゴミ）</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から</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のカーボン排出も考慮</a:t>
            </a:r>
          </a:p>
        </p:txBody>
      </p:sp>
      <p:sp>
        <p:nvSpPr>
          <p:cNvPr id="7" name="テキスト ボックス 6"/>
          <p:cNvSpPr txBox="1"/>
          <p:nvPr/>
        </p:nvSpPr>
        <p:spPr>
          <a:xfrm>
            <a:off x="79131" y="114300"/>
            <a:ext cx="5026269" cy="584775"/>
          </a:xfrm>
          <a:prstGeom prst="rect">
            <a:avLst/>
          </a:prstGeom>
          <a:noFill/>
          <a:ln>
            <a:solidFill>
              <a:schemeClr val="tx1"/>
            </a:solidFill>
          </a:ln>
        </p:spPr>
        <p:txBody>
          <a:bodyPr wrap="square" rtlCol="0">
            <a:spAutoFit/>
          </a:bodyPr>
          <a:lstStyle/>
          <a:p>
            <a:pPr algn="ctr"/>
            <a:r>
              <a:rPr kumimoji="1" lang="ja-JP" altLang="en-US" sz="3200" dirty="0" smtClean="0">
                <a:latin typeface="ＭＳ ゴシック" panose="020B0609070205080204" pitchFamily="49" charset="-128"/>
                <a:ea typeface="ＭＳ ゴシック" panose="020B0609070205080204" pitchFamily="49" charset="-128"/>
              </a:rPr>
              <a:t>ホロニズム</a:t>
            </a:r>
            <a:r>
              <a:rPr kumimoji="1" lang="en-US" altLang="ja-JP" sz="3200" baseline="30000" dirty="0" smtClean="0">
                <a:latin typeface="ＭＳ ゴシック" panose="020B0609070205080204" pitchFamily="49" charset="-128"/>
                <a:ea typeface="ＭＳ ゴシック" panose="020B0609070205080204" pitchFamily="49" charset="-128"/>
              </a:rPr>
              <a:t>*1</a:t>
            </a:r>
            <a:r>
              <a:rPr kumimoji="1" lang="ja-JP" altLang="en-US" sz="3200" dirty="0" smtClean="0">
                <a:latin typeface="ＭＳ ゴシック" panose="020B0609070205080204" pitchFamily="49" charset="-128"/>
                <a:ea typeface="ＭＳ ゴシック" panose="020B0609070205080204" pitchFamily="49" charset="-128"/>
              </a:rPr>
              <a:t>構想の考え方</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AACE23D9-B390-4378-A99B-DAB5785E4F84}" type="slidenum">
              <a:rPr kumimoji="1" lang="ja-JP" altLang="en-US" smtClean="0"/>
              <a:pPr/>
              <a:t>2</a:t>
            </a:fld>
            <a:endParaRPr kumimoji="1" lang="ja-JP" altLang="en-US" dirty="0"/>
          </a:p>
        </p:txBody>
      </p:sp>
      <p:sp>
        <p:nvSpPr>
          <p:cNvPr id="5" name="テキスト ボックス 4"/>
          <p:cNvSpPr txBox="1"/>
          <p:nvPr/>
        </p:nvSpPr>
        <p:spPr>
          <a:xfrm>
            <a:off x="1842628" y="6488668"/>
            <a:ext cx="5955476" cy="369332"/>
          </a:xfrm>
          <a:prstGeom prst="rect">
            <a:avLst/>
          </a:prstGeom>
          <a:noFill/>
        </p:spPr>
        <p:txBody>
          <a:bodyPr wrap="none" rtlCol="0">
            <a:spAutoFit/>
          </a:bodyPr>
          <a:lstStyle/>
          <a:p>
            <a:r>
              <a:rPr kumimoji="1" lang="en-US" altLang="ja-JP" dirty="0" smtClean="0">
                <a:latin typeface="ＭＳ ゴシック" panose="020B0609070205080204" pitchFamily="49" charset="-128"/>
                <a:ea typeface="ＭＳ ゴシック" panose="020B0609070205080204" pitchFamily="49" charset="-128"/>
              </a:rPr>
              <a:t>*2 LAES</a:t>
            </a:r>
            <a:r>
              <a:rPr kumimoji="1" lang="ja-JP" altLang="en-US" dirty="0" smtClean="0">
                <a:latin typeface="ＭＳ ゴシック" panose="020B0609070205080204" pitchFamily="49" charset="-128"/>
                <a:ea typeface="ＭＳ ゴシック" panose="020B0609070205080204" pitchFamily="49" charset="-128"/>
              </a:rPr>
              <a:t>：</a:t>
            </a:r>
            <a:r>
              <a:rPr kumimoji="1" lang="en-US" altLang="ja-JP" dirty="0" smtClean="0">
                <a:latin typeface="ＭＳ ゴシック" panose="020B0609070205080204" pitchFamily="49" charset="-128"/>
                <a:ea typeface="ＭＳ ゴシック" panose="020B0609070205080204" pitchFamily="49" charset="-128"/>
              </a:rPr>
              <a:t>Liquid Air Energy Storage</a:t>
            </a:r>
            <a:r>
              <a:rPr kumimoji="1" lang="ja-JP" altLang="en-US" dirty="0" smtClean="0">
                <a:latin typeface="ＭＳ ゴシック" panose="020B0609070205080204" pitchFamily="49" charset="-128"/>
                <a:ea typeface="ＭＳ ゴシック" panose="020B0609070205080204" pitchFamily="49" charset="-128"/>
              </a:rPr>
              <a:t>（液体空気貯蔵）</a:t>
            </a:r>
            <a:endParaRPr kumimoji="1" lang="ja-JP" altLang="en-US"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1842628" y="6257964"/>
            <a:ext cx="4685898" cy="369332"/>
          </a:xfrm>
          <a:prstGeom prst="rect">
            <a:avLst/>
          </a:prstGeom>
          <a:noFill/>
        </p:spPr>
        <p:txBody>
          <a:bodyPr wrap="none" rtlCol="0">
            <a:spAutoFit/>
          </a:bodyPr>
          <a:lstStyle/>
          <a:p>
            <a:r>
              <a:rPr kumimoji="1" lang="en-US" altLang="ja-JP" dirty="0" smtClean="0">
                <a:latin typeface="ＭＳ ゴシック" panose="020B0609070205080204" pitchFamily="49" charset="-128"/>
                <a:ea typeface="ＭＳ ゴシック" panose="020B0609070205080204" pitchFamily="49" charset="-128"/>
              </a:rPr>
              <a:t>*1 </a:t>
            </a:r>
            <a:r>
              <a:rPr kumimoji="1" lang="ja-JP" altLang="en-US" dirty="0" smtClean="0">
                <a:latin typeface="ＭＳ ゴシック" panose="020B0609070205080204" pitchFamily="49" charset="-128"/>
                <a:ea typeface="ＭＳ ゴシック" panose="020B0609070205080204" pitchFamily="49" charset="-128"/>
              </a:rPr>
              <a:t>ホロニズム（</a:t>
            </a:r>
            <a:r>
              <a:rPr kumimoji="1" lang="en-US" altLang="ja-JP" dirty="0" smtClean="0">
                <a:latin typeface="ＭＳ ゴシック" panose="020B0609070205080204" pitchFamily="49" charset="-128"/>
                <a:ea typeface="ＭＳ ゴシック" panose="020B0609070205080204" pitchFamily="49" charset="-128"/>
              </a:rPr>
              <a:t>Holonism</a:t>
            </a:r>
            <a:r>
              <a:rPr kumimoji="1" lang="ja-JP" altLang="en-US" dirty="0" smtClean="0">
                <a:latin typeface="ＭＳ ゴシック" panose="020B0609070205080204" pitchFamily="49" charset="-128"/>
                <a:ea typeface="ＭＳ ゴシック" panose="020B0609070205080204" pitchFamily="49" charset="-128"/>
              </a:rPr>
              <a:t>）：全体調和主義</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8540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29745" y="2302311"/>
            <a:ext cx="5342816" cy="1200329"/>
          </a:xfrm>
          <a:prstGeom prst="rect">
            <a:avLst/>
          </a:prstGeom>
          <a:noFill/>
        </p:spPr>
        <p:txBody>
          <a:bodyPr wrap="square" rtlCol="0">
            <a:spAutoFit/>
          </a:bodyPr>
          <a:lstStyle/>
          <a:p>
            <a:pPr algn="ctr"/>
            <a:r>
              <a:rPr kumimoji="1" lang="ja-JP" altLang="en-US" sz="3600" dirty="0" smtClean="0">
                <a:solidFill>
                  <a:srgbClr val="008000"/>
                </a:solidFill>
                <a:latin typeface="ＭＳ ゴシック" panose="020B0609070205080204" pitchFamily="49" charset="-128"/>
                <a:ea typeface="ＭＳ ゴシック" panose="020B0609070205080204" pitchFamily="49" charset="-128"/>
              </a:rPr>
              <a:t>①ホロニズム・タウン（</a:t>
            </a:r>
            <a:r>
              <a:rPr kumimoji="1" lang="en-US" altLang="ja-JP" sz="3600" dirty="0">
                <a:solidFill>
                  <a:srgbClr val="008000"/>
                </a:solidFill>
                <a:latin typeface="ＭＳ ゴシック" panose="020B0609070205080204" pitchFamily="49" charset="-128"/>
                <a:ea typeface="ＭＳ ゴシック" panose="020B0609070205080204" pitchFamily="49" charset="-128"/>
              </a:rPr>
              <a:t>Holonism</a:t>
            </a:r>
            <a:r>
              <a:rPr kumimoji="1" lang="ja-JP" altLang="en-US" sz="3600" dirty="0">
                <a:solidFill>
                  <a:srgbClr val="008000"/>
                </a:solidFill>
                <a:latin typeface="ＭＳ ゴシック" panose="020B0609070205080204" pitchFamily="49" charset="-128"/>
                <a:ea typeface="ＭＳ ゴシック" panose="020B0609070205080204" pitchFamily="49" charset="-128"/>
              </a:rPr>
              <a:t> </a:t>
            </a:r>
            <a:r>
              <a:rPr kumimoji="1" lang="en-US" altLang="ja-JP" sz="3600" dirty="0" smtClean="0">
                <a:solidFill>
                  <a:srgbClr val="008000"/>
                </a:solidFill>
                <a:latin typeface="ＭＳ ゴシック" panose="020B0609070205080204" pitchFamily="49" charset="-128"/>
                <a:ea typeface="ＭＳ ゴシック" panose="020B0609070205080204" pitchFamily="49" charset="-128"/>
              </a:rPr>
              <a:t>Town</a:t>
            </a:r>
            <a:r>
              <a:rPr kumimoji="1" lang="ja-JP" altLang="en-US" sz="3600" dirty="0" smtClean="0">
                <a:solidFill>
                  <a:srgbClr val="008000"/>
                </a:solidFill>
                <a:latin typeface="ＭＳ ゴシック" panose="020B0609070205080204" pitchFamily="49" charset="-128"/>
                <a:ea typeface="ＭＳ ゴシック" panose="020B0609070205080204" pitchFamily="49" charset="-128"/>
              </a:rPr>
              <a:t>）</a:t>
            </a:r>
            <a:endParaRPr kumimoji="1" lang="en-US" altLang="ja-JP" sz="3600" dirty="0" smtClean="0">
              <a:solidFill>
                <a:srgbClr val="008000"/>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AACE23D9-B390-4378-A99B-DAB5785E4F84}" type="slidenum">
              <a:rPr kumimoji="1" lang="ja-JP" altLang="en-US" smtClean="0"/>
              <a:pPr/>
              <a:t>3</a:t>
            </a:fld>
            <a:endParaRPr kumimoji="1" lang="ja-JP" altLang="en-US" dirty="0"/>
          </a:p>
        </p:txBody>
      </p:sp>
    </p:spTree>
    <p:extLst>
      <p:ext uri="{BB962C8B-B14F-4D97-AF65-F5344CB8AC3E}">
        <p14:creationId xmlns:p14="http://schemas.microsoft.com/office/powerpoint/2010/main" val="374462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9037" y="-42223"/>
            <a:ext cx="8962631" cy="677108"/>
          </a:xfrm>
          <a:prstGeom prst="rect">
            <a:avLst/>
          </a:prstGeom>
          <a:noFill/>
        </p:spPr>
        <p:txBody>
          <a:bodyPr wrap="square" rtlCol="0">
            <a:spAutoFit/>
          </a:bodyPr>
          <a:lstStyle/>
          <a:p>
            <a:r>
              <a:rPr kumimoji="1" lang="ja-JP" altLang="en-US" sz="1400" dirty="0" smtClean="0">
                <a:latin typeface="ＭＳ ゴシック" panose="020B0609070205080204" pitchFamily="49" charset="-128"/>
                <a:ea typeface="ＭＳ ゴシック" panose="020B0609070205080204" pitchFamily="49" charset="-128"/>
              </a:rPr>
              <a:t>つくばグリーンホロニズム構想</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2400" dirty="0" smtClean="0">
                <a:solidFill>
                  <a:srgbClr val="008000"/>
                </a:solidFill>
                <a:latin typeface="ＭＳ ゴシック" panose="020B0609070205080204" pitchFamily="49" charset="-128"/>
                <a:ea typeface="ＭＳ ゴシック" panose="020B0609070205080204" pitchFamily="49" charset="-128"/>
              </a:rPr>
              <a:t>①ホロニズム・</a:t>
            </a:r>
            <a:r>
              <a:rPr kumimoji="1" lang="ja-JP" altLang="en-US" sz="2400" dirty="0">
                <a:solidFill>
                  <a:srgbClr val="008000"/>
                </a:solidFill>
                <a:latin typeface="ＭＳ ゴシック" panose="020B0609070205080204" pitchFamily="49" charset="-128"/>
                <a:ea typeface="ＭＳ ゴシック" panose="020B0609070205080204" pitchFamily="49" charset="-128"/>
              </a:rPr>
              <a:t>タウン</a:t>
            </a:r>
            <a:endParaRPr kumimoji="1" lang="ja-JP" altLang="en-US" sz="2400" dirty="0" smtClean="0">
              <a:solidFill>
                <a:srgbClr val="008000"/>
              </a:solidFill>
              <a:latin typeface="ＭＳ ゴシック" panose="020B0609070205080204" pitchFamily="49" charset="-128"/>
              <a:ea typeface="ＭＳ ゴシック" panose="020B0609070205080204" pitchFamily="49" charset="-128"/>
            </a:endParaRPr>
          </a:p>
        </p:txBody>
      </p:sp>
      <p:sp>
        <p:nvSpPr>
          <p:cNvPr id="42" name="スライド番号プレースホルダー 1"/>
          <p:cNvSpPr>
            <a:spLocks noGrp="1"/>
          </p:cNvSpPr>
          <p:nvPr>
            <p:ph type="sldNum" sz="quarter" idx="12"/>
          </p:nvPr>
        </p:nvSpPr>
        <p:spPr>
          <a:xfrm>
            <a:off x="7086600" y="6592253"/>
            <a:ext cx="2057400" cy="365125"/>
          </a:xfrm>
        </p:spPr>
        <p:txBody>
          <a:bodyPr/>
          <a:lstStyle/>
          <a:p>
            <a:fld id="{AACE23D9-B390-4378-A99B-DAB5785E4F84}" type="slidenum">
              <a:rPr kumimoji="1" lang="ja-JP" altLang="en-US" smtClean="0"/>
              <a:t>4</a:t>
            </a:fld>
            <a:endParaRPr kumimoji="1" lang="ja-JP" altLang="en-US" dirty="0"/>
          </a:p>
        </p:txBody>
      </p:sp>
      <p:sp>
        <p:nvSpPr>
          <p:cNvPr id="10" name="正方形/長方形 9"/>
          <p:cNvSpPr/>
          <p:nvPr/>
        </p:nvSpPr>
        <p:spPr>
          <a:xfrm>
            <a:off x="2294914" y="6565321"/>
            <a:ext cx="4706178" cy="253916"/>
          </a:xfrm>
          <a:prstGeom prst="rect">
            <a:avLst/>
          </a:prstGeom>
        </p:spPr>
        <p:txBody>
          <a:bodyPr wrap="square">
            <a:spAutoFit/>
          </a:bodyPr>
          <a:lstStyle/>
          <a:p>
            <a:r>
              <a:rPr kumimoji="1" lang="en-US" altLang="ja-JP" sz="1050" dirty="0" smtClean="0">
                <a:latin typeface="ＭＳ ゴシック" panose="020B0609070205080204" pitchFamily="49" charset="-128"/>
                <a:ea typeface="ＭＳ ゴシック" panose="020B0609070205080204" pitchFamily="49" charset="-128"/>
              </a:rPr>
              <a:t>※</a:t>
            </a:r>
            <a:r>
              <a:rPr kumimoji="1" lang="ja-JP" altLang="en-US" sz="1050" dirty="0" smtClean="0">
                <a:latin typeface="ＭＳ ゴシック" panose="020B0609070205080204" pitchFamily="49" charset="-128"/>
                <a:ea typeface="ＭＳ ゴシック" panose="020B0609070205080204" pitchFamily="49" charset="-128"/>
              </a:rPr>
              <a:t>センター</a:t>
            </a:r>
            <a:r>
              <a:rPr kumimoji="1" lang="en-US" altLang="ja-JP" sz="1050" dirty="0" smtClean="0">
                <a:latin typeface="ＭＳ ゴシック" panose="020B0609070205080204" pitchFamily="49" charset="-128"/>
                <a:ea typeface="ＭＳ ゴシック" panose="020B0609070205080204" pitchFamily="49" charset="-128"/>
              </a:rPr>
              <a:t>a</a:t>
            </a:r>
            <a:r>
              <a:rPr kumimoji="1" lang="ja-JP" altLang="en-US" sz="1050" dirty="0" smtClean="0">
                <a:latin typeface="ＭＳ ゴシック" panose="020B0609070205080204" pitchFamily="49" charset="-128"/>
                <a:ea typeface="ＭＳ ゴシック" panose="020B0609070205080204" pitchFamily="49" charset="-128"/>
              </a:rPr>
              <a:t>、センター</a:t>
            </a:r>
            <a:r>
              <a:rPr kumimoji="1" lang="en-US" altLang="ja-JP" sz="1050" dirty="0" smtClean="0">
                <a:latin typeface="ＭＳ ゴシック" panose="020B0609070205080204" pitchFamily="49" charset="-128"/>
                <a:ea typeface="ＭＳ ゴシック" panose="020B0609070205080204" pitchFamily="49" charset="-128"/>
              </a:rPr>
              <a:t>b</a:t>
            </a:r>
            <a:r>
              <a:rPr kumimoji="1" lang="ja-JP" altLang="en-US" sz="1050" dirty="0" smtClean="0">
                <a:latin typeface="ＭＳ ゴシック" panose="020B0609070205080204" pitchFamily="49" charset="-128"/>
                <a:ea typeface="ＭＳ ゴシック" panose="020B0609070205080204" pitchFamily="49" charset="-128"/>
              </a:rPr>
              <a:t>：地域エネルギーセンター</a:t>
            </a:r>
            <a:endParaRPr kumimoji="1" lang="en-US" altLang="ja-JP" sz="1050" dirty="0">
              <a:latin typeface="ＭＳ ゴシック" panose="020B0609070205080204" pitchFamily="49" charset="-128"/>
              <a:ea typeface="ＭＳ ゴシック" panose="020B0609070205080204" pitchFamily="49" charset="-128"/>
            </a:endParaRPr>
          </a:p>
        </p:txBody>
      </p:sp>
      <p:sp>
        <p:nvSpPr>
          <p:cNvPr id="23" name="正方形/長方形 22"/>
          <p:cNvSpPr/>
          <p:nvPr/>
        </p:nvSpPr>
        <p:spPr>
          <a:xfrm rot="28830">
            <a:off x="1622697" y="1617774"/>
            <a:ext cx="1615593" cy="26038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テキスト ボックス 1"/>
          <p:cNvSpPr txBox="1"/>
          <p:nvPr/>
        </p:nvSpPr>
        <p:spPr>
          <a:xfrm>
            <a:off x="1723785" y="1700172"/>
            <a:ext cx="718531" cy="330072"/>
          </a:xfrm>
          <a:prstGeom prst="rect">
            <a:avLst/>
          </a:prstGeom>
          <a:noFill/>
          <a:ln w="19050">
            <a:solidFill>
              <a:schemeClr val="tx1"/>
            </a:solidFill>
          </a:ln>
        </p:spPr>
        <p:txBody>
          <a:bodyPr wrap="square" lIns="0" tIns="72000" rIns="0" bIns="72000" rtlCol="0" anchor="ctr" anchorCtr="0">
            <a:spAutoFit/>
          </a:bodyPr>
          <a:lstStyle/>
          <a:p>
            <a:pPr algn="ctr"/>
            <a:r>
              <a:rPr kumimoji="1" lang="en-US" altLang="ja-JP" sz="1200" b="1" dirty="0" smtClean="0">
                <a:latin typeface="ＭＳ ゴシック" panose="020B0609070205080204" pitchFamily="49" charset="-128"/>
                <a:ea typeface="ＭＳ ゴシック" panose="020B0609070205080204" pitchFamily="49" charset="-128"/>
              </a:rPr>
              <a:t>A</a:t>
            </a:r>
            <a:r>
              <a:rPr kumimoji="1" lang="ja-JP" altLang="en-US" sz="1200" b="1" dirty="0" smtClean="0">
                <a:latin typeface="ＭＳ ゴシック" panose="020B0609070205080204" pitchFamily="49" charset="-128"/>
                <a:ea typeface="ＭＳ ゴシック" panose="020B0609070205080204" pitchFamily="49" charset="-128"/>
              </a:rPr>
              <a:t>地区</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6498812" y="1687096"/>
            <a:ext cx="775500" cy="330072"/>
          </a:xfrm>
          <a:prstGeom prst="rect">
            <a:avLst/>
          </a:prstGeom>
          <a:noFill/>
          <a:ln w="19050">
            <a:solidFill>
              <a:schemeClr val="tx1"/>
            </a:solidFill>
          </a:ln>
        </p:spPr>
        <p:txBody>
          <a:bodyPr wrap="square" lIns="0" tIns="72000" rIns="0" bIns="72000" rtlCol="0" anchor="ctr" anchorCtr="0">
            <a:spAutoFit/>
          </a:bodyPr>
          <a:lstStyle/>
          <a:p>
            <a:pPr algn="ctr"/>
            <a:r>
              <a:rPr kumimoji="1" lang="en-US" altLang="ja-JP" sz="1200" b="1" dirty="0" smtClean="0">
                <a:latin typeface="ＭＳ ゴシック" panose="020B0609070205080204" pitchFamily="49" charset="-128"/>
                <a:ea typeface="ＭＳ ゴシック" panose="020B0609070205080204" pitchFamily="49" charset="-128"/>
              </a:rPr>
              <a:t>B</a:t>
            </a:r>
            <a:r>
              <a:rPr kumimoji="1" lang="ja-JP" altLang="en-US" sz="1200" b="1" dirty="0" smtClean="0">
                <a:latin typeface="ＭＳ ゴシック" panose="020B0609070205080204" pitchFamily="49" charset="-128"/>
                <a:ea typeface="ＭＳ ゴシック" panose="020B0609070205080204" pitchFamily="49" charset="-128"/>
              </a:rPr>
              <a:t>地区</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6401245" y="2111696"/>
            <a:ext cx="1616288" cy="667847"/>
          </a:xfrm>
          <a:prstGeom prst="rect">
            <a:avLst/>
          </a:prstGeom>
          <a:noFill/>
          <a:ln>
            <a:noFill/>
          </a:ln>
        </p:spPr>
        <p:txBody>
          <a:bodyPr wrap="square" rtlCol="0">
            <a:spAutoFit/>
          </a:bodyPr>
          <a:lstStyle/>
          <a:p>
            <a:pPr algn="ctr"/>
            <a:r>
              <a:rPr kumimoji="1" lang="ja-JP" altLang="en-US" sz="1200" b="1" dirty="0" smtClean="0">
                <a:latin typeface="ＭＳ ゴシック" panose="020B0609070205080204" pitchFamily="49" charset="-128"/>
                <a:ea typeface="ＭＳ ゴシック" panose="020B0609070205080204" pitchFamily="49" charset="-128"/>
              </a:rPr>
              <a:t>脱炭素エネルギー</a:t>
            </a:r>
            <a:endParaRPr kumimoji="1" lang="en-US" altLang="ja-JP" sz="1200" b="1" dirty="0" smtClean="0">
              <a:latin typeface="ＭＳ ゴシック" panose="020B0609070205080204" pitchFamily="49" charset="-128"/>
              <a:ea typeface="ＭＳ ゴシック" panose="020B0609070205080204" pitchFamily="49" charset="-128"/>
            </a:endParaRPr>
          </a:p>
          <a:p>
            <a:pPr algn="ctr"/>
            <a:r>
              <a:rPr kumimoji="1" lang="ja-JP" altLang="en-US" sz="1200" b="1" dirty="0" smtClean="0">
                <a:latin typeface="ＭＳ ゴシック" panose="020B0609070205080204" pitchFamily="49" charset="-128"/>
                <a:ea typeface="ＭＳ ゴシック" panose="020B0609070205080204" pitchFamily="49" charset="-128"/>
              </a:rPr>
              <a:t>モデル住宅街</a:t>
            </a:r>
            <a:endParaRPr kumimoji="1" lang="en-US" altLang="ja-JP" sz="1200" b="1" dirty="0" smtClean="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rot="28830">
            <a:off x="6393501" y="1617774"/>
            <a:ext cx="1615593" cy="260388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 name="テキスト ボックス 21"/>
          <p:cNvSpPr txBox="1"/>
          <p:nvPr/>
        </p:nvSpPr>
        <p:spPr>
          <a:xfrm>
            <a:off x="1648237" y="2119991"/>
            <a:ext cx="1588155" cy="756893"/>
          </a:xfrm>
          <a:prstGeom prst="rect">
            <a:avLst/>
          </a:prstGeom>
          <a:noFill/>
          <a:ln>
            <a:noFill/>
          </a:ln>
        </p:spPr>
        <p:txBody>
          <a:bodyPr wrap="square" lIns="0" tIns="0" rIns="0" bIns="0" rtlCol="0">
            <a:spAutoFit/>
          </a:bodyPr>
          <a:lstStyle/>
          <a:p>
            <a:pPr algn="ctr"/>
            <a:r>
              <a:rPr kumimoji="1" lang="ja-JP" altLang="en-US" sz="1200" b="1" dirty="0" smtClean="0">
                <a:latin typeface="ＭＳ ゴシック" panose="020B0609070205080204" pitchFamily="49" charset="-128"/>
                <a:ea typeface="ＭＳ ゴシック" panose="020B0609070205080204" pitchFamily="49" charset="-128"/>
              </a:rPr>
              <a:t>脱炭素エネルギー</a:t>
            </a:r>
            <a:endParaRPr kumimoji="1" lang="en-US" altLang="ja-JP" sz="1200" b="1" dirty="0" smtClean="0">
              <a:latin typeface="ＭＳ ゴシック" panose="020B0609070205080204" pitchFamily="49" charset="-128"/>
              <a:ea typeface="ＭＳ ゴシック" panose="020B0609070205080204" pitchFamily="49" charset="-128"/>
            </a:endParaRPr>
          </a:p>
          <a:p>
            <a:pPr algn="ctr"/>
            <a:r>
              <a:rPr kumimoji="1" lang="ja-JP" altLang="en-US" sz="1200" b="1" dirty="0" smtClean="0">
                <a:latin typeface="ＭＳ ゴシック" panose="020B0609070205080204" pitchFamily="49" charset="-128"/>
                <a:ea typeface="ＭＳ ゴシック" panose="020B0609070205080204" pitchFamily="49" charset="-128"/>
              </a:rPr>
              <a:t>文化施設</a:t>
            </a:r>
            <a:endParaRPr kumimoji="1" lang="en-US" altLang="ja-JP" sz="1200" b="1" dirty="0" smtClean="0">
              <a:latin typeface="ＭＳ ゴシック" panose="020B0609070205080204" pitchFamily="49" charset="-128"/>
              <a:ea typeface="ＭＳ ゴシック" panose="020B0609070205080204" pitchFamily="49" charset="-128"/>
            </a:endParaRPr>
          </a:p>
          <a:p>
            <a:pPr algn="ctr"/>
            <a:r>
              <a:rPr kumimoji="1" lang="ja-JP" altLang="en-US" sz="1000" b="1" dirty="0" smtClean="0">
                <a:latin typeface="ＭＳ ゴシック" panose="020B0609070205080204" pitchFamily="49" charset="-128"/>
                <a:ea typeface="ＭＳ ゴシック" panose="020B0609070205080204" pitchFamily="49" charset="-128"/>
              </a:rPr>
              <a:t>（体験型学習施設等）</a:t>
            </a:r>
            <a:endParaRPr kumimoji="1" lang="ja-JP" altLang="en-US" sz="1000" b="1" dirty="0">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3643294" y="4426097"/>
            <a:ext cx="2388665" cy="184666"/>
          </a:xfrm>
          <a:prstGeom prst="rect">
            <a:avLst/>
          </a:prstGeom>
          <a:noFill/>
          <a:ln w="9525">
            <a:noFill/>
            <a:prstDash val="sysDot"/>
          </a:ln>
        </p:spPr>
        <p:txBody>
          <a:bodyPr wrap="square" lIns="0" tIns="0" rIns="0" bIns="0" rtlCol="0">
            <a:spAutoFit/>
          </a:bodyPr>
          <a:lstStyle/>
          <a:p>
            <a:pPr algn="ctr"/>
            <a:r>
              <a:rPr kumimoji="1" lang="ja-JP" altLang="en-US" sz="1200" dirty="0" smtClean="0">
                <a:solidFill>
                  <a:srgbClr val="0066FF"/>
                </a:solidFill>
                <a:latin typeface="ＭＳ ゴシック" panose="020B0609070205080204" pitchFamily="49" charset="-128"/>
                <a:ea typeface="ＭＳ ゴシック" panose="020B0609070205080204" pitchFamily="49" charset="-128"/>
              </a:rPr>
              <a:t>水素パイプライン（規制対応後）</a:t>
            </a:r>
            <a:endParaRPr kumimoji="1" lang="ja-JP" altLang="en-US" sz="1200" dirty="0">
              <a:solidFill>
                <a:srgbClr val="0066FF"/>
              </a:solidFill>
              <a:latin typeface="ＭＳ ゴシック" panose="020B0609070205080204" pitchFamily="49" charset="-128"/>
              <a:ea typeface="ＭＳ ゴシック" panose="020B0609070205080204" pitchFamily="49" charset="-128"/>
            </a:endParaRPr>
          </a:p>
        </p:txBody>
      </p:sp>
      <p:sp>
        <p:nvSpPr>
          <p:cNvPr id="34" name="テキスト ボックス 33"/>
          <p:cNvSpPr txBox="1"/>
          <p:nvPr/>
        </p:nvSpPr>
        <p:spPr>
          <a:xfrm>
            <a:off x="3704255" y="4990879"/>
            <a:ext cx="1706769" cy="184666"/>
          </a:xfrm>
          <a:prstGeom prst="rect">
            <a:avLst/>
          </a:prstGeom>
          <a:noFill/>
          <a:ln w="9525">
            <a:noFill/>
            <a:prstDash val="sysDot"/>
          </a:ln>
        </p:spPr>
        <p:txBody>
          <a:bodyPr wrap="square" lIns="0" tIns="0" rIns="0" bIns="0" rtlCol="0">
            <a:spAutoFit/>
          </a:bodyPr>
          <a:lstStyle/>
          <a:p>
            <a:pPr algn="ctr"/>
            <a:r>
              <a:rPr kumimoji="1" lang="ja-JP" altLang="en-US" sz="1200" dirty="0" smtClean="0">
                <a:latin typeface="ＭＳ ゴシック" panose="020B0609070205080204" pitchFamily="49" charset="-128"/>
                <a:ea typeface="ＭＳ ゴシック" panose="020B0609070205080204" pitchFamily="49" charset="-128"/>
              </a:rPr>
              <a:t>直流連系・通信・制御</a:t>
            </a:r>
            <a:endParaRPr kumimoji="1" lang="ja-JP" altLang="en-US" sz="1200" dirty="0">
              <a:latin typeface="ＭＳ ゴシック" panose="020B0609070205080204" pitchFamily="49" charset="-128"/>
              <a:ea typeface="ＭＳ ゴシック" panose="020B0609070205080204" pitchFamily="49" charset="-128"/>
            </a:endParaRPr>
          </a:p>
        </p:txBody>
      </p:sp>
      <p:cxnSp>
        <p:nvCxnSpPr>
          <p:cNvPr id="38" name="直線コネクタ 37"/>
          <p:cNvCxnSpPr/>
          <p:nvPr/>
        </p:nvCxnSpPr>
        <p:spPr bwMode="auto">
          <a:xfrm flipV="1">
            <a:off x="506175" y="3872876"/>
            <a:ext cx="1317594" cy="1"/>
          </a:xfrm>
          <a:prstGeom prst="line">
            <a:avLst/>
          </a:prstGeom>
          <a:ln w="317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05859" y="3639183"/>
            <a:ext cx="872520" cy="184666"/>
          </a:xfrm>
          <a:prstGeom prst="rect">
            <a:avLst/>
          </a:prstGeom>
          <a:noFill/>
          <a:ln>
            <a:noFill/>
          </a:ln>
        </p:spPr>
        <p:txBody>
          <a:bodyPr wrap="square" lIns="0" tIns="0" rIns="0" bIns="0" rtlCol="0">
            <a:spAutoFit/>
          </a:bodyPr>
          <a:lstStyle/>
          <a:p>
            <a:pPr algn="ctr"/>
            <a:r>
              <a:rPr kumimoji="1" lang="ja-JP" altLang="en-US" sz="1200" b="1" dirty="0" smtClean="0">
                <a:latin typeface="ＭＳ ゴシック" panose="020B0609070205080204" pitchFamily="49" charset="-128"/>
                <a:ea typeface="ＭＳ ゴシック" panose="020B0609070205080204" pitchFamily="49" charset="-128"/>
              </a:rPr>
              <a:t>系統連系</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40" name="テキスト ボックス 39"/>
          <p:cNvSpPr txBox="1"/>
          <p:nvPr/>
        </p:nvSpPr>
        <p:spPr>
          <a:xfrm>
            <a:off x="1667083" y="1346940"/>
            <a:ext cx="1686054" cy="311662"/>
          </a:xfrm>
          <a:prstGeom prst="rect">
            <a:avLst/>
          </a:prstGeom>
          <a:noFill/>
          <a:ln>
            <a:noFill/>
          </a:ln>
        </p:spPr>
        <p:txBody>
          <a:bodyPr wrap="square" lIns="0" tIns="0" rIns="0" bIns="0" rtlCol="0">
            <a:spAutoFit/>
          </a:bodyPr>
          <a:lstStyle/>
          <a:p>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愛称：</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p:txBody>
      </p:sp>
      <p:sp>
        <p:nvSpPr>
          <p:cNvPr id="41" name="テキスト ボックス 40"/>
          <p:cNvSpPr txBox="1"/>
          <p:nvPr/>
        </p:nvSpPr>
        <p:spPr>
          <a:xfrm>
            <a:off x="6382610" y="1340291"/>
            <a:ext cx="1632474" cy="311662"/>
          </a:xfrm>
          <a:prstGeom prst="rect">
            <a:avLst/>
          </a:prstGeom>
          <a:noFill/>
          <a:ln>
            <a:noFill/>
          </a:ln>
        </p:spPr>
        <p:txBody>
          <a:bodyPr wrap="square" lIns="0" tIns="0" rIns="0" bIns="0" rtlCol="0">
            <a:spAutoFit/>
          </a:bodyPr>
          <a:lstStyle/>
          <a:p>
            <a:r>
              <a:rPr kumimoji="1" lang="ja-JP" altLang="en-US" sz="1400" b="1" dirty="0" smtClean="0">
                <a:latin typeface="ＭＳ ゴシック" panose="020B0609070205080204" pitchFamily="49" charset="-128"/>
                <a:ea typeface="ＭＳ ゴシック" panose="020B0609070205080204" pitchFamily="49" charset="-128"/>
              </a:rPr>
              <a:t>愛称：</a:t>
            </a:r>
            <a:endParaRPr kumimoji="1" lang="ja-JP" altLang="en-US" sz="1400" b="1" dirty="0">
              <a:latin typeface="ＭＳ ゴシック" panose="020B0609070205080204" pitchFamily="49" charset="-128"/>
              <a:ea typeface="ＭＳ ゴシック" panose="020B0609070205080204" pitchFamily="49" charset="-128"/>
            </a:endParaRPr>
          </a:p>
        </p:txBody>
      </p:sp>
      <p:sp>
        <p:nvSpPr>
          <p:cNvPr id="43" name="正方形/長方形 42"/>
          <p:cNvSpPr/>
          <p:nvPr/>
        </p:nvSpPr>
        <p:spPr>
          <a:xfrm rot="28830">
            <a:off x="3273483" y="1632012"/>
            <a:ext cx="1158231" cy="182872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4" name="テキスト ボックス 43"/>
          <p:cNvSpPr txBox="1"/>
          <p:nvPr/>
        </p:nvSpPr>
        <p:spPr>
          <a:xfrm>
            <a:off x="3348191" y="1711193"/>
            <a:ext cx="945629" cy="330072"/>
          </a:xfrm>
          <a:prstGeom prst="rect">
            <a:avLst/>
          </a:prstGeom>
          <a:noFill/>
          <a:ln w="19050">
            <a:solidFill>
              <a:schemeClr val="tx1"/>
            </a:solidFill>
          </a:ln>
        </p:spPr>
        <p:txBody>
          <a:bodyPr wrap="square" lIns="0" tIns="72000" rIns="0" bIns="72000" rtlCol="0" anchor="ctr" anchorCtr="0">
            <a:spAutoFit/>
          </a:bodyPr>
          <a:lstStyle/>
          <a:p>
            <a:pPr algn="ctr"/>
            <a:r>
              <a:rPr kumimoji="1" lang="en-US" altLang="ja-JP" sz="1200" b="1" dirty="0" smtClean="0">
                <a:latin typeface="ＭＳ ゴシック" panose="020B0609070205080204" pitchFamily="49" charset="-128"/>
                <a:ea typeface="ＭＳ ゴシック" panose="020B0609070205080204" pitchFamily="49" charset="-128"/>
              </a:rPr>
              <a:t>DX</a:t>
            </a:r>
            <a:r>
              <a:rPr kumimoji="1" lang="ja-JP" altLang="en-US" sz="1200" b="1" dirty="0" smtClean="0">
                <a:latin typeface="ＭＳ ゴシック" panose="020B0609070205080204" pitchFamily="49" charset="-128"/>
                <a:ea typeface="ＭＳ ゴシック" panose="020B0609070205080204" pitchFamily="49" charset="-128"/>
              </a:rPr>
              <a:t>研究ｾﾝﾀｰ</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24" name="フリーフォーム 23"/>
          <p:cNvSpPr/>
          <p:nvPr/>
        </p:nvSpPr>
        <p:spPr>
          <a:xfrm>
            <a:off x="2041464" y="4026202"/>
            <a:ext cx="5038988" cy="1231149"/>
          </a:xfrm>
          <a:custGeom>
            <a:avLst/>
            <a:gdLst>
              <a:gd name="connsiteX0" fmla="*/ 0 w 4500282"/>
              <a:gd name="connsiteY0" fmla="*/ 8965 h 681318"/>
              <a:gd name="connsiteX1" fmla="*/ 8964 w 4500282"/>
              <a:gd name="connsiteY1" fmla="*/ 645459 h 681318"/>
              <a:gd name="connsiteX2" fmla="*/ 4500282 w 4500282"/>
              <a:gd name="connsiteY2" fmla="*/ 681318 h 681318"/>
              <a:gd name="connsiteX3" fmla="*/ 4500282 w 4500282"/>
              <a:gd name="connsiteY3" fmla="*/ 0 h 681318"/>
              <a:gd name="connsiteX4" fmla="*/ 4491317 w 4500282"/>
              <a:gd name="connsiteY4" fmla="*/ 0 h 681318"/>
              <a:gd name="connsiteX0" fmla="*/ 0 w 4500282"/>
              <a:gd name="connsiteY0" fmla="*/ 8965 h 690282"/>
              <a:gd name="connsiteX1" fmla="*/ 8964 w 4500282"/>
              <a:gd name="connsiteY1" fmla="*/ 690282 h 690282"/>
              <a:gd name="connsiteX2" fmla="*/ 4500282 w 4500282"/>
              <a:gd name="connsiteY2" fmla="*/ 681318 h 690282"/>
              <a:gd name="connsiteX3" fmla="*/ 4500282 w 4500282"/>
              <a:gd name="connsiteY3" fmla="*/ 0 h 690282"/>
              <a:gd name="connsiteX4" fmla="*/ 4491317 w 4500282"/>
              <a:gd name="connsiteY4" fmla="*/ 0 h 690282"/>
              <a:gd name="connsiteX0" fmla="*/ 0 w 4500282"/>
              <a:gd name="connsiteY0" fmla="*/ 8965 h 690282"/>
              <a:gd name="connsiteX1" fmla="*/ 8964 w 4500282"/>
              <a:gd name="connsiteY1" fmla="*/ 690282 h 690282"/>
              <a:gd name="connsiteX2" fmla="*/ 4500282 w 4500282"/>
              <a:gd name="connsiteY2" fmla="*/ 681318 h 690282"/>
              <a:gd name="connsiteX3" fmla="*/ 4500282 w 4500282"/>
              <a:gd name="connsiteY3" fmla="*/ 0 h 690282"/>
              <a:gd name="connsiteX4" fmla="*/ 4491317 w 4500282"/>
              <a:gd name="connsiteY4" fmla="*/ 0 h 690282"/>
              <a:gd name="connsiteX0" fmla="*/ 0 w 4500282"/>
              <a:gd name="connsiteY0" fmla="*/ 8965 h 690282"/>
              <a:gd name="connsiteX1" fmla="*/ 8964 w 4500282"/>
              <a:gd name="connsiteY1" fmla="*/ 690282 h 690282"/>
              <a:gd name="connsiteX2" fmla="*/ 4500282 w 4500282"/>
              <a:gd name="connsiteY2" fmla="*/ 681318 h 690282"/>
              <a:gd name="connsiteX3" fmla="*/ 4500282 w 4500282"/>
              <a:gd name="connsiteY3" fmla="*/ 0 h 690282"/>
              <a:gd name="connsiteX4" fmla="*/ 4491317 w 4500282"/>
              <a:gd name="connsiteY4" fmla="*/ 0 h 690282"/>
              <a:gd name="connsiteX0" fmla="*/ 0 w 4491318"/>
              <a:gd name="connsiteY0" fmla="*/ 8965 h 690282"/>
              <a:gd name="connsiteX1" fmla="*/ 0 w 4491318"/>
              <a:gd name="connsiteY1" fmla="*/ 690282 h 690282"/>
              <a:gd name="connsiteX2" fmla="*/ 4491318 w 4491318"/>
              <a:gd name="connsiteY2" fmla="*/ 681318 h 690282"/>
              <a:gd name="connsiteX3" fmla="*/ 4491318 w 4491318"/>
              <a:gd name="connsiteY3" fmla="*/ 0 h 690282"/>
              <a:gd name="connsiteX4" fmla="*/ 4482353 w 4491318"/>
              <a:gd name="connsiteY4" fmla="*/ 0 h 690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318" h="690282">
                <a:moveTo>
                  <a:pt x="0" y="8965"/>
                </a:moveTo>
                <a:lnTo>
                  <a:pt x="0" y="690282"/>
                </a:lnTo>
                <a:lnTo>
                  <a:pt x="4491318" y="681318"/>
                </a:lnTo>
                <a:lnTo>
                  <a:pt x="4491318" y="0"/>
                </a:lnTo>
                <a:lnTo>
                  <a:pt x="4482353" y="0"/>
                </a:lnTo>
              </a:path>
            </a:pathLst>
          </a:custGeom>
          <a:noFill/>
          <a:ln w="44450">
            <a:solidFill>
              <a:srgbClr val="CC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2312869" y="4010692"/>
            <a:ext cx="4475905" cy="702931"/>
          </a:xfrm>
          <a:custGeom>
            <a:avLst/>
            <a:gdLst>
              <a:gd name="connsiteX0" fmla="*/ 0 w 4500282"/>
              <a:gd name="connsiteY0" fmla="*/ 8965 h 681318"/>
              <a:gd name="connsiteX1" fmla="*/ 8964 w 4500282"/>
              <a:gd name="connsiteY1" fmla="*/ 645459 h 681318"/>
              <a:gd name="connsiteX2" fmla="*/ 4500282 w 4500282"/>
              <a:gd name="connsiteY2" fmla="*/ 681318 h 681318"/>
              <a:gd name="connsiteX3" fmla="*/ 4500282 w 4500282"/>
              <a:gd name="connsiteY3" fmla="*/ 0 h 681318"/>
              <a:gd name="connsiteX4" fmla="*/ 4491317 w 4500282"/>
              <a:gd name="connsiteY4" fmla="*/ 0 h 681318"/>
              <a:gd name="connsiteX0" fmla="*/ 0 w 4500282"/>
              <a:gd name="connsiteY0" fmla="*/ 8965 h 690282"/>
              <a:gd name="connsiteX1" fmla="*/ 8964 w 4500282"/>
              <a:gd name="connsiteY1" fmla="*/ 690282 h 690282"/>
              <a:gd name="connsiteX2" fmla="*/ 4500282 w 4500282"/>
              <a:gd name="connsiteY2" fmla="*/ 681318 h 690282"/>
              <a:gd name="connsiteX3" fmla="*/ 4500282 w 4500282"/>
              <a:gd name="connsiteY3" fmla="*/ 0 h 690282"/>
              <a:gd name="connsiteX4" fmla="*/ 4491317 w 4500282"/>
              <a:gd name="connsiteY4" fmla="*/ 0 h 690282"/>
              <a:gd name="connsiteX0" fmla="*/ 0 w 4500282"/>
              <a:gd name="connsiteY0" fmla="*/ 8965 h 690282"/>
              <a:gd name="connsiteX1" fmla="*/ 8964 w 4500282"/>
              <a:gd name="connsiteY1" fmla="*/ 690282 h 690282"/>
              <a:gd name="connsiteX2" fmla="*/ 4500282 w 4500282"/>
              <a:gd name="connsiteY2" fmla="*/ 681318 h 690282"/>
              <a:gd name="connsiteX3" fmla="*/ 4500282 w 4500282"/>
              <a:gd name="connsiteY3" fmla="*/ 0 h 690282"/>
              <a:gd name="connsiteX4" fmla="*/ 4491317 w 4500282"/>
              <a:gd name="connsiteY4" fmla="*/ 0 h 690282"/>
              <a:gd name="connsiteX0" fmla="*/ 0 w 4500282"/>
              <a:gd name="connsiteY0" fmla="*/ 8965 h 690282"/>
              <a:gd name="connsiteX1" fmla="*/ 8964 w 4500282"/>
              <a:gd name="connsiteY1" fmla="*/ 690282 h 690282"/>
              <a:gd name="connsiteX2" fmla="*/ 4500282 w 4500282"/>
              <a:gd name="connsiteY2" fmla="*/ 681318 h 690282"/>
              <a:gd name="connsiteX3" fmla="*/ 4500282 w 4500282"/>
              <a:gd name="connsiteY3" fmla="*/ 0 h 690282"/>
              <a:gd name="connsiteX4" fmla="*/ 4491317 w 4500282"/>
              <a:gd name="connsiteY4" fmla="*/ 0 h 690282"/>
              <a:gd name="connsiteX0" fmla="*/ 0 w 4491318"/>
              <a:gd name="connsiteY0" fmla="*/ 8965 h 690282"/>
              <a:gd name="connsiteX1" fmla="*/ 0 w 4491318"/>
              <a:gd name="connsiteY1" fmla="*/ 690282 h 690282"/>
              <a:gd name="connsiteX2" fmla="*/ 4491318 w 4491318"/>
              <a:gd name="connsiteY2" fmla="*/ 681318 h 690282"/>
              <a:gd name="connsiteX3" fmla="*/ 4491318 w 4491318"/>
              <a:gd name="connsiteY3" fmla="*/ 0 h 690282"/>
              <a:gd name="connsiteX4" fmla="*/ 4482353 w 4491318"/>
              <a:gd name="connsiteY4" fmla="*/ 0 h 690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318" h="690282">
                <a:moveTo>
                  <a:pt x="0" y="8965"/>
                </a:moveTo>
                <a:lnTo>
                  <a:pt x="0" y="690282"/>
                </a:lnTo>
                <a:lnTo>
                  <a:pt x="4491318" y="681318"/>
                </a:lnTo>
                <a:lnTo>
                  <a:pt x="4491318" y="0"/>
                </a:lnTo>
                <a:lnTo>
                  <a:pt x="4482353" y="0"/>
                </a:lnTo>
              </a:path>
            </a:pathLst>
          </a:custGeom>
          <a:noFill/>
          <a:ln w="50800" cmpd="dbl">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568616" y="3707841"/>
            <a:ext cx="783241" cy="330072"/>
          </a:xfrm>
          <a:prstGeom prst="rect">
            <a:avLst/>
          </a:prstGeom>
          <a:solidFill>
            <a:schemeClr val="bg1"/>
          </a:solidFill>
          <a:ln w="19050">
            <a:solidFill>
              <a:schemeClr val="tx1"/>
            </a:solidFill>
          </a:ln>
        </p:spPr>
        <p:txBody>
          <a:bodyPr wrap="square" tIns="72000" bIns="72000" rtlCol="0" anchor="ctr" anchorCtr="0">
            <a:spAutoFit/>
          </a:bodyPr>
          <a:lstStyle/>
          <a:p>
            <a:pPr algn="ctr"/>
            <a:r>
              <a:rPr kumimoji="1" lang="ja-JP" altLang="en-US" sz="1200" b="1" dirty="0" smtClean="0">
                <a:latin typeface="ＭＳ ゴシック" panose="020B0609070205080204" pitchFamily="49" charset="-128"/>
                <a:ea typeface="ＭＳ ゴシック" panose="020B0609070205080204" pitchFamily="49" charset="-128"/>
              </a:rPr>
              <a:t>ｾﾝﾀｰ</a:t>
            </a:r>
            <a:r>
              <a:rPr kumimoji="1" lang="en-US" altLang="ja-JP" sz="1200" b="1" dirty="0" smtClean="0">
                <a:latin typeface="ＭＳ ゴシック" panose="020B0609070205080204" pitchFamily="49" charset="-128"/>
                <a:ea typeface="ＭＳ ゴシック" panose="020B0609070205080204" pitchFamily="49" charset="-128"/>
              </a:rPr>
              <a:t>b</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45" name="テキスト ボックス 44"/>
          <p:cNvSpPr txBox="1"/>
          <p:nvPr/>
        </p:nvSpPr>
        <p:spPr>
          <a:xfrm>
            <a:off x="1840989" y="3707841"/>
            <a:ext cx="783241" cy="330072"/>
          </a:xfrm>
          <a:prstGeom prst="rect">
            <a:avLst/>
          </a:prstGeom>
          <a:solidFill>
            <a:schemeClr val="bg1"/>
          </a:solidFill>
          <a:ln w="19050">
            <a:solidFill>
              <a:schemeClr val="tx1"/>
            </a:solidFill>
          </a:ln>
        </p:spPr>
        <p:txBody>
          <a:bodyPr wrap="square" tIns="72000" bIns="72000" rtlCol="0" anchor="ctr" anchorCtr="0">
            <a:spAutoFit/>
          </a:bodyPr>
          <a:lstStyle/>
          <a:p>
            <a:pPr algn="ctr"/>
            <a:r>
              <a:rPr kumimoji="1" lang="ja-JP" altLang="en-US" sz="1200" b="1" dirty="0" smtClean="0">
                <a:latin typeface="ＭＳ ゴシック" panose="020B0609070205080204" pitchFamily="49" charset="-128"/>
                <a:ea typeface="ＭＳ ゴシック" panose="020B0609070205080204" pitchFamily="49" charset="-128"/>
              </a:rPr>
              <a:t>ｾﾝﾀｰ</a:t>
            </a:r>
            <a:r>
              <a:rPr kumimoji="1" lang="en-US" altLang="ja-JP" sz="1200" b="1" dirty="0" smtClean="0">
                <a:latin typeface="ＭＳ ゴシック" panose="020B0609070205080204" pitchFamily="49" charset="-128"/>
                <a:ea typeface="ＭＳ ゴシック" panose="020B0609070205080204" pitchFamily="49" charset="-128"/>
              </a:rPr>
              <a:t>a</a:t>
            </a:r>
            <a:endParaRPr kumimoji="1" lang="ja-JP" altLang="en-US" sz="12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82836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1440" y="132928"/>
            <a:ext cx="9052560" cy="6093976"/>
          </a:xfrm>
          <a:prstGeom prst="rect">
            <a:avLst/>
          </a:prstGeom>
          <a:noFill/>
        </p:spPr>
        <p:txBody>
          <a:bodyPr wrap="square" rtlCol="0">
            <a:spAutoFit/>
          </a:bodyPr>
          <a:lstStyle/>
          <a:p>
            <a:pPr>
              <a:spcAft>
                <a:spcPts val="1200"/>
              </a:spcAft>
            </a:pPr>
            <a:r>
              <a:rPr kumimoji="1" lang="ja-JP" altLang="en-US" sz="2800" dirty="0" smtClean="0">
                <a:latin typeface="ＭＳ ゴシック" panose="020B0609070205080204" pitchFamily="49" charset="-128"/>
                <a:ea typeface="ＭＳ ゴシック" panose="020B0609070205080204" pitchFamily="49" charset="-128"/>
              </a:rPr>
              <a:t>ホロニズム・</a:t>
            </a:r>
            <a:r>
              <a:rPr kumimoji="1" lang="ja-JP" altLang="en-US" sz="2800" dirty="0">
                <a:latin typeface="ＭＳ ゴシック" panose="020B0609070205080204" pitchFamily="49" charset="-128"/>
                <a:ea typeface="ＭＳ ゴシック" panose="020B0609070205080204" pitchFamily="49" charset="-128"/>
              </a:rPr>
              <a:t>タウン</a:t>
            </a:r>
            <a:endParaRPr kumimoji="1" lang="en-US" altLang="ja-JP" sz="2800" dirty="0" smtClean="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再生可能エネルギーの要素技術は</a:t>
            </a:r>
            <a:r>
              <a:rPr kumimoji="1" lang="en-US" altLang="ja-JP" dirty="0" smtClean="0">
                <a:latin typeface="ＭＳ ゴシック" panose="020B0609070205080204" pitchFamily="49" charset="-128"/>
                <a:ea typeface="ＭＳ ゴシック" panose="020B0609070205080204" pitchFamily="49" charset="-128"/>
              </a:rPr>
              <a:t>1974</a:t>
            </a:r>
            <a:r>
              <a:rPr kumimoji="1" lang="ja-JP" altLang="en-US" dirty="0" smtClean="0">
                <a:latin typeface="ＭＳ ゴシック" panose="020B0609070205080204" pitchFamily="49" charset="-128"/>
                <a:ea typeface="ＭＳ ゴシック" panose="020B0609070205080204" pitchFamily="49" charset="-128"/>
              </a:rPr>
              <a:t>年のサンシャイン計画から現在にいたる過程で既に確立されている</a:t>
            </a:r>
            <a:endParaRPr kumimoji="1" lang="en-US" altLang="ja-JP" dirty="0" smtClean="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ただし、各要素技術がシステム化された上での実用化はされていない</a:t>
            </a:r>
            <a:endParaRPr kumimoji="1" lang="en-US" altLang="ja-JP" dirty="0" smtClean="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各要素技術を適切に組合せ、制御し、災害等で外部からのエネルギー供給が途絶えても問題無く生活できる、「地産地消」「自立／自律・分散」「周囲とも協調」型エネルギー都市を将来に向けて創りあげることが必要</a:t>
            </a:r>
            <a:endParaRPr kumimoji="1" lang="en-US" altLang="ja-JP" dirty="0" smtClean="0">
              <a:latin typeface="ＭＳ ゴシック" panose="020B0609070205080204" pitchFamily="49" charset="-128"/>
              <a:ea typeface="ＭＳ ゴシック" panose="020B0609070205080204" pitchFamily="49" charset="-128"/>
            </a:endParaRPr>
          </a:p>
          <a:p>
            <a:pPr marL="541338" indent="-274638">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ヒトが将来にわたって安心して健康的に生きられる「まち」の実物を作り上げる</a:t>
            </a:r>
            <a:endParaRPr kumimoji="1" lang="en-US" altLang="ja-JP" dirty="0" smtClean="0">
              <a:latin typeface="ＭＳ ゴシック" panose="020B0609070205080204" pitchFamily="49" charset="-128"/>
              <a:ea typeface="ＭＳ ゴシック" panose="020B0609070205080204" pitchFamily="49" charset="-128"/>
            </a:endParaRPr>
          </a:p>
          <a:p>
            <a:pPr marL="808038" indent="-541338">
              <a:spcAft>
                <a:spcPts val="1200"/>
              </a:spcAft>
            </a:pPr>
            <a:r>
              <a:rPr kumimoji="1" lang="ja-JP" altLang="en-US" dirty="0" smtClean="0">
                <a:latin typeface="ＭＳ ゴシック" panose="020B0609070205080204" pitchFamily="49" charset="-128"/>
                <a:ea typeface="ＭＳ ゴシック" panose="020B0609070205080204" pitchFamily="49" charset="-128"/>
              </a:rPr>
              <a:t>　（大量の電力消費社会になることへの警鐘と、</a:t>
            </a:r>
            <a:r>
              <a:rPr kumimoji="1" lang="en-US" altLang="ja-JP" dirty="0" smtClean="0">
                <a:latin typeface="ＭＳ ゴシック" panose="020B0609070205080204" pitchFamily="49" charset="-128"/>
                <a:ea typeface="ＭＳ ゴシック" panose="020B0609070205080204" pitchFamily="49" charset="-128"/>
              </a:rPr>
              <a:t>DX</a:t>
            </a:r>
            <a:r>
              <a:rPr kumimoji="1" lang="ja-JP" altLang="en-US" dirty="0" smtClean="0">
                <a:latin typeface="ＭＳ ゴシック" panose="020B0609070205080204" pitchFamily="49" charset="-128"/>
                <a:ea typeface="ＭＳ ゴシック" panose="020B0609070205080204" pitchFamily="49" charset="-128"/>
              </a:rPr>
              <a:t>・</a:t>
            </a:r>
            <a:r>
              <a:rPr kumimoji="1" lang="en-US" altLang="ja-JP" dirty="0" smtClean="0">
                <a:latin typeface="ＭＳ ゴシック" panose="020B0609070205080204" pitchFamily="49" charset="-128"/>
                <a:ea typeface="ＭＳ ゴシック" panose="020B0609070205080204" pitchFamily="49" charset="-128"/>
              </a:rPr>
              <a:t>EX</a:t>
            </a:r>
            <a:r>
              <a:rPr kumimoji="1" lang="ja-JP" altLang="en-US" dirty="0" smtClean="0">
                <a:latin typeface="ＭＳ ゴシック" panose="020B0609070205080204" pitchFamily="49" charset="-128"/>
                <a:ea typeface="ＭＳ ゴシック" panose="020B0609070205080204" pitchFamily="49" charset="-128"/>
              </a:rPr>
              <a:t>技術で電力消費を抑えながら生活しやすい「まち」にする）</a:t>
            </a:r>
            <a:endParaRPr kumimoji="1" lang="en-US" altLang="ja-JP" dirty="0" smtClean="0">
              <a:latin typeface="ＭＳ ゴシック" panose="020B0609070205080204" pitchFamily="49" charset="-128"/>
              <a:ea typeface="ＭＳ ゴシック" panose="020B0609070205080204" pitchFamily="49" charset="-128"/>
            </a:endParaRPr>
          </a:p>
          <a:p>
            <a:pPr marL="541338" indent="-274638">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ホロニズム・</a:t>
            </a:r>
            <a:r>
              <a:rPr kumimoji="1" lang="ja-JP" altLang="en-US" sz="2000" dirty="0">
                <a:latin typeface="ＭＳ ゴシック" panose="020B0609070205080204" pitchFamily="49" charset="-128"/>
                <a:ea typeface="ＭＳ ゴシック" panose="020B0609070205080204" pitchFamily="49" charset="-128"/>
              </a:rPr>
              <a:t>タウン</a:t>
            </a:r>
            <a:r>
              <a:rPr kumimoji="1" lang="ja-JP" altLang="en-US" sz="2000" dirty="0" smtClean="0">
                <a:latin typeface="ＭＳ ゴシック" panose="020B0609070205080204" pitchFamily="49" charset="-128"/>
                <a:ea typeface="ＭＳ ゴシック" panose="020B0609070205080204" pitchFamily="49" charset="-128"/>
              </a:rPr>
              <a:t>はその</a:t>
            </a:r>
            <a:r>
              <a:rPr kumimoji="1" lang="ja-JP" altLang="en-US" sz="2000" dirty="0">
                <a:latin typeface="ＭＳ ゴシック" panose="020B0609070205080204" pitchFamily="49" charset="-128"/>
                <a:ea typeface="ＭＳ ゴシック" panose="020B0609070205080204" pitchFamily="49" charset="-128"/>
              </a:rPr>
              <a:t>ための</a:t>
            </a:r>
            <a:r>
              <a:rPr kumimoji="1" lang="ja-JP" altLang="en-US" sz="2000" dirty="0" smtClean="0">
                <a:latin typeface="ＭＳ ゴシック" panose="020B0609070205080204" pitchFamily="49" charset="-128"/>
                <a:ea typeface="ＭＳ ゴシック" panose="020B0609070205080204" pitchFamily="49" charset="-128"/>
              </a:rPr>
              <a:t>実験新街区（</a:t>
            </a:r>
            <a:r>
              <a:rPr kumimoji="1" lang="ja-JP" altLang="en-US" sz="2000" dirty="0" smtClean="0">
                <a:latin typeface="ＭＳ ゴシック" panose="020B0609070205080204" pitchFamily="49" charset="-128"/>
                <a:ea typeface="ＭＳ ゴシック" panose="020B0609070205080204" pitchFamily="49" charset="-128"/>
              </a:rPr>
              <a:t>挑戦する「まち」）</a:t>
            </a:r>
            <a:endParaRPr kumimoji="1" lang="en-US" altLang="ja-JP" sz="2000" dirty="0" smtClean="0">
              <a:latin typeface="ＭＳ ゴシック" panose="020B0609070205080204" pitchFamily="49" charset="-128"/>
              <a:ea typeface="ＭＳ ゴシック" panose="020B0609070205080204" pitchFamily="49" charset="-128"/>
            </a:endParaRPr>
          </a:p>
          <a:p>
            <a:pPr marL="266700">
              <a:spcAft>
                <a:spcPts val="1200"/>
              </a:spcAft>
            </a:pPr>
            <a:r>
              <a:rPr kumimoji="1" lang="ja-JP" altLang="en-US" dirty="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　（①および後述②③の連携に</a:t>
            </a:r>
            <a:r>
              <a:rPr kumimoji="1" lang="ja-JP" altLang="en-US" dirty="0">
                <a:latin typeface="ＭＳ ゴシック" panose="020B0609070205080204" pitchFamily="49" charset="-128"/>
                <a:ea typeface="ＭＳ ゴシック" panose="020B0609070205080204" pitchFamily="49" charset="-128"/>
              </a:rPr>
              <a:t>よる</a:t>
            </a:r>
            <a:r>
              <a:rPr kumimoji="1" lang="ja-JP" altLang="en-US" dirty="0" smtClean="0">
                <a:latin typeface="ＭＳ ゴシック" panose="020B0609070205080204" pitchFamily="49" charset="-128"/>
                <a:ea typeface="ＭＳ ゴシック" panose="020B0609070205080204" pitchFamily="49" charset="-128"/>
              </a:rPr>
              <a:t>実験新街区の</a:t>
            </a:r>
            <a:r>
              <a:rPr kumimoji="1" lang="ja-JP" altLang="en-US" dirty="0" smtClean="0">
                <a:latin typeface="ＭＳ ゴシック" panose="020B0609070205080204" pitchFamily="49" charset="-128"/>
                <a:ea typeface="ＭＳ ゴシック" panose="020B0609070205080204" pitchFamily="49" charset="-128"/>
              </a:rPr>
              <a:t>稼働、そのための</a:t>
            </a:r>
            <a:r>
              <a:rPr kumimoji="1" lang="ja-JP" altLang="en-US" dirty="0" smtClean="0">
                <a:latin typeface="ＭＳ ゴシック" panose="020B0609070205080204" pitchFamily="49" charset="-128"/>
                <a:ea typeface="ＭＳ ゴシック" panose="020B0609070205080204" pitchFamily="49" charset="-128"/>
              </a:rPr>
              <a:t>産学官連携</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2800" dirty="0" smtClean="0">
                <a:latin typeface="ＭＳ ゴシック" panose="020B0609070205080204" pitchFamily="49" charset="-128"/>
                <a:ea typeface="ＭＳ ゴシック" panose="020B0609070205080204" pitchFamily="49" charset="-128"/>
              </a:rPr>
              <a:t>前提</a:t>
            </a:r>
            <a:endParaRPr kumimoji="1" lang="en-US" altLang="ja-JP" sz="2800" dirty="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カーボンニュートラルの未来都市であること（生活ゴミの</a:t>
            </a:r>
            <a:r>
              <a:rPr kumimoji="1" lang="en-US" altLang="ja-JP" dirty="0" smtClean="0">
                <a:latin typeface="ＭＳ ゴシック" panose="020B0609070205080204" pitchFamily="49" charset="-128"/>
                <a:ea typeface="ＭＳ ゴシック" panose="020B0609070205080204" pitchFamily="49" charset="-128"/>
              </a:rPr>
              <a:t>CO2</a:t>
            </a:r>
            <a:r>
              <a:rPr kumimoji="1" lang="ja-JP" altLang="en-US" dirty="0" smtClean="0">
                <a:latin typeface="ＭＳ ゴシック" panose="020B0609070205080204" pitchFamily="49" charset="-128"/>
                <a:ea typeface="ＭＳ ゴシック" panose="020B0609070205080204" pitchFamily="49" charset="-128"/>
              </a:rPr>
              <a:t>回収も検討対象）</a:t>
            </a:r>
            <a:endParaRPr kumimoji="1" lang="en-US" altLang="ja-JP" dirty="0" smtClean="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各要素技術の性能向上に各社がホロニズム・</a:t>
            </a:r>
            <a:r>
              <a:rPr kumimoji="1" lang="ja-JP" altLang="en-US" dirty="0">
                <a:latin typeface="ＭＳ ゴシック" panose="020B0609070205080204" pitchFamily="49" charset="-128"/>
                <a:ea typeface="ＭＳ ゴシック" panose="020B0609070205080204" pitchFamily="49" charset="-128"/>
              </a:rPr>
              <a:t>タウン</a:t>
            </a:r>
            <a:r>
              <a:rPr kumimoji="1" lang="ja-JP" altLang="en-US" dirty="0" smtClean="0">
                <a:latin typeface="ＭＳ ゴシック" panose="020B0609070205080204" pitchFamily="49" charset="-128"/>
                <a:ea typeface="ＭＳ ゴシック" panose="020B0609070205080204" pitchFamily="49" charset="-128"/>
              </a:rPr>
              <a:t>を活用</a:t>
            </a:r>
            <a:endParaRPr kumimoji="1" lang="en-US" altLang="ja-JP" dirty="0" smtClean="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効率的なエネルギー利用による生活（市民の我慢も必要）</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AACE23D9-B390-4378-A99B-DAB5785E4F84}" type="slidenum">
              <a:rPr kumimoji="1" lang="ja-JP" altLang="en-US" smtClean="0"/>
              <a:pPr/>
              <a:t>5</a:t>
            </a:fld>
            <a:endParaRPr kumimoji="1" lang="ja-JP" altLang="en-US" dirty="0"/>
          </a:p>
        </p:txBody>
      </p:sp>
    </p:spTree>
    <p:extLst>
      <p:ext uri="{BB962C8B-B14F-4D97-AF65-F5344CB8AC3E}">
        <p14:creationId xmlns:p14="http://schemas.microsoft.com/office/powerpoint/2010/main" val="3037395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0180" y="342585"/>
            <a:ext cx="8783320" cy="5139869"/>
          </a:xfrm>
          <a:prstGeom prst="rect">
            <a:avLst/>
          </a:prstGeom>
          <a:noFill/>
        </p:spPr>
        <p:txBody>
          <a:bodyPr wrap="square" lIns="72000" tIns="0" rIns="0" bIns="0" rtlCol="0">
            <a:spAutoFit/>
          </a:bodyPr>
          <a:lstStyle/>
          <a:p>
            <a:pPr>
              <a:spcAft>
                <a:spcPts val="1200"/>
              </a:spcAft>
            </a:pPr>
            <a:r>
              <a:rPr kumimoji="1" lang="ja-JP" altLang="en-US" sz="2800" dirty="0" smtClean="0">
                <a:latin typeface="ＭＳ ゴシック" panose="020B0609070205080204" pitchFamily="49" charset="-128"/>
                <a:ea typeface="ＭＳ ゴシック" panose="020B0609070205080204" pitchFamily="49" charset="-128"/>
              </a:rPr>
              <a:t>規制に関する課題（適正化項目例）</a:t>
            </a:r>
            <a:endParaRPr kumimoji="1" lang="en-US" altLang="ja-JP" sz="2800" dirty="0" smtClean="0">
              <a:latin typeface="ＭＳ ゴシック" panose="020B0609070205080204" pitchFamily="49" charset="-128"/>
              <a:ea typeface="ＭＳ ゴシック" panose="020B0609070205080204" pitchFamily="49" charset="-128"/>
            </a:endParaRPr>
          </a:p>
          <a:p>
            <a:pPr marL="541338" indent="-274638">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電気関係：発電所としての地域エネルギーセンターに係る規制適正化</a:t>
            </a:r>
            <a:endParaRPr kumimoji="1" lang="en-US" altLang="ja-JP" dirty="0" smtClean="0">
              <a:latin typeface="ＭＳ ゴシック" panose="020B0609070205080204" pitchFamily="49" charset="-128"/>
              <a:ea typeface="ＭＳ ゴシック" panose="020B0609070205080204" pitchFamily="49" charset="-128"/>
            </a:endParaRPr>
          </a:p>
          <a:p>
            <a:pPr marL="541338" indent="-274638">
              <a:spcAft>
                <a:spcPts val="1200"/>
              </a:spcAft>
            </a:pPr>
            <a:r>
              <a:rPr kumimoji="1" lang="ja-JP" altLang="en-US" dirty="0" smtClean="0">
                <a:latin typeface="ＭＳ ゴシック" panose="020B0609070205080204" pitchFamily="49" charset="-128"/>
                <a:ea typeface="ＭＳ ゴシック" panose="020B0609070205080204" pitchFamily="49" charset="-128"/>
              </a:rPr>
              <a:t>　　　　　　（太陽光、風力、燃料電池、蓄電池：各</a:t>
            </a:r>
            <a:r>
              <a:rPr kumimoji="1" lang="en-US" altLang="ja-JP" dirty="0" err="1" smtClean="0">
                <a:latin typeface="ＭＳ ゴシック" panose="020B0609070205080204" pitchFamily="49" charset="-128"/>
                <a:ea typeface="ＭＳ ゴシック" panose="020B0609070205080204" pitchFamily="49" charset="-128"/>
              </a:rPr>
              <a:t>500kW</a:t>
            </a:r>
            <a:r>
              <a:rPr kumimoji="1" lang="ja-JP" altLang="en-US" dirty="0" smtClean="0">
                <a:latin typeface="ＭＳ ゴシック" panose="020B0609070205080204" pitchFamily="49" charset="-128"/>
                <a:ea typeface="ＭＳ ゴシック" panose="020B0609070205080204" pitchFamily="49" charset="-128"/>
              </a:rPr>
              <a:t>程度までは簡易規制）</a:t>
            </a:r>
            <a:endParaRPr kumimoji="1" lang="en-US" altLang="ja-JP" dirty="0" smtClean="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水素関係：パイプライン供給（高圧・低圧）関係</a:t>
            </a:r>
            <a:endParaRPr kumimoji="1" lang="en-US" altLang="ja-JP" dirty="0" smtClean="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センター</a:t>
            </a:r>
            <a:r>
              <a:rPr kumimoji="1" lang="en-US" altLang="ja-JP" dirty="0" smtClean="0">
                <a:latin typeface="ＭＳ ゴシック" panose="020B0609070205080204" pitchFamily="49" charset="-128"/>
                <a:ea typeface="ＭＳ ゴシック" panose="020B0609070205080204" pitchFamily="49" charset="-128"/>
              </a:rPr>
              <a:t>a</a:t>
            </a:r>
            <a:r>
              <a:rPr kumimoji="1" lang="ja-JP" altLang="en-US" dirty="0" smtClean="0">
                <a:latin typeface="ＭＳ ゴシック" panose="020B0609070205080204" pitchFamily="49" charset="-128"/>
                <a:ea typeface="ＭＳ ゴシック" panose="020B0609070205080204" pitchFamily="49" charset="-128"/>
              </a:rPr>
              <a:t>内に電力と水素が混在することに対する関連規制　など</a:t>
            </a:r>
            <a:endParaRPr kumimoji="1" lang="en-US" altLang="ja-JP" dirty="0" smtClean="0">
              <a:latin typeface="ＭＳ ゴシック" panose="020B0609070205080204" pitchFamily="49" charset="-128"/>
              <a:ea typeface="ＭＳ ゴシック" panose="020B0609070205080204" pitchFamily="49" charset="-128"/>
            </a:endParaRPr>
          </a:p>
          <a:p>
            <a:pPr marL="715963" indent="-357188">
              <a:spcAft>
                <a:spcPts val="1200"/>
              </a:spcAft>
              <a:buFont typeface="ＭＳ ゴシック" panose="020B0609070205080204" pitchFamily="49" charset="-128"/>
              <a:buChar char="※"/>
              <a:tabLst>
                <a:tab pos="7985125" algn="l"/>
                <a:tab pos="8428038" algn="l"/>
              </a:tabLst>
            </a:pPr>
            <a:r>
              <a:rPr kumimoji="1" lang="ja-JP" altLang="en-US" dirty="0" smtClean="0">
                <a:latin typeface="ＭＳ ゴシック" panose="020B0609070205080204" pitchFamily="49" charset="-128"/>
                <a:ea typeface="ＭＳ ゴシック" panose="020B0609070205080204" pitchFamily="49" charset="-128"/>
              </a:rPr>
              <a:t>電気事業法、高圧ガス保安法、都市ガス事業法、消防法、建築基準法、電気用品安全法などの関連法規を中心に、まずは確認作業から開始</a:t>
            </a:r>
            <a:endParaRPr kumimoji="1" lang="en-US" altLang="ja-JP"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pPr>
              <a:spcAft>
                <a:spcPts val="1200"/>
              </a:spcAft>
            </a:pPr>
            <a:r>
              <a:rPr kumimoji="1" lang="ja-JP" altLang="en-US" sz="2800" dirty="0" smtClean="0">
                <a:latin typeface="ＭＳ ゴシック" panose="020B0609070205080204" pitchFamily="49" charset="-128"/>
                <a:ea typeface="ＭＳ ゴシック" panose="020B0609070205080204" pitchFamily="49" charset="-128"/>
              </a:rPr>
              <a:t>カーボンニュートラル認証制度</a:t>
            </a:r>
            <a:endParaRPr kumimoji="1" lang="en-US" altLang="ja-JP" sz="2800" dirty="0">
              <a:latin typeface="ＭＳ ゴシック" panose="020B0609070205080204" pitchFamily="49" charset="-128"/>
              <a:ea typeface="ＭＳ ゴシック" panose="020B0609070205080204" pitchFamily="49" charset="-128"/>
            </a:endParaRPr>
          </a:p>
          <a:p>
            <a:pPr marL="541338" indent="-274638">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カーボンニュートラル設備・機器などに対する必要な性能保証（</a:t>
            </a:r>
            <a:r>
              <a:rPr kumimoji="1" lang="en-US" altLang="ja-JP" dirty="0" err="1" smtClean="0">
                <a:latin typeface="ＭＳ ゴシック" panose="020B0609070205080204" pitchFamily="49" charset="-128"/>
                <a:ea typeface="ＭＳ ゴシック" panose="020B0609070205080204" pitchFamily="49" charset="-128"/>
              </a:rPr>
              <a:t>LCA</a:t>
            </a:r>
            <a:r>
              <a:rPr kumimoji="1" lang="ja-JP" altLang="en-US" dirty="0" smtClean="0">
                <a:latin typeface="ＭＳ ゴシック" panose="020B0609070205080204" pitchFamily="49" charset="-128"/>
                <a:ea typeface="ＭＳ ゴシック" panose="020B0609070205080204" pitchFamily="49" charset="-128"/>
              </a:rPr>
              <a:t>規制など）</a:t>
            </a:r>
            <a:endParaRPr kumimoji="1" lang="en-US" altLang="ja-JP" dirty="0">
              <a:latin typeface="ＭＳ ゴシック" panose="020B0609070205080204" pitchFamily="49" charset="-128"/>
              <a:ea typeface="ＭＳ ゴシック" panose="020B0609070205080204" pitchFamily="49" charset="-128"/>
            </a:endParaRPr>
          </a:p>
          <a:p>
            <a:pPr marL="266700">
              <a:spcAft>
                <a:spcPts val="1200"/>
              </a:spcAft>
            </a:pPr>
            <a:r>
              <a:rPr kumimoji="1" lang="ja-JP" altLang="en-US" dirty="0" smtClean="0">
                <a:latin typeface="ＭＳ ゴシック" panose="020B0609070205080204" pitchFamily="49" charset="-128"/>
                <a:ea typeface="ＭＳ ゴシック" panose="020B0609070205080204" pitchFamily="49" charset="-128"/>
              </a:rPr>
              <a:t>　（インセンティブにも活用可能）</a:t>
            </a:r>
            <a:endParaRPr kumimoji="1" lang="en-US" altLang="ja-JP" dirty="0" smtClean="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pPr>
            <a:r>
              <a:rPr kumimoji="1" lang="ja-JP" altLang="en-US" dirty="0">
                <a:latin typeface="ＭＳ ゴシック" panose="020B0609070205080204" pitchFamily="49" charset="-128"/>
                <a:ea typeface="ＭＳ ゴシック" panose="020B0609070205080204" pitchFamily="49" charset="-128"/>
              </a:rPr>
              <a:t>カーボンニュートラル設備・</a:t>
            </a:r>
            <a:r>
              <a:rPr kumimoji="1" lang="ja-JP" altLang="en-US" dirty="0" smtClean="0">
                <a:latin typeface="ＭＳ ゴシック" panose="020B0609070205080204" pitchFamily="49" charset="-128"/>
                <a:ea typeface="ＭＳ ゴシック" panose="020B0609070205080204" pitchFamily="49" charset="-128"/>
              </a:rPr>
              <a:t>機器の基準策定</a:t>
            </a:r>
            <a:endParaRPr kumimoji="1" lang="en-US" altLang="ja-JP" dirty="0" smtClean="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ホロニズム・タウンでの稼働実績を認証要件にするなど　認証事業への展開</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AACE23D9-B390-4378-A99B-DAB5785E4F84}" type="slidenum">
              <a:rPr kumimoji="1" lang="ja-JP" altLang="en-US" smtClean="0"/>
              <a:t>6</a:t>
            </a:fld>
            <a:endParaRPr kumimoji="1" lang="ja-JP" altLang="en-US" dirty="0"/>
          </a:p>
        </p:txBody>
      </p:sp>
    </p:spTree>
    <p:extLst>
      <p:ext uri="{BB962C8B-B14F-4D97-AF65-F5344CB8AC3E}">
        <p14:creationId xmlns:p14="http://schemas.microsoft.com/office/powerpoint/2010/main" val="3404147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正方形/長方形 378">
            <a:extLst>
              <a:ext uri="{FF2B5EF4-FFF2-40B4-BE49-F238E27FC236}">
                <a16:creationId xmlns:a16="http://schemas.microsoft.com/office/drawing/2014/main" id="{B42FE158-2578-4DF4-BF98-8C7A8F874FF1}"/>
              </a:ext>
            </a:extLst>
          </p:cNvPr>
          <p:cNvSpPr/>
          <p:nvPr/>
        </p:nvSpPr>
        <p:spPr>
          <a:xfrm>
            <a:off x="1" y="1351770"/>
            <a:ext cx="9144000" cy="4960937"/>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389" name="直線矢印コネクタ 388">
            <a:extLst>
              <a:ext uri="{FF2B5EF4-FFF2-40B4-BE49-F238E27FC236}">
                <a16:creationId xmlns:a16="http://schemas.microsoft.com/office/drawing/2014/main" id="{FEDD50C2-C219-4EB0-AC66-547395BF6A61}"/>
              </a:ext>
            </a:extLst>
          </p:cNvPr>
          <p:cNvCxnSpPr>
            <a:cxnSpLocks/>
          </p:cNvCxnSpPr>
          <p:nvPr/>
        </p:nvCxnSpPr>
        <p:spPr bwMode="auto">
          <a:xfrm flipV="1">
            <a:off x="1263414" y="4700734"/>
            <a:ext cx="1759738" cy="8761"/>
          </a:xfrm>
          <a:prstGeom prst="straightConnector1">
            <a:avLst/>
          </a:prstGeom>
          <a:ln w="12700" cmpd="sng">
            <a:solidFill>
              <a:srgbClr val="CC00FF"/>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13BB8668-9B61-44B7-94AC-B67DD4AE3A29}"/>
              </a:ext>
            </a:extLst>
          </p:cNvPr>
          <p:cNvCxnSpPr>
            <a:cxnSpLocks/>
          </p:cNvCxnSpPr>
          <p:nvPr/>
        </p:nvCxnSpPr>
        <p:spPr>
          <a:xfrm>
            <a:off x="1735205" y="2243547"/>
            <a:ext cx="6124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394" name="図 393">
            <a:extLst>
              <a:ext uri="{FF2B5EF4-FFF2-40B4-BE49-F238E27FC236}">
                <a16:creationId xmlns:a16="http://schemas.microsoft.com/office/drawing/2014/main" id="{C63314CD-61D4-4CB3-B192-0F90994C38B1}"/>
              </a:ext>
            </a:extLst>
          </p:cNvPr>
          <p:cNvPicPr>
            <a:picLocks noChangeAspect="1"/>
          </p:cNvPicPr>
          <p:nvPr/>
        </p:nvPicPr>
        <p:blipFill>
          <a:blip r:embed="rId3"/>
          <a:stretch>
            <a:fillRect/>
          </a:stretch>
        </p:blipFill>
        <p:spPr>
          <a:xfrm>
            <a:off x="5059156" y="755923"/>
            <a:ext cx="536125" cy="572253"/>
          </a:xfrm>
          <a:prstGeom prst="rect">
            <a:avLst/>
          </a:prstGeom>
        </p:spPr>
      </p:pic>
      <p:cxnSp>
        <p:nvCxnSpPr>
          <p:cNvPr id="403" name="直線コネクタ 402">
            <a:extLst>
              <a:ext uri="{FF2B5EF4-FFF2-40B4-BE49-F238E27FC236}">
                <a16:creationId xmlns:a16="http://schemas.microsoft.com/office/drawing/2014/main" id="{48B657D1-A757-4DA3-8599-301C4AD25A16}"/>
              </a:ext>
            </a:extLst>
          </p:cNvPr>
          <p:cNvCxnSpPr>
            <a:cxnSpLocks/>
          </p:cNvCxnSpPr>
          <p:nvPr/>
        </p:nvCxnSpPr>
        <p:spPr>
          <a:xfrm>
            <a:off x="5375050" y="1244794"/>
            <a:ext cx="0" cy="1763999"/>
          </a:xfrm>
          <a:prstGeom prst="line">
            <a:avLst/>
          </a:prstGeom>
          <a:ln w="9525">
            <a:solidFill>
              <a:schemeClr val="tx1"/>
            </a:solidFill>
            <a:tailEnd type="diamond"/>
          </a:ln>
        </p:spPr>
        <p:style>
          <a:lnRef idx="1">
            <a:schemeClr val="accent1"/>
          </a:lnRef>
          <a:fillRef idx="0">
            <a:schemeClr val="accent1"/>
          </a:fillRef>
          <a:effectRef idx="0">
            <a:schemeClr val="accent1"/>
          </a:effectRef>
          <a:fontRef idx="minor">
            <a:schemeClr val="tx1"/>
          </a:fontRef>
        </p:style>
      </p:cxnSp>
      <p:pic>
        <p:nvPicPr>
          <p:cNvPr id="400" name="図 399">
            <a:extLst>
              <a:ext uri="{FF2B5EF4-FFF2-40B4-BE49-F238E27FC236}">
                <a16:creationId xmlns:a16="http://schemas.microsoft.com/office/drawing/2014/main" id="{16A65773-AC98-40F6-88A6-0061D81D4F85}"/>
              </a:ext>
            </a:extLst>
          </p:cNvPr>
          <p:cNvPicPr>
            <a:picLocks noChangeAspect="1"/>
          </p:cNvPicPr>
          <p:nvPr/>
        </p:nvPicPr>
        <p:blipFill>
          <a:blip r:embed="rId4"/>
          <a:stretch>
            <a:fillRect/>
          </a:stretch>
        </p:blipFill>
        <p:spPr>
          <a:xfrm>
            <a:off x="6884823" y="644748"/>
            <a:ext cx="1509636" cy="618211"/>
          </a:xfrm>
          <a:prstGeom prst="rect">
            <a:avLst/>
          </a:prstGeom>
        </p:spPr>
      </p:pic>
      <p:cxnSp>
        <p:nvCxnSpPr>
          <p:cNvPr id="381" name="直線コネクタ 380">
            <a:extLst>
              <a:ext uri="{FF2B5EF4-FFF2-40B4-BE49-F238E27FC236}">
                <a16:creationId xmlns:a16="http://schemas.microsoft.com/office/drawing/2014/main" id="{61D62905-8B87-41A0-B242-E7E1195BAD86}"/>
              </a:ext>
            </a:extLst>
          </p:cNvPr>
          <p:cNvCxnSpPr>
            <a:cxnSpLocks/>
          </p:cNvCxnSpPr>
          <p:nvPr/>
        </p:nvCxnSpPr>
        <p:spPr>
          <a:xfrm flipH="1">
            <a:off x="7176906" y="1230206"/>
            <a:ext cx="17290" cy="2624174"/>
          </a:xfrm>
          <a:prstGeom prst="line">
            <a:avLst/>
          </a:prstGeom>
          <a:ln w="9525">
            <a:solidFill>
              <a:schemeClr val="tx1"/>
            </a:solidFill>
            <a:tailEnd type="diamond"/>
          </a:ln>
        </p:spPr>
        <p:style>
          <a:lnRef idx="1">
            <a:schemeClr val="accent1"/>
          </a:lnRef>
          <a:fillRef idx="0">
            <a:schemeClr val="accent1"/>
          </a:fillRef>
          <a:effectRef idx="0">
            <a:schemeClr val="accent1"/>
          </a:effectRef>
          <a:fontRef idx="minor">
            <a:schemeClr val="tx1"/>
          </a:fontRef>
        </p:style>
      </p:cxnSp>
      <p:cxnSp>
        <p:nvCxnSpPr>
          <p:cNvPr id="377" name="直線コネクタ 376">
            <a:extLst>
              <a:ext uri="{FF2B5EF4-FFF2-40B4-BE49-F238E27FC236}">
                <a16:creationId xmlns:a16="http://schemas.microsoft.com/office/drawing/2014/main" id="{4E40372F-1865-49D4-B49E-7EC4F4F7E6E3}"/>
              </a:ext>
            </a:extLst>
          </p:cNvPr>
          <p:cNvCxnSpPr>
            <a:cxnSpLocks/>
          </p:cNvCxnSpPr>
          <p:nvPr/>
        </p:nvCxnSpPr>
        <p:spPr>
          <a:xfrm>
            <a:off x="4431564" y="5963757"/>
            <a:ext cx="9698" cy="496124"/>
          </a:xfrm>
          <a:prstGeom prst="line">
            <a:avLst/>
          </a:prstGeom>
          <a:ln w="12700">
            <a:solidFill>
              <a:schemeClr val="accent5"/>
            </a:solidFill>
            <a:headEnd type="oval"/>
          </a:ln>
        </p:spPr>
        <p:style>
          <a:lnRef idx="1">
            <a:schemeClr val="accent1"/>
          </a:lnRef>
          <a:fillRef idx="0">
            <a:schemeClr val="accent1"/>
          </a:fillRef>
          <a:effectRef idx="0">
            <a:schemeClr val="accent1"/>
          </a:effectRef>
          <a:fontRef idx="minor">
            <a:schemeClr val="tx1"/>
          </a:fontRef>
        </p:style>
      </p:cxnSp>
      <p:sp>
        <p:nvSpPr>
          <p:cNvPr id="368" name="正方形/長方形 367">
            <a:extLst>
              <a:ext uri="{FF2B5EF4-FFF2-40B4-BE49-F238E27FC236}">
                <a16:creationId xmlns:a16="http://schemas.microsoft.com/office/drawing/2014/main" id="{57B29552-3262-47B4-96AD-6A5A0D578F3E}"/>
              </a:ext>
            </a:extLst>
          </p:cNvPr>
          <p:cNvSpPr/>
          <p:nvPr/>
        </p:nvSpPr>
        <p:spPr>
          <a:xfrm>
            <a:off x="9449" y="209008"/>
            <a:ext cx="9144000" cy="321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Century Gothic" panose="020B0502020202020204" pitchFamily="34" charset="0"/>
                <a:ea typeface="HG丸ｺﾞｼｯｸM-PRO" panose="020F0600000000000000" pitchFamily="50" charset="-128"/>
              </a:rPr>
              <a:t>つくば・“エネルギー転換”実証プラットフォーム（</a:t>
            </a:r>
            <a:r>
              <a:rPr kumimoji="1" lang="en-US" altLang="ja-JP" sz="1400" dirty="0">
                <a:latin typeface="Century Gothic" panose="020B0502020202020204" pitchFamily="34" charset="0"/>
                <a:ea typeface="HG丸ｺﾞｼｯｸM-PRO" panose="020F0600000000000000" pitchFamily="50" charset="-128"/>
              </a:rPr>
              <a:t>1</a:t>
            </a:r>
            <a:r>
              <a:rPr kumimoji="1" lang="ja-JP" altLang="en-US" sz="1400" dirty="0">
                <a:latin typeface="Century Gothic" panose="020B0502020202020204" pitchFamily="34" charset="0"/>
                <a:ea typeface="HG丸ｺﾞｼｯｸM-PRO" panose="020F0600000000000000" pitchFamily="50" charset="-128"/>
              </a:rPr>
              <a:t>）</a:t>
            </a:r>
          </a:p>
        </p:txBody>
      </p:sp>
      <p:grpSp>
        <p:nvGrpSpPr>
          <p:cNvPr id="4" name="グループ化 3">
            <a:extLst>
              <a:ext uri="{FF2B5EF4-FFF2-40B4-BE49-F238E27FC236}">
                <a16:creationId xmlns:a16="http://schemas.microsoft.com/office/drawing/2014/main" id="{2B02E772-8D0D-4B24-966C-810D5FDCB772}"/>
              </a:ext>
            </a:extLst>
          </p:cNvPr>
          <p:cNvGrpSpPr/>
          <p:nvPr/>
        </p:nvGrpSpPr>
        <p:grpSpPr>
          <a:xfrm>
            <a:off x="1805662" y="1393488"/>
            <a:ext cx="6989275" cy="4908148"/>
            <a:chOff x="-7044" y="348457"/>
            <a:chExt cx="9152620" cy="6577083"/>
          </a:xfrm>
        </p:grpSpPr>
        <p:sp>
          <p:nvSpPr>
            <p:cNvPr id="8" name="正方形/長方形 7">
              <a:extLst>
                <a:ext uri="{FF2B5EF4-FFF2-40B4-BE49-F238E27FC236}">
                  <a16:creationId xmlns:a16="http://schemas.microsoft.com/office/drawing/2014/main" id="{FC7732BA-679E-4739-98CC-03C4ACF5AFE2}"/>
                </a:ext>
              </a:extLst>
            </p:cNvPr>
            <p:cNvSpPr/>
            <p:nvPr/>
          </p:nvSpPr>
          <p:spPr bwMode="auto">
            <a:xfrm>
              <a:off x="2166547" y="3219458"/>
              <a:ext cx="1997462" cy="2054230"/>
            </a:xfrm>
            <a:prstGeom prst="rect">
              <a:avLst/>
            </a:prstGeom>
            <a:solidFill>
              <a:srgbClr val="CCFFC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78">
                <a:latin typeface="ＭＳ ゴシック" panose="020B0609070205080204" pitchFamily="49" charset="-128"/>
                <a:ea typeface="ＭＳ ゴシック" panose="020B0609070205080204" pitchFamily="49" charset="-128"/>
              </a:endParaRPr>
            </a:p>
          </p:txBody>
        </p:sp>
        <p:sp>
          <p:nvSpPr>
            <p:cNvPr id="5" name="角丸四角形 174">
              <a:extLst>
                <a:ext uri="{FF2B5EF4-FFF2-40B4-BE49-F238E27FC236}">
                  <a16:creationId xmlns:a16="http://schemas.microsoft.com/office/drawing/2014/main" id="{4EB7FFF1-1B0C-4778-9415-5D81B0A1AE57}"/>
                </a:ext>
              </a:extLst>
            </p:cNvPr>
            <p:cNvSpPr/>
            <p:nvPr/>
          </p:nvSpPr>
          <p:spPr>
            <a:xfrm>
              <a:off x="4422769" y="2730507"/>
              <a:ext cx="4416419" cy="3789372"/>
            </a:xfrm>
            <a:prstGeom prst="roundRect">
              <a:avLst>
                <a:gd name="adj" fmla="val 12887"/>
              </a:avLst>
            </a:prstGeom>
            <a:noFill/>
            <a:ln w="3175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33"/>
            </a:p>
          </p:txBody>
        </p:sp>
        <p:cxnSp>
          <p:nvCxnSpPr>
            <p:cNvPr id="6" name="直線コネクタ 5">
              <a:extLst>
                <a:ext uri="{FF2B5EF4-FFF2-40B4-BE49-F238E27FC236}">
                  <a16:creationId xmlns:a16="http://schemas.microsoft.com/office/drawing/2014/main" id="{7638A4A3-C4EF-4FDA-B20A-BCD176BAE682}"/>
                </a:ext>
              </a:extLst>
            </p:cNvPr>
            <p:cNvCxnSpPr/>
            <p:nvPr/>
          </p:nvCxnSpPr>
          <p:spPr bwMode="auto">
            <a:xfrm>
              <a:off x="3524246" y="6402404"/>
              <a:ext cx="1187449" cy="0"/>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9" name="グループ化 6">
              <a:extLst>
                <a:ext uri="{FF2B5EF4-FFF2-40B4-BE49-F238E27FC236}">
                  <a16:creationId xmlns:a16="http://schemas.microsoft.com/office/drawing/2014/main" id="{13F9964B-209A-4AB6-B090-308CB58FFF9D}"/>
                </a:ext>
              </a:extLst>
            </p:cNvPr>
            <p:cNvGrpSpPr>
              <a:grpSpLocks/>
            </p:cNvGrpSpPr>
            <p:nvPr/>
          </p:nvGrpSpPr>
          <p:grpSpPr bwMode="auto">
            <a:xfrm>
              <a:off x="3703633" y="3700472"/>
              <a:ext cx="647699" cy="290513"/>
              <a:chOff x="5508231" y="3318204"/>
              <a:chExt cx="647700" cy="290512"/>
            </a:xfrm>
          </p:grpSpPr>
          <p:pic>
            <p:nvPicPr>
              <p:cNvPr id="340" name="Picture 58" descr="クリックすると新しいウィンドウで開きます">
                <a:extLst>
                  <a:ext uri="{FF2B5EF4-FFF2-40B4-BE49-F238E27FC236}">
                    <a16:creationId xmlns:a16="http://schemas.microsoft.com/office/drawing/2014/main" id="{6E0699BD-C0E3-4709-8DD8-1652B1834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231" y="3318204"/>
                <a:ext cx="6477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1" name="Text Box 30">
                <a:extLst>
                  <a:ext uri="{FF2B5EF4-FFF2-40B4-BE49-F238E27FC236}">
                    <a16:creationId xmlns:a16="http://schemas.microsoft.com/office/drawing/2014/main" id="{762AB0AD-018F-482C-8B74-65A81B2799F2}"/>
                  </a:ext>
                </a:extLst>
              </p:cNvPr>
              <p:cNvSpPr txBox="1">
                <a:spLocks noChangeArrowheads="1"/>
              </p:cNvSpPr>
              <p:nvPr/>
            </p:nvSpPr>
            <p:spPr bwMode="auto">
              <a:xfrm>
                <a:off x="5683250" y="3451225"/>
                <a:ext cx="150813" cy="1134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550" dirty="0">
                    <a:latin typeface="Arial" panose="020B0604020202020204" pitchFamily="34" charset="0"/>
                    <a:ea typeface="ＭＳ ゴシック" panose="020B0609070205080204" pitchFamily="49" charset="-128"/>
                    <a:cs typeface="Arial" panose="020B0604020202020204" pitchFamily="34" charset="0"/>
                  </a:rPr>
                  <a:t>PV</a:t>
                </a:r>
                <a:endParaRPr lang="ja-JP" altLang="en-US" sz="550" dirty="0">
                  <a:latin typeface="Arial" panose="020B0604020202020204" pitchFamily="34" charset="0"/>
                  <a:ea typeface="ＭＳ ゴシック" panose="020B0609070205080204" pitchFamily="49" charset="-128"/>
                  <a:cs typeface="Arial" panose="020B0604020202020204" pitchFamily="34" charset="0"/>
                </a:endParaRPr>
              </a:p>
            </p:txBody>
          </p:sp>
        </p:grpSp>
        <p:grpSp>
          <p:nvGrpSpPr>
            <p:cNvPr id="10" name="グループ化 5">
              <a:extLst>
                <a:ext uri="{FF2B5EF4-FFF2-40B4-BE49-F238E27FC236}">
                  <a16:creationId xmlns:a16="http://schemas.microsoft.com/office/drawing/2014/main" id="{8663CA80-3487-4B81-BDAB-B25C7A378699}"/>
                </a:ext>
              </a:extLst>
            </p:cNvPr>
            <p:cNvGrpSpPr>
              <a:grpSpLocks/>
            </p:cNvGrpSpPr>
            <p:nvPr/>
          </p:nvGrpSpPr>
          <p:grpSpPr bwMode="auto">
            <a:xfrm>
              <a:off x="3792533" y="3128971"/>
              <a:ext cx="355600" cy="550863"/>
              <a:chOff x="5114925" y="3111500"/>
              <a:chExt cx="355600" cy="550863"/>
            </a:xfrm>
          </p:grpSpPr>
          <p:pic>
            <p:nvPicPr>
              <p:cNvPr id="338" name="Picture 274" descr="「風力発電 イラ...」の画像検索結果">
                <a:extLst>
                  <a:ext uri="{FF2B5EF4-FFF2-40B4-BE49-F238E27FC236}">
                    <a16:creationId xmlns:a16="http://schemas.microsoft.com/office/drawing/2014/main" id="{3FB12B72-406E-4943-9CC1-4B7FA8FDB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4925" y="3111500"/>
                <a:ext cx="355600" cy="550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9" name="Text Box 30">
                <a:extLst>
                  <a:ext uri="{FF2B5EF4-FFF2-40B4-BE49-F238E27FC236}">
                    <a16:creationId xmlns:a16="http://schemas.microsoft.com/office/drawing/2014/main" id="{45E0D2AC-FFF9-438D-9E00-12C0F0FAF670}"/>
                  </a:ext>
                </a:extLst>
              </p:cNvPr>
              <p:cNvSpPr txBox="1">
                <a:spLocks noChangeArrowheads="1"/>
              </p:cNvSpPr>
              <p:nvPr/>
            </p:nvSpPr>
            <p:spPr bwMode="auto">
              <a:xfrm>
                <a:off x="5119525" y="3378294"/>
                <a:ext cx="230650" cy="1134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550" dirty="0">
                    <a:latin typeface="ＭＳ ゴシック" panose="020B0609070205080204" pitchFamily="49" charset="-128"/>
                    <a:ea typeface="ＭＳ ゴシック" panose="020B0609070205080204" pitchFamily="49" charset="-128"/>
                  </a:rPr>
                  <a:t>風力</a:t>
                </a:r>
              </a:p>
            </p:txBody>
          </p:sp>
        </p:grpSp>
        <p:grpSp>
          <p:nvGrpSpPr>
            <p:cNvPr id="11" name="グループ化 4">
              <a:extLst>
                <a:ext uri="{FF2B5EF4-FFF2-40B4-BE49-F238E27FC236}">
                  <a16:creationId xmlns:a16="http://schemas.microsoft.com/office/drawing/2014/main" id="{182A158B-DD51-4925-AF75-20C46DA4D16A}"/>
                </a:ext>
              </a:extLst>
            </p:cNvPr>
            <p:cNvGrpSpPr>
              <a:grpSpLocks/>
            </p:cNvGrpSpPr>
            <p:nvPr/>
          </p:nvGrpSpPr>
          <p:grpSpPr bwMode="auto">
            <a:xfrm>
              <a:off x="3275008" y="5434024"/>
              <a:ext cx="765174" cy="349220"/>
              <a:chOff x="7169831" y="5840225"/>
              <a:chExt cx="766434" cy="349021"/>
            </a:xfrm>
          </p:grpSpPr>
          <p:grpSp>
            <p:nvGrpSpPr>
              <p:cNvPr id="332" name="グループ化 301">
                <a:extLst>
                  <a:ext uri="{FF2B5EF4-FFF2-40B4-BE49-F238E27FC236}">
                    <a16:creationId xmlns:a16="http://schemas.microsoft.com/office/drawing/2014/main" id="{E9D5B21A-361F-4A2C-87E9-5E773C17909A}"/>
                  </a:ext>
                </a:extLst>
              </p:cNvPr>
              <p:cNvGrpSpPr>
                <a:grpSpLocks/>
              </p:cNvGrpSpPr>
              <p:nvPr/>
            </p:nvGrpSpPr>
            <p:grpSpPr bwMode="auto">
              <a:xfrm>
                <a:off x="7169831" y="5880083"/>
                <a:ext cx="404652" cy="257509"/>
                <a:chOff x="3092442" y="5877272"/>
                <a:chExt cx="671054" cy="405887"/>
              </a:xfrm>
            </p:grpSpPr>
            <p:pic>
              <p:nvPicPr>
                <p:cNvPr id="336" name="Picture 7" descr="「自動車 イラス...」の画像検索結果">
                  <a:extLst>
                    <a:ext uri="{FF2B5EF4-FFF2-40B4-BE49-F238E27FC236}">
                      <a16:creationId xmlns:a16="http://schemas.microsoft.com/office/drawing/2014/main" id="{D50700BD-06CC-4409-B80E-88EDB76119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2442" y="5877272"/>
                  <a:ext cx="543454" cy="28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 name="Text Box 39">
                  <a:extLst>
                    <a:ext uri="{FF2B5EF4-FFF2-40B4-BE49-F238E27FC236}">
                      <a16:creationId xmlns:a16="http://schemas.microsoft.com/office/drawing/2014/main" id="{A297FA14-099F-498F-BBD7-0973A7386D05}"/>
                    </a:ext>
                  </a:extLst>
                </p:cNvPr>
                <p:cNvSpPr txBox="1">
                  <a:spLocks noChangeArrowheads="1"/>
                </p:cNvSpPr>
                <p:nvPr/>
              </p:nvSpPr>
              <p:spPr bwMode="auto">
                <a:xfrm>
                  <a:off x="3102707" y="6160392"/>
                  <a:ext cx="660789" cy="12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378" dirty="0">
                      <a:latin typeface="ＭＳ ゴシック" panose="020B0609070205080204" pitchFamily="49" charset="-128"/>
                      <a:ea typeface="ＭＳ ゴシック" panose="020B0609070205080204" pitchFamily="49" charset="-128"/>
                    </a:rPr>
                    <a:t>BEV</a:t>
                  </a:r>
                  <a:r>
                    <a:rPr lang="ja-JP" altLang="en-US" sz="378">
                      <a:latin typeface="ＭＳ ゴシック" panose="020B0609070205080204" pitchFamily="49" charset="-128"/>
                      <a:ea typeface="ＭＳ ゴシック" panose="020B0609070205080204" pitchFamily="49" charset="-128"/>
                    </a:rPr>
                    <a:t>･</a:t>
                  </a:r>
                  <a:r>
                    <a:rPr lang="en-US" altLang="ja-JP" sz="378" dirty="0">
                      <a:latin typeface="ＭＳ ゴシック" panose="020B0609070205080204" pitchFamily="49" charset="-128"/>
                      <a:ea typeface="ＭＳ ゴシック" panose="020B0609070205080204" pitchFamily="49" charset="-128"/>
                    </a:rPr>
                    <a:t>PHV</a:t>
                  </a:r>
                </a:p>
              </p:txBody>
            </p:sp>
          </p:grpSp>
          <p:grpSp>
            <p:nvGrpSpPr>
              <p:cNvPr id="333" name="グループ化 255">
                <a:extLst>
                  <a:ext uri="{FF2B5EF4-FFF2-40B4-BE49-F238E27FC236}">
                    <a16:creationId xmlns:a16="http://schemas.microsoft.com/office/drawing/2014/main" id="{E94B8458-F20F-4C64-B5F4-C5CFFA17F64C}"/>
                  </a:ext>
                </a:extLst>
              </p:cNvPr>
              <p:cNvGrpSpPr>
                <a:grpSpLocks/>
              </p:cNvGrpSpPr>
              <p:nvPr/>
            </p:nvGrpSpPr>
            <p:grpSpPr bwMode="auto">
              <a:xfrm>
                <a:off x="7556853" y="5840225"/>
                <a:ext cx="379412" cy="349021"/>
                <a:chOff x="3473860" y="6183898"/>
                <a:chExt cx="378282" cy="349807"/>
              </a:xfrm>
            </p:grpSpPr>
            <p:pic>
              <p:nvPicPr>
                <p:cNvPr id="334" name="Picture 9" descr="「路線バス イラ...」の画像検索結果">
                  <a:extLst>
                    <a:ext uri="{FF2B5EF4-FFF2-40B4-BE49-F238E27FC236}">
                      <a16:creationId xmlns:a16="http://schemas.microsoft.com/office/drawing/2014/main" id="{5F0B484C-CCB5-4CBF-9C7F-A61609B68E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3860" y="6183898"/>
                  <a:ext cx="378282" cy="25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 name="Text Box 39">
                  <a:extLst>
                    <a:ext uri="{FF2B5EF4-FFF2-40B4-BE49-F238E27FC236}">
                      <a16:creationId xmlns:a16="http://schemas.microsoft.com/office/drawing/2014/main" id="{34B68177-157D-48A2-AFDA-91FD78C9FF63}"/>
                    </a:ext>
                  </a:extLst>
                </p:cNvPr>
                <p:cNvSpPr txBox="1">
                  <a:spLocks noChangeArrowheads="1"/>
                </p:cNvSpPr>
                <p:nvPr/>
              </p:nvSpPr>
              <p:spPr bwMode="auto">
                <a:xfrm>
                  <a:off x="3504068" y="6455642"/>
                  <a:ext cx="322585" cy="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ja-JP" sz="378" dirty="0">
                      <a:latin typeface="ＭＳ ゴシック" panose="020B0609070205080204" pitchFamily="49" charset="-128"/>
                      <a:ea typeface="ＭＳ ゴシック" panose="020B0609070205080204" pitchFamily="49" charset="-128"/>
                    </a:rPr>
                    <a:t>EV</a:t>
                  </a:r>
                  <a:r>
                    <a:rPr lang="ja-JP" altLang="en-US" sz="378">
                      <a:latin typeface="ＭＳ ゴシック" panose="020B0609070205080204" pitchFamily="49" charset="-128"/>
                      <a:ea typeface="ＭＳ ゴシック" panose="020B0609070205080204" pitchFamily="49" charset="-128"/>
                    </a:rPr>
                    <a:t>バス</a:t>
                  </a:r>
                  <a:endParaRPr lang="en-US" altLang="ja-JP" sz="378" dirty="0">
                    <a:latin typeface="ＭＳ ゴシック" panose="020B0609070205080204" pitchFamily="49" charset="-128"/>
                    <a:ea typeface="ＭＳ ゴシック" panose="020B0609070205080204" pitchFamily="49" charset="-128"/>
                  </a:endParaRPr>
                </a:p>
              </p:txBody>
            </p:sp>
          </p:grpSp>
        </p:grpSp>
        <p:grpSp>
          <p:nvGrpSpPr>
            <p:cNvPr id="12" name="グループ化 17">
              <a:extLst>
                <a:ext uri="{FF2B5EF4-FFF2-40B4-BE49-F238E27FC236}">
                  <a16:creationId xmlns:a16="http://schemas.microsoft.com/office/drawing/2014/main" id="{A49A12FC-12A4-445B-89E1-E4C841BD9524}"/>
                </a:ext>
              </a:extLst>
            </p:cNvPr>
            <p:cNvGrpSpPr>
              <a:grpSpLocks/>
            </p:cNvGrpSpPr>
            <p:nvPr/>
          </p:nvGrpSpPr>
          <p:grpSpPr bwMode="auto">
            <a:xfrm>
              <a:off x="2193922" y="5478475"/>
              <a:ext cx="1049336" cy="300184"/>
              <a:chOff x="2189872" y="5512662"/>
              <a:chExt cx="1049063" cy="300183"/>
            </a:xfrm>
          </p:grpSpPr>
          <p:grpSp>
            <p:nvGrpSpPr>
              <p:cNvPr id="326" name="グループ化 22">
                <a:extLst>
                  <a:ext uri="{FF2B5EF4-FFF2-40B4-BE49-F238E27FC236}">
                    <a16:creationId xmlns:a16="http://schemas.microsoft.com/office/drawing/2014/main" id="{B43DB96E-F687-43B2-811D-0EE153AF64FA}"/>
                  </a:ext>
                </a:extLst>
              </p:cNvPr>
              <p:cNvGrpSpPr>
                <a:grpSpLocks/>
              </p:cNvGrpSpPr>
              <p:nvPr/>
            </p:nvGrpSpPr>
            <p:grpSpPr bwMode="auto">
              <a:xfrm>
                <a:off x="2189872" y="5556150"/>
                <a:ext cx="368300" cy="231871"/>
                <a:chOff x="5580112" y="3573015"/>
                <a:chExt cx="755329" cy="455154"/>
              </a:xfrm>
            </p:grpSpPr>
            <p:sp>
              <p:nvSpPr>
                <p:cNvPr id="331" name="Text Box 39">
                  <a:extLst>
                    <a:ext uri="{FF2B5EF4-FFF2-40B4-BE49-F238E27FC236}">
                      <a16:creationId xmlns:a16="http://schemas.microsoft.com/office/drawing/2014/main" id="{77E87C15-2A9C-4022-B140-2DF049D3671C}"/>
                    </a:ext>
                  </a:extLst>
                </p:cNvPr>
                <p:cNvSpPr txBox="1">
                  <a:spLocks noChangeArrowheads="1"/>
                </p:cNvSpPr>
                <p:nvPr/>
              </p:nvSpPr>
              <p:spPr bwMode="auto">
                <a:xfrm>
                  <a:off x="5843363" y="3875191"/>
                  <a:ext cx="387357" cy="15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378" dirty="0">
                      <a:latin typeface="ＭＳ ゴシック" panose="020B0609070205080204" pitchFamily="49" charset="-128"/>
                      <a:ea typeface="ＭＳ ゴシック" panose="020B0609070205080204" pitchFamily="49" charset="-128"/>
                    </a:rPr>
                    <a:t>FC-PHV</a:t>
                  </a:r>
                </a:p>
              </p:txBody>
            </p:sp>
            <p:pic>
              <p:nvPicPr>
                <p:cNvPr id="330" name="Picture 2" descr="「車 イラスト 無...」の画像検索結果">
                  <a:extLst>
                    <a:ext uri="{FF2B5EF4-FFF2-40B4-BE49-F238E27FC236}">
                      <a16:creationId xmlns:a16="http://schemas.microsoft.com/office/drawing/2014/main" id="{855ACD7D-9B22-4A92-A8AD-4707689E40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3573015"/>
                  <a:ext cx="7553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 name="グループ化 15">
                <a:extLst>
                  <a:ext uri="{FF2B5EF4-FFF2-40B4-BE49-F238E27FC236}">
                    <a16:creationId xmlns:a16="http://schemas.microsoft.com/office/drawing/2014/main" id="{850182C9-E98E-4D1D-8978-73687020DDEC}"/>
                  </a:ext>
                </a:extLst>
              </p:cNvPr>
              <p:cNvGrpSpPr>
                <a:grpSpLocks/>
              </p:cNvGrpSpPr>
              <p:nvPr/>
            </p:nvGrpSpPr>
            <p:grpSpPr bwMode="auto">
              <a:xfrm>
                <a:off x="2556310" y="5512662"/>
                <a:ext cx="682625" cy="300183"/>
                <a:chOff x="1951459" y="5445441"/>
                <a:chExt cx="682625" cy="300183"/>
              </a:xfrm>
            </p:grpSpPr>
            <p:pic>
              <p:nvPicPr>
                <p:cNvPr id="328" name="Picture 17" descr="「FCバスイラスト...」の画像検索結果">
                  <a:extLst>
                    <a:ext uri="{FF2B5EF4-FFF2-40B4-BE49-F238E27FC236}">
                      <a16:creationId xmlns:a16="http://schemas.microsoft.com/office/drawing/2014/main" id="{E6A8BC30-244E-4B86-8F92-C89D3D99F1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1459" y="5445441"/>
                  <a:ext cx="6826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 name="Text Box 39">
                  <a:extLst>
                    <a:ext uri="{FF2B5EF4-FFF2-40B4-BE49-F238E27FC236}">
                      <a16:creationId xmlns:a16="http://schemas.microsoft.com/office/drawing/2014/main" id="{D796F399-7D39-4B97-B2F6-CB28AB4C5C94}"/>
                    </a:ext>
                  </a:extLst>
                </p:cNvPr>
                <p:cNvSpPr txBox="1">
                  <a:spLocks noChangeArrowheads="1"/>
                </p:cNvSpPr>
                <p:nvPr/>
              </p:nvSpPr>
              <p:spPr bwMode="auto">
                <a:xfrm>
                  <a:off x="2126084" y="5667692"/>
                  <a:ext cx="322262" cy="7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ja-JP" sz="378" dirty="0">
                      <a:latin typeface="ＭＳ ゴシック" panose="020B0609070205080204" pitchFamily="49" charset="-128"/>
                      <a:ea typeface="ＭＳ ゴシック" panose="020B0609070205080204" pitchFamily="49" charset="-128"/>
                    </a:rPr>
                    <a:t>FC</a:t>
                  </a:r>
                  <a:r>
                    <a:rPr lang="ja-JP" altLang="en-US" sz="378">
                      <a:latin typeface="ＭＳ ゴシック" panose="020B0609070205080204" pitchFamily="49" charset="-128"/>
                      <a:ea typeface="ＭＳ ゴシック" panose="020B0609070205080204" pitchFamily="49" charset="-128"/>
                    </a:rPr>
                    <a:t>バス</a:t>
                  </a:r>
                  <a:endParaRPr lang="en-US" altLang="ja-JP" sz="378" dirty="0">
                    <a:latin typeface="ＭＳ ゴシック" panose="020B0609070205080204" pitchFamily="49" charset="-128"/>
                    <a:ea typeface="ＭＳ ゴシック" panose="020B0609070205080204" pitchFamily="49" charset="-128"/>
                  </a:endParaRPr>
                </a:p>
              </p:txBody>
            </p:sp>
          </p:grpSp>
        </p:grpSp>
        <p:cxnSp>
          <p:nvCxnSpPr>
            <p:cNvPr id="13" name="直線コネクタ 12">
              <a:extLst>
                <a:ext uri="{FF2B5EF4-FFF2-40B4-BE49-F238E27FC236}">
                  <a16:creationId xmlns:a16="http://schemas.microsoft.com/office/drawing/2014/main" id="{F29E62FF-9D12-49CB-A0DB-AD11760FC93A}"/>
                </a:ext>
              </a:extLst>
            </p:cNvPr>
            <p:cNvCxnSpPr/>
            <p:nvPr/>
          </p:nvCxnSpPr>
          <p:spPr>
            <a:xfrm flipH="1">
              <a:off x="4884860" y="511177"/>
              <a:ext cx="0" cy="18716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グループ化 3">
              <a:extLst>
                <a:ext uri="{FF2B5EF4-FFF2-40B4-BE49-F238E27FC236}">
                  <a16:creationId xmlns:a16="http://schemas.microsoft.com/office/drawing/2014/main" id="{CCB1BA97-C1F6-40B8-B8A7-3EA12364A16B}"/>
                </a:ext>
              </a:extLst>
            </p:cNvPr>
            <p:cNvGrpSpPr>
              <a:grpSpLocks/>
            </p:cNvGrpSpPr>
            <p:nvPr/>
          </p:nvGrpSpPr>
          <p:grpSpPr bwMode="auto">
            <a:xfrm>
              <a:off x="1031874" y="2516194"/>
              <a:ext cx="8004165" cy="4260860"/>
              <a:chOff x="1031875" y="2516187"/>
              <a:chExt cx="8004385" cy="4260851"/>
            </a:xfrm>
          </p:grpSpPr>
          <p:cxnSp>
            <p:nvCxnSpPr>
              <p:cNvPr id="323" name="直線コネクタ 322">
                <a:extLst>
                  <a:ext uri="{FF2B5EF4-FFF2-40B4-BE49-F238E27FC236}">
                    <a16:creationId xmlns:a16="http://schemas.microsoft.com/office/drawing/2014/main" id="{592212BD-FB5C-4435-859B-14E37732027A}"/>
                  </a:ext>
                </a:extLst>
              </p:cNvPr>
              <p:cNvCxnSpPr/>
              <p:nvPr/>
            </p:nvCxnSpPr>
            <p:spPr bwMode="auto">
              <a:xfrm>
                <a:off x="1031875" y="2516187"/>
                <a:ext cx="73804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4" name="円弧 323">
                <a:extLst>
                  <a:ext uri="{FF2B5EF4-FFF2-40B4-BE49-F238E27FC236}">
                    <a16:creationId xmlns:a16="http://schemas.microsoft.com/office/drawing/2014/main" id="{81225E20-3A44-48C2-8951-379A1E118713}"/>
                  </a:ext>
                </a:extLst>
              </p:cNvPr>
              <p:cNvSpPr/>
              <p:nvPr/>
            </p:nvSpPr>
            <p:spPr bwMode="auto">
              <a:xfrm>
                <a:off x="7775752" y="2516187"/>
                <a:ext cx="1260508" cy="1260475"/>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sz="1133"/>
              </a:p>
            </p:txBody>
          </p:sp>
          <p:cxnSp>
            <p:nvCxnSpPr>
              <p:cNvPr id="325" name="直線コネクタ 324">
                <a:extLst>
                  <a:ext uri="{FF2B5EF4-FFF2-40B4-BE49-F238E27FC236}">
                    <a16:creationId xmlns:a16="http://schemas.microsoft.com/office/drawing/2014/main" id="{7D938386-BA48-4972-B659-413BDBF1BBCF}"/>
                  </a:ext>
                </a:extLst>
              </p:cNvPr>
              <p:cNvCxnSpPr/>
              <p:nvPr/>
            </p:nvCxnSpPr>
            <p:spPr bwMode="auto">
              <a:xfrm flipH="1" flipV="1">
                <a:off x="9034673" y="3078162"/>
                <a:ext cx="0" cy="3698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直線コネクタ 14">
              <a:extLst>
                <a:ext uri="{FF2B5EF4-FFF2-40B4-BE49-F238E27FC236}">
                  <a16:creationId xmlns:a16="http://schemas.microsoft.com/office/drawing/2014/main" id="{CD7BC589-4826-4845-90AB-13A379E1BCFC}"/>
                </a:ext>
              </a:extLst>
            </p:cNvPr>
            <p:cNvCxnSpPr/>
            <p:nvPr/>
          </p:nvCxnSpPr>
          <p:spPr>
            <a:xfrm flipH="1">
              <a:off x="1042986" y="1449392"/>
              <a:ext cx="12700" cy="14033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7A00C0E-AEDD-4D5D-AD50-9C6B455040EF}"/>
                </a:ext>
              </a:extLst>
            </p:cNvPr>
            <p:cNvCxnSpPr>
              <a:cxnSpLocks/>
            </p:cNvCxnSpPr>
            <p:nvPr/>
          </p:nvCxnSpPr>
          <p:spPr>
            <a:xfrm flipH="1">
              <a:off x="954088" y="348457"/>
              <a:ext cx="247" cy="6577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45A9F685-87A0-4242-95EA-10016A6019AA}"/>
                </a:ext>
              </a:extLst>
            </p:cNvPr>
            <p:cNvCxnSpPr>
              <a:cxnSpLocks/>
            </p:cNvCxnSpPr>
            <p:nvPr/>
          </p:nvCxnSpPr>
          <p:spPr>
            <a:xfrm flipH="1">
              <a:off x="34925" y="6770705"/>
              <a:ext cx="9016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58">
              <a:extLst>
                <a:ext uri="{FF2B5EF4-FFF2-40B4-BE49-F238E27FC236}">
                  <a16:creationId xmlns:a16="http://schemas.microsoft.com/office/drawing/2014/main" id="{026D8386-35C8-45CE-94E8-62E587528273}"/>
                </a:ext>
              </a:extLst>
            </p:cNvPr>
            <p:cNvSpPr txBox="1">
              <a:spLocks noChangeArrowheads="1"/>
            </p:cNvSpPr>
            <p:nvPr/>
          </p:nvSpPr>
          <p:spPr bwMode="auto">
            <a:xfrm>
              <a:off x="4763" y="6600539"/>
              <a:ext cx="900711" cy="11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550" dirty="0">
                  <a:latin typeface="ＭＳ ゴシック" panose="020B0609070205080204" pitchFamily="49" charset="-128"/>
                  <a:ea typeface="ＭＳ ゴシック" panose="020B0609070205080204" pitchFamily="49" charset="-128"/>
                </a:rPr>
                <a:t>二次エネルギー製造</a:t>
              </a:r>
            </a:p>
          </p:txBody>
        </p:sp>
        <p:cxnSp>
          <p:nvCxnSpPr>
            <p:cNvPr id="22" name="直線矢印コネクタ 21">
              <a:extLst>
                <a:ext uri="{FF2B5EF4-FFF2-40B4-BE49-F238E27FC236}">
                  <a16:creationId xmlns:a16="http://schemas.microsoft.com/office/drawing/2014/main" id="{2E2F7E69-D8A9-4E5F-B8A6-9CE2A1051F03}"/>
                </a:ext>
              </a:extLst>
            </p:cNvPr>
            <p:cNvCxnSpPr>
              <a:cxnSpLocks/>
            </p:cNvCxnSpPr>
            <p:nvPr/>
          </p:nvCxnSpPr>
          <p:spPr>
            <a:xfrm flipH="1">
              <a:off x="952502" y="6777055"/>
              <a:ext cx="7986208" cy="178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4" name="Group 57">
              <a:extLst>
                <a:ext uri="{FF2B5EF4-FFF2-40B4-BE49-F238E27FC236}">
                  <a16:creationId xmlns:a16="http://schemas.microsoft.com/office/drawing/2014/main" id="{0A657F81-25CC-4132-AE10-89674A78875E}"/>
                </a:ext>
              </a:extLst>
            </p:cNvPr>
            <p:cNvGrpSpPr>
              <a:grpSpLocks/>
            </p:cNvGrpSpPr>
            <p:nvPr/>
          </p:nvGrpSpPr>
          <p:grpSpPr bwMode="auto">
            <a:xfrm>
              <a:off x="1058655" y="4933963"/>
              <a:ext cx="1066617" cy="396182"/>
              <a:chOff x="1245" y="2160"/>
              <a:chExt cx="1096" cy="401"/>
            </a:xfrm>
          </p:grpSpPr>
          <p:sp>
            <p:nvSpPr>
              <p:cNvPr id="315" name="Text Box 56">
                <a:extLst>
                  <a:ext uri="{FF2B5EF4-FFF2-40B4-BE49-F238E27FC236}">
                    <a16:creationId xmlns:a16="http://schemas.microsoft.com/office/drawing/2014/main" id="{447FACCF-A54E-4807-AE74-844D27CE2216}"/>
                  </a:ext>
                </a:extLst>
              </p:cNvPr>
              <p:cNvSpPr txBox="1">
                <a:spLocks noChangeArrowheads="1"/>
              </p:cNvSpPr>
              <p:nvPr/>
            </p:nvSpPr>
            <p:spPr bwMode="auto">
              <a:xfrm>
                <a:off x="1245" y="2467"/>
                <a:ext cx="109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50" dirty="0">
                    <a:solidFill>
                      <a:srgbClr val="0000FF"/>
                    </a:solidFill>
                    <a:latin typeface="ＭＳ ゴシック" panose="020B0609070205080204" pitchFamily="49" charset="-128"/>
                    <a:ea typeface="ＭＳ ゴシック" panose="020B0609070205080204" pitchFamily="49" charset="-128"/>
                  </a:rPr>
                  <a:t>ﾊﾟｲﾌﾟﾗｲﾝ </a:t>
                </a:r>
                <a:r>
                  <a:rPr lang="en-US" altLang="ja-JP" sz="450" dirty="0">
                    <a:solidFill>
                      <a:srgbClr val="0000FF"/>
                    </a:solidFill>
                    <a:latin typeface="ＭＳ ゴシック" panose="020B0609070205080204" pitchFamily="49" charset="-128"/>
                    <a:ea typeface="ＭＳ ゴシック" panose="020B0609070205080204" pitchFamily="49" charset="-128"/>
                  </a:rPr>
                  <a:t>/ </a:t>
                </a:r>
                <a:r>
                  <a:rPr lang="ja-JP" altLang="en-US" sz="400" dirty="0">
                    <a:solidFill>
                      <a:srgbClr val="0000FF"/>
                    </a:solidFill>
                    <a:latin typeface="ＭＳ ゴシック" panose="020B0609070205080204" pitchFamily="49" charset="-128"/>
                    <a:ea typeface="ＭＳ ゴシック" panose="020B0609070205080204" pitchFamily="49" charset="-128"/>
                  </a:rPr>
                  <a:t>水素ﾄﾚｰﾗ</a:t>
                </a:r>
              </a:p>
            </p:txBody>
          </p:sp>
          <p:graphicFrame>
            <p:nvGraphicFramePr>
              <p:cNvPr id="316" name="Object 2">
                <a:extLst>
                  <a:ext uri="{FF2B5EF4-FFF2-40B4-BE49-F238E27FC236}">
                    <a16:creationId xmlns:a16="http://schemas.microsoft.com/office/drawing/2014/main" id="{3F9790DE-6C01-4584-AF06-127928B02829}"/>
                  </a:ext>
                </a:extLst>
              </p:cNvPr>
              <p:cNvGraphicFramePr>
                <a:graphicFrameLocks noChangeAspect="1"/>
              </p:cNvGraphicFramePr>
              <p:nvPr/>
            </p:nvGraphicFramePr>
            <p:xfrm>
              <a:off x="1383" y="2160"/>
              <a:ext cx="363" cy="227"/>
            </p:xfrm>
            <a:graphic>
              <a:graphicData uri="http://schemas.openxmlformats.org/presentationml/2006/ole">
                <mc:AlternateContent xmlns:mc="http://schemas.openxmlformats.org/markup-compatibility/2006">
                  <mc:Choice xmlns:v="urn:schemas-microsoft-com:vml" Requires="v">
                    <p:oleObj spid="_x0000_s5138" name="Image" r:id="rId11" imgW="507578" imgH="317125" progId="PhotoshopElements.Image.2">
                      <p:embed/>
                    </p:oleObj>
                  </mc:Choice>
                  <mc:Fallback>
                    <p:oleObj name="Image" r:id="rId11" imgW="507578" imgH="317125" progId="PhotoshopElements.Image.2">
                      <p:embed/>
                      <p:pic>
                        <p:nvPicPr>
                          <p:cNvPr id="316" name="Object 2">
                            <a:extLst>
                              <a:ext uri="{FF2B5EF4-FFF2-40B4-BE49-F238E27FC236}">
                                <a16:creationId xmlns:a16="http://schemas.microsoft.com/office/drawing/2014/main" id="{3F9790DE-6C01-4584-AF06-127928B028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3" y="2160"/>
                            <a:ext cx="363"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25" name="直線コネクタ 24">
              <a:extLst>
                <a:ext uri="{FF2B5EF4-FFF2-40B4-BE49-F238E27FC236}">
                  <a16:creationId xmlns:a16="http://schemas.microsoft.com/office/drawing/2014/main" id="{F77283A0-3A4E-4B34-8AD7-F33E6EB0C54C}"/>
                </a:ext>
              </a:extLst>
            </p:cNvPr>
            <p:cNvCxnSpPr/>
            <p:nvPr/>
          </p:nvCxnSpPr>
          <p:spPr>
            <a:xfrm>
              <a:off x="818588" y="1447011"/>
              <a:ext cx="0" cy="3527434"/>
            </a:xfrm>
            <a:prstGeom prst="line">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6" name="グループ化 42">
              <a:extLst>
                <a:ext uri="{FF2B5EF4-FFF2-40B4-BE49-F238E27FC236}">
                  <a16:creationId xmlns:a16="http://schemas.microsoft.com/office/drawing/2014/main" id="{04711A35-7C80-4558-9530-0055DD118C0A}"/>
                </a:ext>
              </a:extLst>
            </p:cNvPr>
            <p:cNvGrpSpPr>
              <a:grpSpLocks/>
            </p:cNvGrpSpPr>
            <p:nvPr/>
          </p:nvGrpSpPr>
          <p:grpSpPr bwMode="auto">
            <a:xfrm>
              <a:off x="-7044" y="4947777"/>
              <a:ext cx="864354" cy="810893"/>
              <a:chOff x="511964" y="2171993"/>
              <a:chExt cx="824842" cy="770917"/>
            </a:xfrm>
          </p:grpSpPr>
          <p:sp>
            <p:nvSpPr>
              <p:cNvPr id="311" name="正方形/長方形 310">
                <a:extLst>
                  <a:ext uri="{FF2B5EF4-FFF2-40B4-BE49-F238E27FC236}">
                    <a16:creationId xmlns:a16="http://schemas.microsoft.com/office/drawing/2014/main" id="{20FB2EF8-5C23-48FE-85A7-38F446F8C43C}"/>
                  </a:ext>
                </a:extLst>
              </p:cNvPr>
              <p:cNvSpPr/>
              <p:nvPr/>
            </p:nvSpPr>
            <p:spPr>
              <a:xfrm>
                <a:off x="535432" y="2171993"/>
                <a:ext cx="784742" cy="740428"/>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504">
                  <a:latin typeface="ＭＳ ゴシック" pitchFamily="49" charset="-128"/>
                  <a:ea typeface="ＭＳ ゴシック" pitchFamily="49" charset="-128"/>
                </a:endParaRPr>
              </a:p>
            </p:txBody>
          </p:sp>
          <p:grpSp>
            <p:nvGrpSpPr>
              <p:cNvPr id="312" name="Group 55">
                <a:extLst>
                  <a:ext uri="{FF2B5EF4-FFF2-40B4-BE49-F238E27FC236}">
                    <a16:creationId xmlns:a16="http://schemas.microsoft.com/office/drawing/2014/main" id="{CBBBD6C8-DCE8-4072-8A44-9279A6422CAD}"/>
                  </a:ext>
                </a:extLst>
              </p:cNvPr>
              <p:cNvGrpSpPr>
                <a:grpSpLocks/>
              </p:cNvGrpSpPr>
              <p:nvPr/>
            </p:nvGrpSpPr>
            <p:grpSpPr bwMode="auto">
              <a:xfrm>
                <a:off x="511964" y="2233083"/>
                <a:ext cx="824842" cy="709827"/>
                <a:chOff x="332" y="2278"/>
                <a:chExt cx="586" cy="517"/>
              </a:xfrm>
              <a:solidFill>
                <a:srgbClr val="0000FF"/>
              </a:solidFill>
            </p:grpSpPr>
            <p:pic>
              <p:nvPicPr>
                <p:cNvPr id="313" name="Picture 29" descr="keikan_0003">
                  <a:extLst>
                    <a:ext uri="{FF2B5EF4-FFF2-40B4-BE49-F238E27FC236}">
                      <a16:creationId xmlns:a16="http://schemas.microsoft.com/office/drawing/2014/main" id="{4FFEBFBF-6E7B-45F3-8655-CE8E4D57E079}"/>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53" y="2278"/>
                  <a:ext cx="549" cy="340"/>
                </a:xfrm>
                <a:prstGeom prst="rect">
                  <a:avLst/>
                </a:prstGeom>
                <a:grpFill/>
                <a:ln w="9525">
                  <a:noFill/>
                  <a:miter lim="800000"/>
                  <a:headEnd/>
                  <a:tailEnd/>
                </a:ln>
              </p:spPr>
            </p:pic>
            <p:sp>
              <p:nvSpPr>
                <p:cNvPr id="314" name="Text Box 30">
                  <a:extLst>
                    <a:ext uri="{FF2B5EF4-FFF2-40B4-BE49-F238E27FC236}">
                      <a16:creationId xmlns:a16="http://schemas.microsoft.com/office/drawing/2014/main" id="{820A624A-5AAD-440F-906D-327413E747AB}"/>
                    </a:ext>
                  </a:extLst>
                </p:cNvPr>
                <p:cNvSpPr txBox="1">
                  <a:spLocks noChangeArrowheads="1"/>
                </p:cNvSpPr>
                <p:nvPr/>
              </p:nvSpPr>
              <p:spPr bwMode="auto">
                <a:xfrm>
                  <a:off x="332" y="2637"/>
                  <a:ext cx="586" cy="158"/>
                </a:xfrm>
                <a:prstGeom prst="rect">
                  <a:avLst/>
                </a:prstGeom>
                <a:noFill/>
                <a:ln w="9525">
                  <a:noFill/>
                  <a:miter lim="800000"/>
                  <a:headEnd/>
                  <a:tailEnd/>
                </a:ln>
              </p:spPr>
              <p:txBody>
                <a:bodyPr>
                  <a:spAutoFit/>
                </a:bodyPr>
                <a:lstStyle/>
                <a:p>
                  <a:pPr algn="ctr" eaLnBrk="1" hangingPunct="1">
                    <a:defRPr/>
                  </a:pPr>
                  <a:r>
                    <a:rPr lang="ja-JP" altLang="en-US" sz="504" b="1" dirty="0">
                      <a:solidFill>
                        <a:schemeClr val="bg1"/>
                      </a:solidFill>
                      <a:latin typeface="ＭＳ ゴシック" pitchFamily="49" charset="-128"/>
                      <a:ea typeface="ＭＳ ゴシック" pitchFamily="49" charset="-128"/>
                    </a:rPr>
                    <a:t>水素製造工場</a:t>
                  </a:r>
                </a:p>
              </p:txBody>
            </p:sp>
          </p:grpSp>
        </p:grpSp>
        <p:sp>
          <p:nvSpPr>
            <p:cNvPr id="28" name="右矢印 44">
              <a:extLst>
                <a:ext uri="{FF2B5EF4-FFF2-40B4-BE49-F238E27FC236}">
                  <a16:creationId xmlns:a16="http://schemas.microsoft.com/office/drawing/2014/main" id="{C197D842-2B65-4770-B3E6-96EBAFDCF6EC}"/>
                </a:ext>
              </a:extLst>
            </p:cNvPr>
            <p:cNvSpPr/>
            <p:nvPr/>
          </p:nvSpPr>
          <p:spPr>
            <a:xfrm rot="5400000" flipH="1">
              <a:off x="246522" y="5650404"/>
              <a:ext cx="408086" cy="568324"/>
            </a:xfrm>
            <a:prstGeom prst="rightArrow">
              <a:avLst>
                <a:gd name="adj1" fmla="val 100000"/>
                <a:gd name="adj2" fmla="val 2746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eaLnBrk="1" hangingPunct="1">
                <a:defRPr/>
              </a:pPr>
              <a:endParaRPr lang="en-US" altLang="ja-JP" sz="504" dirty="0">
                <a:solidFill>
                  <a:schemeClr val="tx1"/>
                </a:solidFill>
              </a:endParaRPr>
            </a:p>
          </p:txBody>
        </p:sp>
        <p:grpSp>
          <p:nvGrpSpPr>
            <p:cNvPr id="29" name="グループ化 88">
              <a:extLst>
                <a:ext uri="{FF2B5EF4-FFF2-40B4-BE49-F238E27FC236}">
                  <a16:creationId xmlns:a16="http://schemas.microsoft.com/office/drawing/2014/main" id="{6B1E965B-A0FE-4973-9229-21DF2DA26679}"/>
                </a:ext>
              </a:extLst>
            </p:cNvPr>
            <p:cNvGrpSpPr>
              <a:grpSpLocks/>
            </p:cNvGrpSpPr>
            <p:nvPr/>
          </p:nvGrpSpPr>
          <p:grpSpPr bwMode="auto">
            <a:xfrm>
              <a:off x="2843209" y="5896355"/>
              <a:ext cx="863599" cy="747351"/>
              <a:chOff x="1015477" y="3293959"/>
              <a:chExt cx="1032335" cy="856011"/>
            </a:xfrm>
          </p:grpSpPr>
          <p:sp>
            <p:nvSpPr>
              <p:cNvPr id="308" name="正方形/長方形 307">
                <a:extLst>
                  <a:ext uri="{FF2B5EF4-FFF2-40B4-BE49-F238E27FC236}">
                    <a16:creationId xmlns:a16="http://schemas.microsoft.com/office/drawing/2014/main" id="{B0CD551D-15F8-4E9F-A9A2-A070CAEAFAB8}"/>
                  </a:ext>
                </a:extLst>
              </p:cNvPr>
              <p:cNvSpPr/>
              <p:nvPr/>
            </p:nvSpPr>
            <p:spPr bwMode="auto">
              <a:xfrm>
                <a:off x="1015477" y="3293959"/>
                <a:ext cx="1032335" cy="8560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504">
                  <a:latin typeface="ＭＳ ゴシック" pitchFamily="49" charset="-128"/>
                  <a:ea typeface="ＭＳ ゴシック" pitchFamily="49" charset="-128"/>
                </a:endParaRPr>
              </a:p>
            </p:txBody>
          </p:sp>
          <p:pic>
            <p:nvPicPr>
              <p:cNvPr id="309" name="Picture 50" descr="http://ord.yahoo.co.jp/o/image/SIG=1224jpfkt/EXP=1336573399;_ylc=X3IDMgRmc3QDMARpZHgDMARvaWQDQU5kOUdjU3lwUjlCTlBXMjJSSzJIWnlJdmhTaHFzUzM5dm9BVWtrTGZyYVBzbzgyalZlSVpINFZNbXlFZVZNBHADNXJXRTVyQzA1YUMwSU9PQ3BPT0RxZU9DdWVPRGlBLS0EcG9zAzIzBHNlYwNzaHcEc2xrA3Jp/*-http%3A/pirori.org/kengaku/2006/kanamati/01.jpg">
                <a:extLst>
                  <a:ext uri="{FF2B5EF4-FFF2-40B4-BE49-F238E27FC236}">
                    <a16:creationId xmlns:a16="http://schemas.microsoft.com/office/drawing/2014/main" id="{D4153C41-C14F-4ED2-9A66-789EEAED32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3608" y="3356992"/>
                <a:ext cx="978296" cy="6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 name="Text Box 30">
                <a:extLst>
                  <a:ext uri="{FF2B5EF4-FFF2-40B4-BE49-F238E27FC236}">
                    <a16:creationId xmlns:a16="http://schemas.microsoft.com/office/drawing/2014/main" id="{B2C07D1F-6C00-4868-803F-53E46D9F80EA}"/>
                  </a:ext>
                </a:extLst>
              </p:cNvPr>
              <p:cNvSpPr txBox="1">
                <a:spLocks noChangeArrowheads="1"/>
              </p:cNvSpPr>
              <p:nvPr/>
            </p:nvSpPr>
            <p:spPr bwMode="auto">
              <a:xfrm>
                <a:off x="1400520" y="4004827"/>
                <a:ext cx="301118" cy="11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504" b="1">
                    <a:solidFill>
                      <a:schemeClr val="bg1"/>
                    </a:solidFill>
                    <a:latin typeface="ＭＳ ゴシック" panose="020B0609070205080204" pitchFamily="49" charset="-128"/>
                    <a:ea typeface="ＭＳ ゴシック" panose="020B0609070205080204" pitchFamily="49" charset="-128"/>
                  </a:rPr>
                  <a:t>浄水場</a:t>
                </a:r>
              </a:p>
            </p:txBody>
          </p:sp>
        </p:grpSp>
        <p:sp>
          <p:nvSpPr>
            <p:cNvPr id="30" name="テキスト ボックス 233">
              <a:extLst>
                <a:ext uri="{FF2B5EF4-FFF2-40B4-BE49-F238E27FC236}">
                  <a16:creationId xmlns:a16="http://schemas.microsoft.com/office/drawing/2014/main" id="{BE44A8DA-A0B6-4F7B-8162-9E819B5B9DAE}"/>
                </a:ext>
              </a:extLst>
            </p:cNvPr>
            <p:cNvSpPr txBox="1">
              <a:spLocks noChangeArrowheads="1"/>
            </p:cNvSpPr>
            <p:nvPr/>
          </p:nvSpPr>
          <p:spPr bwMode="auto">
            <a:xfrm>
              <a:off x="1203322" y="2439993"/>
              <a:ext cx="1511298" cy="121565"/>
            </a:xfrm>
            <a:prstGeom prst="rect">
              <a:avLst/>
            </a:prstGeom>
            <a:solidFill>
              <a:schemeClr val="bg1"/>
            </a:solidFill>
            <a:ln w="9525">
              <a:solidFill>
                <a:srgbClr val="FF0000"/>
              </a:solidFill>
              <a:miter lim="800000"/>
              <a:headEnd/>
              <a:tailEnd/>
            </a:ln>
          </p:spPr>
          <p:txBody>
            <a:bodyPr lIns="0" tIns="11329" rIns="0" bIns="11329">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dirty="0">
                  <a:solidFill>
                    <a:srgbClr val="FF0000"/>
                  </a:solidFill>
                  <a:latin typeface="ＭＳ ゴシック" panose="020B0609070205080204" pitchFamily="49" charset="-128"/>
                  <a:ea typeface="ＭＳ ゴシック" panose="020B0609070205080204" pitchFamily="49" charset="-128"/>
                </a:rPr>
                <a:t>大規模社会インフラ（電気：交流）</a:t>
              </a:r>
            </a:p>
          </p:txBody>
        </p:sp>
        <p:sp>
          <p:nvSpPr>
            <p:cNvPr id="32" name="Text Box 30">
              <a:extLst>
                <a:ext uri="{FF2B5EF4-FFF2-40B4-BE49-F238E27FC236}">
                  <a16:creationId xmlns:a16="http://schemas.microsoft.com/office/drawing/2014/main" id="{8BF4BFC8-D972-41E0-A06D-F2297FABD823}"/>
                </a:ext>
              </a:extLst>
            </p:cNvPr>
            <p:cNvSpPr txBox="1">
              <a:spLocks noChangeArrowheads="1"/>
            </p:cNvSpPr>
            <p:nvPr/>
          </p:nvSpPr>
          <p:spPr bwMode="auto">
            <a:xfrm>
              <a:off x="7663541" y="545900"/>
              <a:ext cx="1470412" cy="1237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b="1" dirty="0">
                  <a:latin typeface="HG丸ｺﾞｼｯｸM-PRO" panose="020F0600000000000000" pitchFamily="50" charset="-128"/>
                  <a:ea typeface="HG丸ｺﾞｼｯｸM-PRO" panose="020F0600000000000000" pitchFamily="50" charset="-128"/>
                </a:rPr>
                <a:t>④ </a:t>
              </a:r>
              <a:r>
                <a:rPr lang="ja-JP" altLang="en-US" sz="600" dirty="0">
                  <a:latin typeface="HG丸ｺﾞｼｯｸM-PRO" panose="020F0600000000000000" pitchFamily="50" charset="-128"/>
                  <a:ea typeface="HG丸ｺﾞｼｯｸM-PRO" panose="020F0600000000000000" pitchFamily="50" charset="-128"/>
                </a:rPr>
                <a:t>病院等（災害時完全自立）</a:t>
              </a:r>
            </a:p>
          </p:txBody>
        </p:sp>
        <p:grpSp>
          <p:nvGrpSpPr>
            <p:cNvPr id="34" name="グループ化 1">
              <a:extLst>
                <a:ext uri="{FF2B5EF4-FFF2-40B4-BE49-F238E27FC236}">
                  <a16:creationId xmlns:a16="http://schemas.microsoft.com/office/drawing/2014/main" id="{04B692EC-08EC-4F07-A824-7BC2F33E99AA}"/>
                </a:ext>
              </a:extLst>
            </p:cNvPr>
            <p:cNvGrpSpPr>
              <a:grpSpLocks/>
            </p:cNvGrpSpPr>
            <p:nvPr/>
          </p:nvGrpSpPr>
          <p:grpSpPr bwMode="auto">
            <a:xfrm>
              <a:off x="4943468" y="450851"/>
              <a:ext cx="4019543" cy="1857888"/>
              <a:chOff x="4943475" y="1131888"/>
              <a:chExt cx="4019548" cy="1857882"/>
            </a:xfrm>
          </p:grpSpPr>
          <p:pic>
            <p:nvPicPr>
              <p:cNvPr id="248" name="Picture 14" descr="「病院 イラスト ...」の画像検索結果">
                <a:extLst>
                  <a:ext uri="{FF2B5EF4-FFF2-40B4-BE49-F238E27FC236}">
                    <a16:creationId xmlns:a16="http://schemas.microsoft.com/office/drawing/2014/main" id="{7B4AB439-F9C9-405C-833F-200E9DC0AEA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0988" y="1131888"/>
                <a:ext cx="1801812"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9" name="グループ化 6">
                <a:extLst>
                  <a:ext uri="{FF2B5EF4-FFF2-40B4-BE49-F238E27FC236}">
                    <a16:creationId xmlns:a16="http://schemas.microsoft.com/office/drawing/2014/main" id="{4609C192-7635-4AEB-B703-C4761312E5A8}"/>
                  </a:ext>
                </a:extLst>
              </p:cNvPr>
              <p:cNvGrpSpPr>
                <a:grpSpLocks/>
              </p:cNvGrpSpPr>
              <p:nvPr/>
            </p:nvGrpSpPr>
            <p:grpSpPr bwMode="auto">
              <a:xfrm>
                <a:off x="6145213" y="1425575"/>
                <a:ext cx="361950" cy="411163"/>
                <a:chOff x="6144502" y="1425997"/>
                <a:chExt cx="361950" cy="411162"/>
              </a:xfrm>
            </p:grpSpPr>
            <p:pic>
              <p:nvPicPr>
                <p:cNvPr id="306" name="Picture 70" descr="「蓄電池 イラス...」の画像検索結果">
                  <a:extLst>
                    <a:ext uri="{FF2B5EF4-FFF2-40B4-BE49-F238E27FC236}">
                      <a16:creationId xmlns:a16="http://schemas.microsoft.com/office/drawing/2014/main" id="{D07FA49D-DCD2-4903-A7AA-1B4427EED7F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44502" y="1425997"/>
                  <a:ext cx="361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 name="Text Box 30">
                  <a:extLst>
                    <a:ext uri="{FF2B5EF4-FFF2-40B4-BE49-F238E27FC236}">
                      <a16:creationId xmlns:a16="http://schemas.microsoft.com/office/drawing/2014/main" id="{57186671-C557-45E4-B723-940D40F32C58}"/>
                    </a:ext>
                  </a:extLst>
                </p:cNvPr>
                <p:cNvSpPr txBox="1">
                  <a:spLocks noChangeArrowheads="1"/>
                </p:cNvSpPr>
                <p:nvPr/>
              </p:nvSpPr>
              <p:spPr bwMode="auto">
                <a:xfrm>
                  <a:off x="6258905" y="1465618"/>
                  <a:ext cx="103818"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1329"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蓄電池</a:t>
                  </a:r>
                </a:p>
              </p:txBody>
            </p:sp>
          </p:grpSp>
          <p:grpSp>
            <p:nvGrpSpPr>
              <p:cNvPr id="250" name="グループ化 5">
                <a:extLst>
                  <a:ext uri="{FF2B5EF4-FFF2-40B4-BE49-F238E27FC236}">
                    <a16:creationId xmlns:a16="http://schemas.microsoft.com/office/drawing/2014/main" id="{9019D22C-937B-4542-902D-999CDBA03919}"/>
                  </a:ext>
                </a:extLst>
              </p:cNvPr>
              <p:cNvGrpSpPr>
                <a:grpSpLocks/>
              </p:cNvGrpSpPr>
              <p:nvPr/>
            </p:nvGrpSpPr>
            <p:grpSpPr bwMode="auto">
              <a:xfrm>
                <a:off x="6653213" y="2092325"/>
                <a:ext cx="273050" cy="361950"/>
                <a:chOff x="3961888" y="2435134"/>
                <a:chExt cx="272869" cy="362826"/>
              </a:xfrm>
            </p:grpSpPr>
            <p:pic>
              <p:nvPicPr>
                <p:cNvPr id="304" name="Picture 32" descr="荏原バラード株式会社製">
                  <a:extLst>
                    <a:ext uri="{FF2B5EF4-FFF2-40B4-BE49-F238E27FC236}">
                      <a16:creationId xmlns:a16="http://schemas.microsoft.com/office/drawing/2014/main" id="{CC246561-2B24-45F4-9B72-B4567035611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61888" y="2435134"/>
                  <a:ext cx="272869" cy="3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 name="Text Box 30">
                  <a:extLst>
                    <a:ext uri="{FF2B5EF4-FFF2-40B4-BE49-F238E27FC236}">
                      <a16:creationId xmlns:a16="http://schemas.microsoft.com/office/drawing/2014/main" id="{55485AA8-A1DB-4B46-B53F-678C12E2E3B9}"/>
                    </a:ext>
                  </a:extLst>
                </p:cNvPr>
                <p:cNvSpPr txBox="1">
                  <a:spLocks noChangeArrowheads="1"/>
                </p:cNvSpPr>
                <p:nvPr/>
              </p:nvSpPr>
              <p:spPr bwMode="auto">
                <a:xfrm>
                  <a:off x="4038299" y="2573877"/>
                  <a:ext cx="151040" cy="911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441" dirty="0">
                      <a:latin typeface="ＭＳ ゴシック" panose="020B0609070205080204" pitchFamily="49" charset="-128"/>
                      <a:ea typeface="ＭＳ ゴシック" panose="020B0609070205080204" pitchFamily="49" charset="-128"/>
                    </a:rPr>
                    <a:t>PEFC</a:t>
                  </a:r>
                  <a:endParaRPr lang="ja-JP" altLang="en-US" sz="441">
                    <a:latin typeface="ＭＳ ゴシック" panose="020B0609070205080204" pitchFamily="49" charset="-128"/>
                    <a:ea typeface="ＭＳ ゴシック" panose="020B0609070205080204" pitchFamily="49" charset="-128"/>
                  </a:endParaRPr>
                </a:p>
              </p:txBody>
            </p:sp>
          </p:grpSp>
          <p:pic>
            <p:nvPicPr>
              <p:cNvPr id="251" name="Picture 16" descr="「パワコン イラ...」の画像検索結果">
                <a:extLst>
                  <a:ext uri="{FF2B5EF4-FFF2-40B4-BE49-F238E27FC236}">
                    <a16:creationId xmlns:a16="http://schemas.microsoft.com/office/drawing/2014/main" id="{227E452D-DB72-4BE8-8A73-00325EBDDC4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21400" y="2182813"/>
                <a:ext cx="3619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2" name="グループ化 8">
                <a:extLst>
                  <a:ext uri="{FF2B5EF4-FFF2-40B4-BE49-F238E27FC236}">
                    <a16:creationId xmlns:a16="http://schemas.microsoft.com/office/drawing/2014/main" id="{0988BE79-4D8A-423C-BD3F-3B4C0F344989}"/>
                  </a:ext>
                </a:extLst>
              </p:cNvPr>
              <p:cNvGrpSpPr>
                <a:grpSpLocks/>
              </p:cNvGrpSpPr>
              <p:nvPr/>
            </p:nvGrpSpPr>
            <p:grpSpPr bwMode="auto">
              <a:xfrm>
                <a:off x="5003815" y="1351135"/>
                <a:ext cx="647700" cy="290512"/>
                <a:chOff x="4361475" y="1363690"/>
                <a:chExt cx="647700" cy="290513"/>
              </a:xfrm>
            </p:grpSpPr>
            <p:pic>
              <p:nvPicPr>
                <p:cNvPr id="302" name="Picture 58" descr="クリックすると新しいウィンドウで開きます">
                  <a:extLst>
                    <a:ext uri="{FF2B5EF4-FFF2-40B4-BE49-F238E27FC236}">
                      <a16:creationId xmlns:a16="http://schemas.microsoft.com/office/drawing/2014/main" id="{140816F1-028C-4FF5-B45A-4DF5E64F11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475" y="1363690"/>
                  <a:ext cx="6477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 name="Text Box 30">
                  <a:extLst>
                    <a:ext uri="{FF2B5EF4-FFF2-40B4-BE49-F238E27FC236}">
                      <a16:creationId xmlns:a16="http://schemas.microsoft.com/office/drawing/2014/main" id="{6C48DAAB-F6D0-480A-9DF3-7F666B88959E}"/>
                    </a:ext>
                  </a:extLst>
                </p:cNvPr>
                <p:cNvSpPr txBox="1">
                  <a:spLocks noChangeArrowheads="1"/>
                </p:cNvSpPr>
                <p:nvPr/>
              </p:nvSpPr>
              <p:spPr bwMode="auto">
                <a:xfrm>
                  <a:off x="4618079" y="1447444"/>
                  <a:ext cx="149494" cy="909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441" dirty="0">
                      <a:latin typeface="ＭＳ ゴシック" panose="020B0609070205080204" pitchFamily="49" charset="-128"/>
                      <a:ea typeface="ＭＳ ゴシック" panose="020B0609070205080204" pitchFamily="49" charset="-128"/>
                    </a:rPr>
                    <a:t>PV</a:t>
                  </a:r>
                  <a:endParaRPr lang="ja-JP" altLang="en-US" sz="441" dirty="0">
                    <a:latin typeface="ＭＳ ゴシック" panose="020B0609070205080204" pitchFamily="49" charset="-128"/>
                    <a:ea typeface="ＭＳ ゴシック" panose="020B0609070205080204" pitchFamily="49" charset="-128"/>
                  </a:endParaRPr>
                </a:p>
              </p:txBody>
            </p:sp>
          </p:grpSp>
          <p:cxnSp>
            <p:nvCxnSpPr>
              <p:cNvPr id="253" name="直線矢印コネクタ 252">
                <a:extLst>
                  <a:ext uri="{FF2B5EF4-FFF2-40B4-BE49-F238E27FC236}">
                    <a16:creationId xmlns:a16="http://schemas.microsoft.com/office/drawing/2014/main" id="{7307911C-7B1D-4DFC-9F21-356C3C3B8CDA}"/>
                  </a:ext>
                </a:extLst>
              </p:cNvPr>
              <p:cNvCxnSpPr/>
              <p:nvPr/>
            </p:nvCxnSpPr>
            <p:spPr>
              <a:xfrm>
                <a:off x="5580063" y="1504951"/>
                <a:ext cx="647700" cy="0"/>
              </a:xfrm>
              <a:prstGeom prst="straightConnector1">
                <a:avLst/>
              </a:prstGeom>
              <a:ln w="31750">
                <a:solidFill>
                  <a:srgbClr val="F2B800"/>
                </a:solidFill>
                <a:headEnd type="none" w="sm"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4" name="直線矢印コネクタ 253">
                <a:extLst>
                  <a:ext uri="{FF2B5EF4-FFF2-40B4-BE49-F238E27FC236}">
                    <a16:creationId xmlns:a16="http://schemas.microsoft.com/office/drawing/2014/main" id="{44962158-8634-421D-9820-42BB4421A57F}"/>
                  </a:ext>
                </a:extLst>
              </p:cNvPr>
              <p:cNvCxnSpPr/>
              <p:nvPr/>
            </p:nvCxnSpPr>
            <p:spPr>
              <a:xfrm flipH="1" flipV="1">
                <a:off x="6399213" y="2413000"/>
                <a:ext cx="323850"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直線矢印コネクタ 254">
                <a:extLst>
                  <a:ext uri="{FF2B5EF4-FFF2-40B4-BE49-F238E27FC236}">
                    <a16:creationId xmlns:a16="http://schemas.microsoft.com/office/drawing/2014/main" id="{6B3CB39B-B730-4D9E-A0C4-D712F793E247}"/>
                  </a:ext>
                </a:extLst>
              </p:cNvPr>
              <p:cNvCxnSpPr/>
              <p:nvPr/>
            </p:nvCxnSpPr>
            <p:spPr>
              <a:xfrm flipH="1" flipV="1">
                <a:off x="6199188" y="2065338"/>
                <a:ext cx="0" cy="215900"/>
              </a:xfrm>
              <a:prstGeom prst="straightConnector1">
                <a:avLst/>
              </a:prstGeom>
              <a:ln w="31750">
                <a:solidFill>
                  <a:srgbClr val="FF0000"/>
                </a:solidFill>
                <a:headEnd type="none"/>
                <a:tailEnd type="oval" w="lg" len="lg"/>
              </a:ln>
            </p:spPr>
            <p:style>
              <a:lnRef idx="1">
                <a:schemeClr val="accent1"/>
              </a:lnRef>
              <a:fillRef idx="0">
                <a:schemeClr val="accent1"/>
              </a:fillRef>
              <a:effectRef idx="0">
                <a:schemeClr val="accent1"/>
              </a:effectRef>
              <a:fontRef idx="minor">
                <a:schemeClr val="tx1"/>
              </a:fontRef>
            </p:style>
          </p:cxnSp>
          <p:grpSp>
            <p:nvGrpSpPr>
              <p:cNvPr id="257" name="グループ化 4">
                <a:extLst>
                  <a:ext uri="{FF2B5EF4-FFF2-40B4-BE49-F238E27FC236}">
                    <a16:creationId xmlns:a16="http://schemas.microsoft.com/office/drawing/2014/main" id="{5D317F6E-C738-4D22-88FA-675E86451040}"/>
                  </a:ext>
                </a:extLst>
              </p:cNvPr>
              <p:cNvGrpSpPr>
                <a:grpSpLocks/>
              </p:cNvGrpSpPr>
              <p:nvPr/>
            </p:nvGrpSpPr>
            <p:grpSpPr bwMode="auto">
              <a:xfrm>
                <a:off x="5672138" y="2178050"/>
                <a:ext cx="260350" cy="346075"/>
                <a:chOff x="3584109" y="2435134"/>
                <a:chExt cx="260231" cy="346022"/>
              </a:xfrm>
            </p:grpSpPr>
            <p:pic>
              <p:nvPicPr>
                <p:cNvPr id="300" name="Picture 32" descr="荏原バラード株式会社製">
                  <a:extLst>
                    <a:ext uri="{FF2B5EF4-FFF2-40B4-BE49-F238E27FC236}">
                      <a16:creationId xmlns:a16="http://schemas.microsoft.com/office/drawing/2014/main" id="{35B3A4AD-72EA-4DDA-85ED-B69E386C53C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4109" y="2435134"/>
                  <a:ext cx="260231" cy="34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 name="Text Box 30">
                  <a:extLst>
                    <a:ext uri="{FF2B5EF4-FFF2-40B4-BE49-F238E27FC236}">
                      <a16:creationId xmlns:a16="http://schemas.microsoft.com/office/drawing/2014/main" id="{35A63E2F-29B5-4344-AD32-1049DC266461}"/>
                    </a:ext>
                  </a:extLst>
                </p:cNvPr>
                <p:cNvSpPr txBox="1">
                  <a:spLocks noChangeArrowheads="1"/>
                </p:cNvSpPr>
                <p:nvPr/>
              </p:nvSpPr>
              <p:spPr bwMode="auto">
                <a:xfrm>
                  <a:off x="3639640" y="2512542"/>
                  <a:ext cx="151071" cy="908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441" dirty="0">
                      <a:latin typeface="ＭＳ ゴシック" panose="020B0609070205080204" pitchFamily="49" charset="-128"/>
                      <a:ea typeface="ＭＳ ゴシック" panose="020B0609070205080204" pitchFamily="49" charset="-128"/>
                    </a:rPr>
                    <a:t>SOFC</a:t>
                  </a:r>
                  <a:endParaRPr lang="ja-JP" altLang="en-US" sz="441">
                    <a:latin typeface="ＭＳ ゴシック" panose="020B0609070205080204" pitchFamily="49" charset="-128"/>
                    <a:ea typeface="ＭＳ ゴシック" panose="020B0609070205080204" pitchFamily="49" charset="-128"/>
                  </a:endParaRPr>
                </a:p>
              </p:txBody>
            </p:sp>
          </p:grpSp>
          <p:grpSp>
            <p:nvGrpSpPr>
              <p:cNvPr id="258" name="グループ化 1">
                <a:extLst>
                  <a:ext uri="{FF2B5EF4-FFF2-40B4-BE49-F238E27FC236}">
                    <a16:creationId xmlns:a16="http://schemas.microsoft.com/office/drawing/2014/main" id="{9B19E791-D058-4256-8374-3CBE7D4422D8}"/>
                  </a:ext>
                </a:extLst>
              </p:cNvPr>
              <p:cNvGrpSpPr>
                <a:grpSpLocks/>
              </p:cNvGrpSpPr>
              <p:nvPr/>
            </p:nvGrpSpPr>
            <p:grpSpPr bwMode="auto">
              <a:xfrm>
                <a:off x="7693025" y="1812921"/>
                <a:ext cx="1269998" cy="1176849"/>
                <a:chOff x="7327832" y="1758615"/>
                <a:chExt cx="1270352" cy="1177735"/>
              </a:xfrm>
            </p:grpSpPr>
            <p:grpSp>
              <p:nvGrpSpPr>
                <p:cNvPr id="284" name="グループ化 22">
                  <a:extLst>
                    <a:ext uri="{FF2B5EF4-FFF2-40B4-BE49-F238E27FC236}">
                      <a16:creationId xmlns:a16="http://schemas.microsoft.com/office/drawing/2014/main" id="{35F47B89-F73F-4D38-94FF-2ACC483A2252}"/>
                    </a:ext>
                  </a:extLst>
                </p:cNvPr>
                <p:cNvGrpSpPr>
                  <a:grpSpLocks/>
                </p:cNvGrpSpPr>
                <p:nvPr/>
              </p:nvGrpSpPr>
              <p:grpSpPr bwMode="auto">
                <a:xfrm>
                  <a:off x="8205639" y="2557402"/>
                  <a:ext cx="368235" cy="257140"/>
                  <a:chOff x="5670154" y="3811555"/>
                  <a:chExt cx="755329" cy="504700"/>
                </a:xfrm>
              </p:grpSpPr>
              <p:pic>
                <p:nvPicPr>
                  <p:cNvPr id="298" name="Picture 2" descr="「車 イラスト 無...」の画像検索結果">
                    <a:extLst>
                      <a:ext uri="{FF2B5EF4-FFF2-40B4-BE49-F238E27FC236}">
                        <a16:creationId xmlns:a16="http://schemas.microsoft.com/office/drawing/2014/main" id="{930B8EA5-2399-42F4-8B57-93717FB08C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0154" y="3811555"/>
                    <a:ext cx="7553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 name="Text Box 39">
                    <a:extLst>
                      <a:ext uri="{FF2B5EF4-FFF2-40B4-BE49-F238E27FC236}">
                        <a16:creationId xmlns:a16="http://schemas.microsoft.com/office/drawing/2014/main" id="{6A085D4A-15F5-4A1F-9700-9041C6271CE8}"/>
                      </a:ext>
                    </a:extLst>
                  </p:cNvPr>
                  <p:cNvSpPr txBox="1">
                    <a:spLocks noChangeArrowheads="1"/>
                  </p:cNvSpPr>
                  <p:nvPr/>
                </p:nvSpPr>
                <p:spPr bwMode="auto">
                  <a:xfrm>
                    <a:off x="5896573" y="4137695"/>
                    <a:ext cx="456547" cy="17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441" dirty="0">
                        <a:ea typeface="ＭＳ Ｐゴシック" panose="020B0600070205080204" pitchFamily="50" charset="-128"/>
                      </a:rPr>
                      <a:t>FC-PHV</a:t>
                    </a:r>
                  </a:p>
                </p:txBody>
              </p:sp>
            </p:grpSp>
            <p:pic>
              <p:nvPicPr>
                <p:cNvPr id="285" name="Picture 62" descr="「急速充電器 イ...」の画像検索結果">
                  <a:extLst>
                    <a:ext uri="{FF2B5EF4-FFF2-40B4-BE49-F238E27FC236}">
                      <a16:creationId xmlns:a16="http://schemas.microsoft.com/office/drawing/2014/main" id="{7CB7FCA7-EC74-4A1A-AEEF-6FFE4CEC223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27832" y="2416741"/>
                  <a:ext cx="3603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 name="直線矢印コネクタ 285">
                  <a:extLst>
                    <a:ext uri="{FF2B5EF4-FFF2-40B4-BE49-F238E27FC236}">
                      <a16:creationId xmlns:a16="http://schemas.microsoft.com/office/drawing/2014/main" id="{A45BD808-3375-4E64-BA9C-9C6F21CE0944}"/>
                    </a:ext>
                  </a:extLst>
                </p:cNvPr>
                <p:cNvCxnSpPr/>
                <p:nvPr/>
              </p:nvCxnSpPr>
              <p:spPr>
                <a:xfrm>
                  <a:off x="8494970" y="2325782"/>
                  <a:ext cx="0" cy="263723"/>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sp>
              <p:nvSpPr>
                <p:cNvPr id="287" name="Text Box 30">
                  <a:extLst>
                    <a:ext uri="{FF2B5EF4-FFF2-40B4-BE49-F238E27FC236}">
                      <a16:creationId xmlns:a16="http://schemas.microsoft.com/office/drawing/2014/main" id="{29354946-5CA9-4D63-8F5C-FDE5FC0EDF48}"/>
                    </a:ext>
                  </a:extLst>
                </p:cNvPr>
                <p:cNvSpPr txBox="1">
                  <a:spLocks noChangeArrowheads="1"/>
                </p:cNvSpPr>
                <p:nvPr/>
              </p:nvSpPr>
              <p:spPr bwMode="auto">
                <a:xfrm>
                  <a:off x="7375457" y="2569140"/>
                  <a:ext cx="288925" cy="181949"/>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充電</a:t>
                  </a:r>
                  <a:endParaRPr lang="en-US" altLang="ja-JP" sz="441"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ｽﾀﾝﾄﾞ</a:t>
                  </a:r>
                </a:p>
              </p:txBody>
            </p:sp>
            <p:grpSp>
              <p:nvGrpSpPr>
                <p:cNvPr id="288" name="グループ化 301">
                  <a:extLst>
                    <a:ext uri="{FF2B5EF4-FFF2-40B4-BE49-F238E27FC236}">
                      <a16:creationId xmlns:a16="http://schemas.microsoft.com/office/drawing/2014/main" id="{6466BFBE-9E7A-4DAA-8E68-49D44E2BAFBC}"/>
                    </a:ext>
                  </a:extLst>
                </p:cNvPr>
                <p:cNvGrpSpPr>
                  <a:grpSpLocks/>
                </p:cNvGrpSpPr>
                <p:nvPr/>
              </p:nvGrpSpPr>
              <p:grpSpPr bwMode="auto">
                <a:xfrm>
                  <a:off x="7853295" y="2664374"/>
                  <a:ext cx="422275" cy="271976"/>
                  <a:chOff x="3042139" y="5842931"/>
                  <a:chExt cx="702067" cy="427357"/>
                </a:xfrm>
              </p:grpSpPr>
              <p:pic>
                <p:nvPicPr>
                  <p:cNvPr id="296" name="Picture 7" descr="「自動車 イラス...」の画像検索結果">
                    <a:extLst>
                      <a:ext uri="{FF2B5EF4-FFF2-40B4-BE49-F238E27FC236}">
                        <a16:creationId xmlns:a16="http://schemas.microsoft.com/office/drawing/2014/main" id="{46C8C8B6-89C2-4ADC-BEA0-9132719CEC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2139" y="5842931"/>
                    <a:ext cx="543454" cy="28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 name="Text Box 39">
                    <a:extLst>
                      <a:ext uri="{FF2B5EF4-FFF2-40B4-BE49-F238E27FC236}">
                        <a16:creationId xmlns:a16="http://schemas.microsoft.com/office/drawing/2014/main" id="{9757AB5F-D408-4E59-A8C1-EC818C53819B}"/>
                      </a:ext>
                    </a:extLst>
                  </p:cNvPr>
                  <p:cNvSpPr txBox="1">
                    <a:spLocks noChangeArrowheads="1"/>
                  </p:cNvSpPr>
                  <p:nvPr/>
                </p:nvSpPr>
                <p:spPr bwMode="auto">
                  <a:xfrm>
                    <a:off x="3083417" y="6127339"/>
                    <a:ext cx="660789" cy="14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441" dirty="0">
                        <a:ea typeface="ＭＳ Ｐゴシック" panose="020B0600070205080204" pitchFamily="50" charset="-128"/>
                      </a:rPr>
                      <a:t>BEV</a:t>
                    </a:r>
                    <a:r>
                      <a:rPr lang="ja-JP" altLang="en-US" sz="441">
                        <a:ea typeface="ＭＳ Ｐゴシック" panose="020B0600070205080204" pitchFamily="50" charset="-128"/>
                      </a:rPr>
                      <a:t>･</a:t>
                    </a:r>
                    <a:r>
                      <a:rPr lang="en-US" altLang="ja-JP" sz="441" dirty="0">
                        <a:ea typeface="ＭＳ Ｐゴシック" panose="020B0600070205080204" pitchFamily="50" charset="-128"/>
                      </a:rPr>
                      <a:t>PHV</a:t>
                    </a:r>
                  </a:p>
                </p:txBody>
              </p:sp>
            </p:grpSp>
            <p:cxnSp>
              <p:nvCxnSpPr>
                <p:cNvPr id="289" name="直線矢印コネクタ 288">
                  <a:extLst>
                    <a:ext uri="{FF2B5EF4-FFF2-40B4-BE49-F238E27FC236}">
                      <a16:creationId xmlns:a16="http://schemas.microsoft.com/office/drawing/2014/main" id="{F847AD74-FE31-411A-A0BF-C430B4C04B02}"/>
                    </a:ext>
                  </a:extLst>
                </p:cNvPr>
                <p:cNvCxnSpPr/>
                <p:nvPr/>
              </p:nvCxnSpPr>
              <p:spPr>
                <a:xfrm>
                  <a:off x="7621602" y="2724544"/>
                  <a:ext cx="289006" cy="0"/>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grpSp>
              <p:nvGrpSpPr>
                <p:cNvPr id="290" name="グループ化 2">
                  <a:extLst>
                    <a:ext uri="{FF2B5EF4-FFF2-40B4-BE49-F238E27FC236}">
                      <a16:creationId xmlns:a16="http://schemas.microsoft.com/office/drawing/2014/main" id="{A200D29D-5D38-4F01-93D2-13DCC310AC98}"/>
                    </a:ext>
                  </a:extLst>
                </p:cNvPr>
                <p:cNvGrpSpPr>
                  <a:grpSpLocks/>
                </p:cNvGrpSpPr>
                <p:nvPr/>
              </p:nvGrpSpPr>
              <p:grpSpPr bwMode="auto">
                <a:xfrm>
                  <a:off x="7858203" y="1758615"/>
                  <a:ext cx="739981" cy="700282"/>
                  <a:chOff x="6525875" y="3344011"/>
                  <a:chExt cx="870938" cy="800195"/>
                </a:xfrm>
              </p:grpSpPr>
              <p:sp>
                <p:nvSpPr>
                  <p:cNvPr id="293" name="正方形/長方形 292">
                    <a:extLst>
                      <a:ext uri="{FF2B5EF4-FFF2-40B4-BE49-F238E27FC236}">
                        <a16:creationId xmlns:a16="http://schemas.microsoft.com/office/drawing/2014/main" id="{1C7B1E4B-A164-495F-82B0-88652AFCB062}"/>
                      </a:ext>
                    </a:extLst>
                  </p:cNvPr>
                  <p:cNvSpPr/>
                  <p:nvPr/>
                </p:nvSpPr>
                <p:spPr bwMode="auto">
                  <a:xfrm>
                    <a:off x="6525875" y="3344011"/>
                    <a:ext cx="870938" cy="70617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441">
                      <a:latin typeface="ＭＳ ゴシック" pitchFamily="49" charset="-128"/>
                      <a:ea typeface="ＭＳ ゴシック" pitchFamily="49" charset="-128"/>
                    </a:endParaRPr>
                  </a:p>
                </p:txBody>
              </p:sp>
              <p:sp>
                <p:nvSpPr>
                  <p:cNvPr id="294" name="Text Box 30">
                    <a:extLst>
                      <a:ext uri="{FF2B5EF4-FFF2-40B4-BE49-F238E27FC236}">
                        <a16:creationId xmlns:a16="http://schemas.microsoft.com/office/drawing/2014/main" id="{5FD0EAC5-B317-4206-8098-DD66D9A9B858}"/>
                      </a:ext>
                    </a:extLst>
                  </p:cNvPr>
                  <p:cNvSpPr txBox="1">
                    <a:spLocks noChangeArrowheads="1"/>
                  </p:cNvSpPr>
                  <p:nvPr/>
                </p:nvSpPr>
                <p:spPr bwMode="auto">
                  <a:xfrm>
                    <a:off x="6545876" y="3896601"/>
                    <a:ext cx="822325" cy="24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50" dirty="0">
                        <a:solidFill>
                          <a:schemeClr val="bg1"/>
                        </a:solidFill>
                        <a:latin typeface="ＭＳ ゴシック" panose="020B0609070205080204" pitchFamily="49" charset="-128"/>
                        <a:ea typeface="ＭＳ ゴシック" panose="020B0609070205080204" pitchFamily="49" charset="-128"/>
                      </a:rPr>
                      <a:t>水素ｽﾃｰｼｮﾝ</a:t>
                    </a:r>
                  </a:p>
                </p:txBody>
              </p:sp>
              <p:pic>
                <p:nvPicPr>
                  <p:cNvPr id="295" name="Picture 40" descr="JHFC愛・地球博水素ステーション/瀬戸南">
                    <a:extLst>
                      <a:ext uri="{FF2B5EF4-FFF2-40B4-BE49-F238E27FC236}">
                        <a16:creationId xmlns:a16="http://schemas.microsoft.com/office/drawing/2014/main" id="{877B062A-F016-44D1-89C2-77E24EF6849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29206" y="3353535"/>
                    <a:ext cx="863599"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91" name="直線矢印コネクタ 290">
                  <a:extLst>
                    <a:ext uri="{FF2B5EF4-FFF2-40B4-BE49-F238E27FC236}">
                      <a16:creationId xmlns:a16="http://schemas.microsoft.com/office/drawing/2014/main" id="{510B72A0-B9A1-45C3-ACA5-97E29204C160}"/>
                    </a:ext>
                  </a:extLst>
                </p:cNvPr>
                <p:cNvCxnSpPr/>
                <p:nvPr/>
              </p:nvCxnSpPr>
              <p:spPr>
                <a:xfrm>
                  <a:off x="7616838" y="2602214"/>
                  <a:ext cx="684404" cy="0"/>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92" name="Text Box 30">
                  <a:extLst>
                    <a:ext uri="{FF2B5EF4-FFF2-40B4-BE49-F238E27FC236}">
                      <a16:creationId xmlns:a16="http://schemas.microsoft.com/office/drawing/2014/main" id="{8667923A-15F9-4CA8-82B2-2D219309F1AB}"/>
                    </a:ext>
                  </a:extLst>
                </p:cNvPr>
                <p:cNvSpPr txBox="1">
                  <a:spLocks noChangeArrowheads="1"/>
                </p:cNvSpPr>
                <p:nvPr/>
              </p:nvSpPr>
              <p:spPr bwMode="auto">
                <a:xfrm>
                  <a:off x="7638698" y="2616363"/>
                  <a:ext cx="288925" cy="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441" dirty="0">
                      <a:latin typeface="ＭＳ ゴシック" panose="020B0609070205080204" pitchFamily="49" charset="-128"/>
                      <a:ea typeface="ＭＳ ゴシック" panose="020B0609070205080204" pitchFamily="49" charset="-128"/>
                    </a:rPr>
                    <a:t>V2H</a:t>
                  </a:r>
                  <a:endParaRPr lang="ja-JP" altLang="en-US" sz="441">
                    <a:latin typeface="ＭＳ ゴシック" panose="020B0609070205080204" pitchFamily="49" charset="-128"/>
                    <a:ea typeface="ＭＳ ゴシック" panose="020B0609070205080204" pitchFamily="49" charset="-128"/>
                  </a:endParaRPr>
                </a:p>
              </p:txBody>
            </p:sp>
          </p:grpSp>
          <p:grpSp>
            <p:nvGrpSpPr>
              <p:cNvPr id="259" name="グループ化 3">
                <a:extLst>
                  <a:ext uri="{FF2B5EF4-FFF2-40B4-BE49-F238E27FC236}">
                    <a16:creationId xmlns:a16="http://schemas.microsoft.com/office/drawing/2014/main" id="{7A103ECC-D286-40D1-985C-CC79074C1C18}"/>
                  </a:ext>
                </a:extLst>
              </p:cNvPr>
              <p:cNvGrpSpPr>
                <a:grpSpLocks/>
              </p:cNvGrpSpPr>
              <p:nvPr/>
            </p:nvGrpSpPr>
            <p:grpSpPr bwMode="auto">
              <a:xfrm>
                <a:off x="7104063" y="1249363"/>
                <a:ext cx="1147762" cy="1535112"/>
                <a:chOff x="7005014" y="1141267"/>
                <a:chExt cx="1147815" cy="1533697"/>
              </a:xfrm>
            </p:grpSpPr>
            <p:grpSp>
              <p:nvGrpSpPr>
                <p:cNvPr id="274" name="グループ化 2">
                  <a:extLst>
                    <a:ext uri="{FF2B5EF4-FFF2-40B4-BE49-F238E27FC236}">
                      <a16:creationId xmlns:a16="http://schemas.microsoft.com/office/drawing/2014/main" id="{38D7A18E-B111-400B-89B6-A0A7105F8AC8}"/>
                    </a:ext>
                  </a:extLst>
                </p:cNvPr>
                <p:cNvGrpSpPr>
                  <a:grpSpLocks/>
                </p:cNvGrpSpPr>
                <p:nvPr/>
              </p:nvGrpSpPr>
              <p:grpSpPr bwMode="auto">
                <a:xfrm>
                  <a:off x="7005014" y="1141267"/>
                  <a:ext cx="1147815" cy="1014106"/>
                  <a:chOff x="6963867" y="1289607"/>
                  <a:chExt cx="1147815" cy="1014106"/>
                </a:xfrm>
              </p:grpSpPr>
              <p:pic>
                <p:nvPicPr>
                  <p:cNvPr id="278" name="Picture 60" descr="クリックすると新しいウィンドウで開きます">
                    <a:extLst>
                      <a:ext uri="{FF2B5EF4-FFF2-40B4-BE49-F238E27FC236}">
                        <a16:creationId xmlns:a16="http://schemas.microsoft.com/office/drawing/2014/main" id="{CE971CDD-8494-43D7-A0D9-417A39C55BC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63867" y="1289607"/>
                    <a:ext cx="479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 name="Text Box 30">
                    <a:extLst>
                      <a:ext uri="{FF2B5EF4-FFF2-40B4-BE49-F238E27FC236}">
                        <a16:creationId xmlns:a16="http://schemas.microsoft.com/office/drawing/2014/main" id="{036F9196-7508-414C-97E5-F210E8343411}"/>
                      </a:ext>
                    </a:extLst>
                  </p:cNvPr>
                  <p:cNvSpPr txBox="1">
                    <a:spLocks noChangeArrowheads="1"/>
                  </p:cNvSpPr>
                  <p:nvPr/>
                </p:nvSpPr>
                <p:spPr bwMode="auto">
                  <a:xfrm>
                    <a:off x="7014337" y="1442007"/>
                    <a:ext cx="367373" cy="908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医療用酸素</a:t>
                    </a:r>
                  </a:p>
                </p:txBody>
              </p:sp>
              <p:pic>
                <p:nvPicPr>
                  <p:cNvPr id="280" name="Picture 117" descr="「コベルコ 電解...」の画像検索結果">
                    <a:extLst>
                      <a:ext uri="{FF2B5EF4-FFF2-40B4-BE49-F238E27FC236}">
                        <a16:creationId xmlns:a16="http://schemas.microsoft.com/office/drawing/2014/main" id="{091EB7CE-6A88-45EE-AA91-5C786826F1F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67537" y="1902076"/>
                    <a:ext cx="5254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1" name="直線矢印コネクタ 280">
                    <a:extLst>
                      <a:ext uri="{FF2B5EF4-FFF2-40B4-BE49-F238E27FC236}">
                        <a16:creationId xmlns:a16="http://schemas.microsoft.com/office/drawing/2014/main" id="{2D8ABBAF-41A4-4F29-864F-77A9474943C5}"/>
                      </a:ext>
                    </a:extLst>
                  </p:cNvPr>
                  <p:cNvCxnSpPr/>
                  <p:nvPr/>
                </p:nvCxnSpPr>
                <p:spPr>
                  <a:xfrm flipV="1">
                    <a:off x="7355997" y="2152411"/>
                    <a:ext cx="755685" cy="1587"/>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82" name="直線矢印コネクタ 281">
                    <a:extLst>
                      <a:ext uri="{FF2B5EF4-FFF2-40B4-BE49-F238E27FC236}">
                        <a16:creationId xmlns:a16="http://schemas.microsoft.com/office/drawing/2014/main" id="{96E3B2EB-4ED3-4F60-9805-2E92D8DA8285}"/>
                      </a:ext>
                    </a:extLst>
                  </p:cNvPr>
                  <p:cNvCxnSpPr/>
                  <p:nvPr/>
                </p:nvCxnSpPr>
                <p:spPr>
                  <a:xfrm flipV="1">
                    <a:off x="7089285" y="1662326"/>
                    <a:ext cx="1588" cy="340997"/>
                  </a:xfrm>
                  <a:prstGeom prst="straightConnector1">
                    <a:avLst/>
                  </a:prstGeom>
                  <a:ln w="50800" cmpd="dbl">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283" name="Text Box 30">
                    <a:extLst>
                      <a:ext uri="{FF2B5EF4-FFF2-40B4-BE49-F238E27FC236}">
                        <a16:creationId xmlns:a16="http://schemas.microsoft.com/office/drawing/2014/main" id="{A06E8BB4-8D2B-4F69-B9E2-C78CEC8E35B4}"/>
                      </a:ext>
                    </a:extLst>
                  </p:cNvPr>
                  <p:cNvSpPr txBox="1">
                    <a:spLocks noChangeArrowheads="1"/>
                  </p:cNvSpPr>
                  <p:nvPr/>
                </p:nvSpPr>
                <p:spPr bwMode="auto">
                  <a:xfrm>
                    <a:off x="6981743" y="1965343"/>
                    <a:ext cx="503237" cy="908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水電解装置</a:t>
                    </a:r>
                  </a:p>
                </p:txBody>
              </p:sp>
            </p:grpSp>
            <p:pic>
              <p:nvPicPr>
                <p:cNvPr id="275" name="Picture 54" descr="「貯水槽」の画像検索結果">
                  <a:extLst>
                    <a:ext uri="{FF2B5EF4-FFF2-40B4-BE49-F238E27FC236}">
                      <a16:creationId xmlns:a16="http://schemas.microsoft.com/office/drawing/2014/main" id="{1980DEE8-92DF-4B66-A78F-F59E0B05FA0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10510" y="2288244"/>
                  <a:ext cx="517522" cy="38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 name="Text Box 30">
                  <a:extLst>
                    <a:ext uri="{FF2B5EF4-FFF2-40B4-BE49-F238E27FC236}">
                      <a16:creationId xmlns:a16="http://schemas.microsoft.com/office/drawing/2014/main" id="{01C88787-821A-4314-9096-E001F30B366B}"/>
                    </a:ext>
                  </a:extLst>
                </p:cNvPr>
                <p:cNvSpPr txBox="1">
                  <a:spLocks noChangeArrowheads="1"/>
                </p:cNvSpPr>
                <p:nvPr/>
              </p:nvSpPr>
              <p:spPr bwMode="auto">
                <a:xfrm>
                  <a:off x="7056547" y="2326343"/>
                  <a:ext cx="311150" cy="908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貯水槽</a:t>
                  </a:r>
                </a:p>
              </p:txBody>
            </p:sp>
            <p:cxnSp>
              <p:nvCxnSpPr>
                <p:cNvPr id="277" name="直線コネクタ 276">
                  <a:extLst>
                    <a:ext uri="{FF2B5EF4-FFF2-40B4-BE49-F238E27FC236}">
                      <a16:creationId xmlns:a16="http://schemas.microsoft.com/office/drawing/2014/main" id="{2EC70D2B-F909-4523-833E-70ACA41E7E01}"/>
                    </a:ext>
                  </a:extLst>
                </p:cNvPr>
                <p:cNvCxnSpPr/>
                <p:nvPr/>
              </p:nvCxnSpPr>
              <p:spPr>
                <a:xfrm flipV="1">
                  <a:off x="7130432" y="2034206"/>
                  <a:ext cx="0" cy="288658"/>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61" name="グループ化 9">
                <a:extLst>
                  <a:ext uri="{FF2B5EF4-FFF2-40B4-BE49-F238E27FC236}">
                    <a16:creationId xmlns:a16="http://schemas.microsoft.com/office/drawing/2014/main" id="{AD0EA6E1-6F22-45DF-94B0-7A86866C7E3F}"/>
                  </a:ext>
                </a:extLst>
              </p:cNvPr>
              <p:cNvGrpSpPr>
                <a:grpSpLocks/>
              </p:cNvGrpSpPr>
              <p:nvPr/>
            </p:nvGrpSpPr>
            <p:grpSpPr bwMode="auto">
              <a:xfrm>
                <a:off x="6326188" y="2447925"/>
                <a:ext cx="1455737" cy="431800"/>
                <a:chOff x="4469996" y="2435894"/>
                <a:chExt cx="738676" cy="404052"/>
              </a:xfrm>
            </p:grpSpPr>
            <p:cxnSp>
              <p:nvCxnSpPr>
                <p:cNvPr id="270" name="図形 363">
                  <a:extLst>
                    <a:ext uri="{FF2B5EF4-FFF2-40B4-BE49-F238E27FC236}">
                      <a16:creationId xmlns:a16="http://schemas.microsoft.com/office/drawing/2014/main" id="{4DE93400-294B-4301-9814-764EF29BFB1A}"/>
                    </a:ext>
                  </a:extLst>
                </p:cNvPr>
                <p:cNvCxnSpPr/>
                <p:nvPr/>
              </p:nvCxnSpPr>
              <p:spPr>
                <a:xfrm rot="10800000">
                  <a:off x="4469996" y="2450749"/>
                  <a:ext cx="734649" cy="389197"/>
                </a:xfrm>
                <a:prstGeom prst="bentConnector3">
                  <a:avLst>
                    <a:gd name="adj1" fmla="val 100303"/>
                  </a:avLst>
                </a:prstGeom>
                <a:ln w="31750">
                  <a:solidFill>
                    <a:srgbClr val="F2B8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1" name="図形 363">
                  <a:extLst>
                    <a:ext uri="{FF2B5EF4-FFF2-40B4-BE49-F238E27FC236}">
                      <a16:creationId xmlns:a16="http://schemas.microsoft.com/office/drawing/2014/main" id="{D9854D12-2015-473A-A4C3-8B5CEBD0A4D2}"/>
                    </a:ext>
                  </a:extLst>
                </p:cNvPr>
                <p:cNvCxnSpPr/>
                <p:nvPr/>
              </p:nvCxnSpPr>
              <p:spPr>
                <a:xfrm rot="10800000">
                  <a:off x="4475634" y="2435894"/>
                  <a:ext cx="733038" cy="383255"/>
                </a:xfrm>
                <a:prstGeom prst="bentConnector3">
                  <a:avLst>
                    <a:gd name="adj1" fmla="val 99295"/>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62" name="図形 363">
                <a:extLst>
                  <a:ext uri="{FF2B5EF4-FFF2-40B4-BE49-F238E27FC236}">
                    <a16:creationId xmlns:a16="http://schemas.microsoft.com/office/drawing/2014/main" id="{37DEDB23-E68A-456A-A16B-06EB4E40D356}"/>
                  </a:ext>
                </a:extLst>
              </p:cNvPr>
              <p:cNvCxnSpPr/>
              <p:nvPr/>
            </p:nvCxnSpPr>
            <p:spPr>
              <a:xfrm rot="10800000" flipV="1">
                <a:off x="6389688" y="2117725"/>
                <a:ext cx="863600" cy="180975"/>
              </a:xfrm>
              <a:prstGeom prst="bentConnector3">
                <a:avLst>
                  <a:gd name="adj1" fmla="val 100247"/>
                </a:avLst>
              </a:prstGeom>
              <a:ln w="31750">
                <a:solidFill>
                  <a:srgbClr val="F2B8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3" name="直線矢印コネクタ 262">
                <a:extLst>
                  <a:ext uri="{FF2B5EF4-FFF2-40B4-BE49-F238E27FC236}">
                    <a16:creationId xmlns:a16="http://schemas.microsoft.com/office/drawing/2014/main" id="{011F793A-D29A-41C9-AD50-45DAF384003E}"/>
                  </a:ext>
                </a:extLst>
              </p:cNvPr>
              <p:cNvCxnSpPr/>
              <p:nvPr/>
            </p:nvCxnSpPr>
            <p:spPr>
              <a:xfrm flipH="1" flipV="1">
                <a:off x="6883400" y="2347912"/>
                <a:ext cx="828675" cy="0"/>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64" name="直線矢印コネクタ 263">
                <a:extLst>
                  <a:ext uri="{FF2B5EF4-FFF2-40B4-BE49-F238E27FC236}">
                    <a16:creationId xmlns:a16="http://schemas.microsoft.com/office/drawing/2014/main" id="{AF44B1FF-B989-49A0-98C9-58CB5CF7BB55}"/>
                  </a:ext>
                </a:extLst>
              </p:cNvPr>
              <p:cNvCxnSpPr/>
              <p:nvPr/>
            </p:nvCxnSpPr>
            <p:spPr>
              <a:xfrm>
                <a:off x="5903913" y="2419350"/>
                <a:ext cx="252412"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直線矢印コネクタ 264">
                <a:extLst>
                  <a:ext uri="{FF2B5EF4-FFF2-40B4-BE49-F238E27FC236}">
                    <a16:creationId xmlns:a16="http://schemas.microsoft.com/office/drawing/2014/main" id="{691F42B5-6C9A-47FC-B37B-098F493B1E18}"/>
                  </a:ext>
                </a:extLst>
              </p:cNvPr>
              <p:cNvCxnSpPr/>
              <p:nvPr/>
            </p:nvCxnSpPr>
            <p:spPr>
              <a:xfrm flipH="1">
                <a:off x="6310313" y="1784351"/>
                <a:ext cx="0" cy="539750"/>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pic>
            <p:nvPicPr>
              <p:cNvPr id="266" name="図 1">
                <a:extLst>
                  <a:ext uri="{FF2B5EF4-FFF2-40B4-BE49-F238E27FC236}">
                    <a16:creationId xmlns:a16="http://schemas.microsoft.com/office/drawing/2014/main" id="{83E35EEB-7F1B-46BD-85C2-A36906C7A498}"/>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943475" y="2230438"/>
                <a:ext cx="6032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 name="Text Box 30">
                <a:extLst>
                  <a:ext uri="{FF2B5EF4-FFF2-40B4-BE49-F238E27FC236}">
                    <a16:creationId xmlns:a16="http://schemas.microsoft.com/office/drawing/2014/main" id="{F973B132-4253-4B15-8B22-FC40923E7D07}"/>
                  </a:ext>
                </a:extLst>
              </p:cNvPr>
              <p:cNvSpPr txBox="1">
                <a:spLocks noChangeArrowheads="1"/>
              </p:cNvSpPr>
              <p:nvPr/>
            </p:nvSpPr>
            <p:spPr bwMode="auto">
              <a:xfrm>
                <a:off x="5103813" y="2320925"/>
                <a:ext cx="352425" cy="909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燃料ﾀﾝｸ</a:t>
                </a:r>
              </a:p>
            </p:txBody>
          </p:sp>
          <p:cxnSp>
            <p:nvCxnSpPr>
              <p:cNvPr id="268" name="直線矢印コネクタ 267">
                <a:extLst>
                  <a:ext uri="{FF2B5EF4-FFF2-40B4-BE49-F238E27FC236}">
                    <a16:creationId xmlns:a16="http://schemas.microsoft.com/office/drawing/2014/main" id="{494729BA-A4FE-432A-957A-4C38AEC7CA55}"/>
                  </a:ext>
                </a:extLst>
              </p:cNvPr>
              <p:cNvCxnSpPr/>
              <p:nvPr/>
            </p:nvCxnSpPr>
            <p:spPr bwMode="auto">
              <a:xfrm flipV="1">
                <a:off x="5505450" y="2438400"/>
                <a:ext cx="246063" cy="7937"/>
              </a:xfrm>
              <a:prstGeom prst="straightConnector1">
                <a:avLst/>
              </a:prstGeom>
              <a:ln w="38100" cmpd="sng">
                <a:solidFill>
                  <a:srgbClr val="CC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69" name="図形 363">
                <a:extLst>
                  <a:ext uri="{FF2B5EF4-FFF2-40B4-BE49-F238E27FC236}">
                    <a16:creationId xmlns:a16="http://schemas.microsoft.com/office/drawing/2014/main" id="{EACD6BB8-307B-4936-8E47-7C1D1AFC657B}"/>
                  </a:ext>
                </a:extLst>
              </p:cNvPr>
              <p:cNvCxnSpPr/>
              <p:nvPr/>
            </p:nvCxnSpPr>
            <p:spPr>
              <a:xfrm>
                <a:off x="5686425" y="2457450"/>
                <a:ext cx="2016125" cy="528637"/>
              </a:xfrm>
              <a:prstGeom prst="bentConnector3">
                <a:avLst>
                  <a:gd name="adj1" fmla="val 100"/>
                </a:avLst>
              </a:prstGeom>
              <a:ln w="38100" cmpd="dbl">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35" name="直線矢印コネクタ 34">
              <a:extLst>
                <a:ext uri="{FF2B5EF4-FFF2-40B4-BE49-F238E27FC236}">
                  <a16:creationId xmlns:a16="http://schemas.microsoft.com/office/drawing/2014/main" id="{ED587E37-6762-488B-A92E-5C14C471EB52}"/>
                </a:ext>
              </a:extLst>
            </p:cNvPr>
            <p:cNvCxnSpPr/>
            <p:nvPr/>
          </p:nvCxnSpPr>
          <p:spPr>
            <a:xfrm flipH="1">
              <a:off x="6248392" y="1757368"/>
              <a:ext cx="0" cy="755652"/>
            </a:xfrm>
            <a:prstGeom prst="straightConnector1">
              <a:avLst/>
            </a:prstGeom>
            <a:ln w="317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AC3163E0-CBC0-4845-9FCE-9DB4DF6174AC}"/>
                </a:ext>
              </a:extLst>
            </p:cNvPr>
            <p:cNvSpPr/>
            <p:nvPr/>
          </p:nvSpPr>
          <p:spPr>
            <a:xfrm>
              <a:off x="1784346" y="517527"/>
              <a:ext cx="7361230" cy="186373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33"/>
            </a:p>
          </p:txBody>
        </p:sp>
        <p:grpSp>
          <p:nvGrpSpPr>
            <p:cNvPr id="38" name="グループ化 65">
              <a:extLst>
                <a:ext uri="{FF2B5EF4-FFF2-40B4-BE49-F238E27FC236}">
                  <a16:creationId xmlns:a16="http://schemas.microsoft.com/office/drawing/2014/main" id="{E22D5248-FC2A-48ED-8E5C-BFEF14C5BEBF}"/>
                </a:ext>
              </a:extLst>
            </p:cNvPr>
            <p:cNvGrpSpPr>
              <a:grpSpLocks/>
            </p:cNvGrpSpPr>
            <p:nvPr/>
          </p:nvGrpSpPr>
          <p:grpSpPr bwMode="auto">
            <a:xfrm>
              <a:off x="702673" y="958128"/>
              <a:ext cx="813027" cy="776650"/>
              <a:chOff x="960448" y="1045474"/>
              <a:chExt cx="812285" cy="775865"/>
            </a:xfrm>
          </p:grpSpPr>
          <p:sp>
            <p:nvSpPr>
              <p:cNvPr id="245" name="正方形/長方形 244">
                <a:extLst>
                  <a:ext uri="{FF2B5EF4-FFF2-40B4-BE49-F238E27FC236}">
                    <a16:creationId xmlns:a16="http://schemas.microsoft.com/office/drawing/2014/main" id="{B82A58D9-8BF8-423A-AB83-5821F3422940}"/>
                  </a:ext>
                </a:extLst>
              </p:cNvPr>
              <p:cNvSpPr/>
              <p:nvPr/>
            </p:nvSpPr>
            <p:spPr>
              <a:xfrm>
                <a:off x="960448" y="1045474"/>
                <a:ext cx="812285" cy="7758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33"/>
              </a:p>
            </p:txBody>
          </p:sp>
          <p:pic>
            <p:nvPicPr>
              <p:cNvPr id="246" name="Picture 48" descr="変電所イラスト">
                <a:extLst>
                  <a:ext uri="{FF2B5EF4-FFF2-40B4-BE49-F238E27FC236}">
                    <a16:creationId xmlns:a16="http://schemas.microsoft.com/office/drawing/2014/main" id="{2A6D4F1E-E2AC-4A50-BBCC-3BD1D4964590}"/>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99030" y="1098698"/>
                <a:ext cx="7366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 name="Text Box 30">
                <a:extLst>
                  <a:ext uri="{FF2B5EF4-FFF2-40B4-BE49-F238E27FC236}">
                    <a16:creationId xmlns:a16="http://schemas.microsoft.com/office/drawing/2014/main" id="{FE9D9154-8018-453A-A994-B8283FE5F49E}"/>
                  </a:ext>
                </a:extLst>
              </p:cNvPr>
              <p:cNvSpPr txBox="1">
                <a:spLocks noChangeArrowheads="1"/>
              </p:cNvSpPr>
              <p:nvPr/>
            </p:nvSpPr>
            <p:spPr bwMode="auto">
              <a:xfrm>
                <a:off x="1033779" y="1561382"/>
                <a:ext cx="655505" cy="24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b="1" dirty="0">
                    <a:solidFill>
                      <a:schemeClr val="bg1"/>
                    </a:solidFill>
                    <a:latin typeface="HG丸ｺﾞｼｯｸM-PRO" panose="020F0600000000000000" pitchFamily="50" charset="-128"/>
                    <a:ea typeface="HG丸ｺﾞｼｯｸM-PRO" panose="020F0600000000000000" pitchFamily="50" charset="-128"/>
                  </a:rPr>
                  <a:t>変電所</a:t>
                </a:r>
              </a:p>
            </p:txBody>
          </p:sp>
        </p:grpSp>
        <p:sp>
          <p:nvSpPr>
            <p:cNvPr id="39" name="Text Box 30">
              <a:extLst>
                <a:ext uri="{FF2B5EF4-FFF2-40B4-BE49-F238E27FC236}">
                  <a16:creationId xmlns:a16="http://schemas.microsoft.com/office/drawing/2014/main" id="{CC0C979F-8311-474C-88B7-E855F48CD096}"/>
                </a:ext>
              </a:extLst>
            </p:cNvPr>
            <p:cNvSpPr txBox="1">
              <a:spLocks noChangeArrowheads="1"/>
            </p:cNvSpPr>
            <p:nvPr/>
          </p:nvSpPr>
          <p:spPr bwMode="auto">
            <a:xfrm>
              <a:off x="5957880" y="1204917"/>
              <a:ext cx="290513" cy="909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消費地</a:t>
              </a:r>
            </a:p>
          </p:txBody>
        </p:sp>
        <p:grpSp>
          <p:nvGrpSpPr>
            <p:cNvPr id="40" name="グループ化 8">
              <a:extLst>
                <a:ext uri="{FF2B5EF4-FFF2-40B4-BE49-F238E27FC236}">
                  <a16:creationId xmlns:a16="http://schemas.microsoft.com/office/drawing/2014/main" id="{FD7517EC-6236-4B6E-8CE8-8F509A06E832}"/>
                </a:ext>
              </a:extLst>
            </p:cNvPr>
            <p:cNvGrpSpPr>
              <a:grpSpLocks/>
            </p:cNvGrpSpPr>
            <p:nvPr/>
          </p:nvGrpSpPr>
          <p:grpSpPr bwMode="auto">
            <a:xfrm>
              <a:off x="1978020" y="850902"/>
              <a:ext cx="2827337" cy="1393829"/>
              <a:chOff x="2322510" y="2840038"/>
              <a:chExt cx="2827630" cy="1393716"/>
            </a:xfrm>
          </p:grpSpPr>
          <p:pic>
            <p:nvPicPr>
              <p:cNvPr id="205" name="Picture 12" descr="「学校 イラスト ...」の画像検索結果">
                <a:extLst>
                  <a:ext uri="{FF2B5EF4-FFF2-40B4-BE49-F238E27FC236}">
                    <a16:creationId xmlns:a16="http://schemas.microsoft.com/office/drawing/2014/main" id="{6DF50C6D-50B6-4FBA-8D98-ABCE8EB5642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94038" y="2840038"/>
                <a:ext cx="14097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 name="グループ化 1">
                <a:extLst>
                  <a:ext uri="{FF2B5EF4-FFF2-40B4-BE49-F238E27FC236}">
                    <a16:creationId xmlns:a16="http://schemas.microsoft.com/office/drawing/2014/main" id="{DA175FA3-FAB0-42A8-9F6A-FDE178E1E3D9}"/>
                  </a:ext>
                </a:extLst>
              </p:cNvPr>
              <p:cNvGrpSpPr>
                <a:grpSpLocks/>
              </p:cNvGrpSpPr>
              <p:nvPr/>
            </p:nvGrpSpPr>
            <p:grpSpPr bwMode="auto">
              <a:xfrm>
                <a:off x="4062413" y="2849563"/>
                <a:ext cx="647700" cy="290512"/>
                <a:chOff x="4585402" y="2973099"/>
                <a:chExt cx="647700" cy="290512"/>
              </a:xfrm>
            </p:grpSpPr>
            <p:pic>
              <p:nvPicPr>
                <p:cNvPr id="243" name="Picture 58" descr="クリックすると新しいウィンドウで開きます">
                  <a:extLst>
                    <a:ext uri="{FF2B5EF4-FFF2-40B4-BE49-F238E27FC236}">
                      <a16:creationId xmlns:a16="http://schemas.microsoft.com/office/drawing/2014/main" id="{22B57C91-8E48-4718-8252-45AFBDD817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402" y="2973099"/>
                  <a:ext cx="6477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 name="Text Box 30">
                  <a:extLst>
                    <a:ext uri="{FF2B5EF4-FFF2-40B4-BE49-F238E27FC236}">
                      <a16:creationId xmlns:a16="http://schemas.microsoft.com/office/drawing/2014/main" id="{5BF81137-09D9-422A-A5A1-4FB079929111}"/>
                    </a:ext>
                  </a:extLst>
                </p:cNvPr>
                <p:cNvSpPr txBox="1">
                  <a:spLocks noChangeArrowheads="1"/>
                </p:cNvSpPr>
                <p:nvPr/>
              </p:nvSpPr>
              <p:spPr bwMode="auto">
                <a:xfrm>
                  <a:off x="4814239" y="3070822"/>
                  <a:ext cx="179387" cy="908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441" dirty="0">
                      <a:latin typeface="ＭＳ ゴシック" panose="020B0609070205080204" pitchFamily="49" charset="-128"/>
                      <a:ea typeface="ＭＳ ゴシック" panose="020B0609070205080204" pitchFamily="49" charset="-128"/>
                    </a:rPr>
                    <a:t>PV</a:t>
                  </a:r>
                  <a:endParaRPr lang="ja-JP" altLang="en-US" sz="441" dirty="0">
                    <a:latin typeface="ＭＳ ゴシック" panose="020B0609070205080204" pitchFamily="49" charset="-128"/>
                    <a:ea typeface="ＭＳ ゴシック" panose="020B0609070205080204" pitchFamily="49" charset="-128"/>
                  </a:endParaRPr>
                </a:p>
              </p:txBody>
            </p:sp>
          </p:grpSp>
          <p:grpSp>
            <p:nvGrpSpPr>
              <p:cNvPr id="207" name="グループ化 4">
                <a:extLst>
                  <a:ext uri="{FF2B5EF4-FFF2-40B4-BE49-F238E27FC236}">
                    <a16:creationId xmlns:a16="http://schemas.microsoft.com/office/drawing/2014/main" id="{FA7E5FAD-28C4-44CD-8B58-5B20CB44ABCC}"/>
                  </a:ext>
                </a:extLst>
              </p:cNvPr>
              <p:cNvGrpSpPr>
                <a:grpSpLocks/>
              </p:cNvGrpSpPr>
              <p:nvPr/>
            </p:nvGrpSpPr>
            <p:grpSpPr bwMode="auto">
              <a:xfrm>
                <a:off x="4123876" y="3534092"/>
                <a:ext cx="288925" cy="384175"/>
                <a:chOff x="5475918" y="4275424"/>
                <a:chExt cx="288925" cy="384175"/>
              </a:xfrm>
            </p:grpSpPr>
            <p:pic>
              <p:nvPicPr>
                <p:cNvPr id="241" name="Picture 32" descr="荏原バラード株式会社製">
                  <a:extLst>
                    <a:ext uri="{FF2B5EF4-FFF2-40B4-BE49-F238E27FC236}">
                      <a16:creationId xmlns:a16="http://schemas.microsoft.com/office/drawing/2014/main" id="{CE0EB758-EB1E-465F-8C0F-D6FBF5B8CC8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75918" y="4275424"/>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Text Box 30">
                  <a:extLst>
                    <a:ext uri="{FF2B5EF4-FFF2-40B4-BE49-F238E27FC236}">
                      <a16:creationId xmlns:a16="http://schemas.microsoft.com/office/drawing/2014/main" id="{A61E332D-A932-44C6-8F42-0CA278AA6278}"/>
                    </a:ext>
                  </a:extLst>
                </p:cNvPr>
                <p:cNvSpPr txBox="1">
                  <a:spLocks noChangeArrowheads="1"/>
                </p:cNvSpPr>
                <p:nvPr/>
              </p:nvSpPr>
              <p:spPr bwMode="auto">
                <a:xfrm>
                  <a:off x="5562264" y="4462063"/>
                  <a:ext cx="151156" cy="908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441" dirty="0">
                      <a:latin typeface="ＭＳ ゴシック" panose="020B0609070205080204" pitchFamily="49" charset="-128"/>
                      <a:ea typeface="ＭＳ ゴシック" panose="020B0609070205080204" pitchFamily="49" charset="-128"/>
                    </a:rPr>
                    <a:t>PEFC</a:t>
                  </a:r>
                  <a:endParaRPr lang="ja-JP" altLang="en-US" sz="441">
                    <a:latin typeface="ＭＳ ゴシック" panose="020B0609070205080204" pitchFamily="49" charset="-128"/>
                    <a:ea typeface="ＭＳ ゴシック" panose="020B0609070205080204" pitchFamily="49" charset="-128"/>
                  </a:endParaRPr>
                </a:p>
              </p:txBody>
            </p:sp>
          </p:grpSp>
          <p:pic>
            <p:nvPicPr>
              <p:cNvPr id="208" name="Picture 62" descr="「急速充電器 イ...」の画像検索結果">
                <a:extLst>
                  <a:ext uri="{FF2B5EF4-FFF2-40B4-BE49-F238E27FC236}">
                    <a16:creationId xmlns:a16="http://schemas.microsoft.com/office/drawing/2014/main" id="{4978C062-426C-48FE-8BFA-D06CE5E9F2E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73375" y="3586163"/>
                <a:ext cx="3603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 name="Text Box 30">
                <a:extLst>
                  <a:ext uri="{FF2B5EF4-FFF2-40B4-BE49-F238E27FC236}">
                    <a16:creationId xmlns:a16="http://schemas.microsoft.com/office/drawing/2014/main" id="{1716C15B-6A1B-4570-AACF-2A6F0C8DB206}"/>
                  </a:ext>
                </a:extLst>
              </p:cNvPr>
              <p:cNvSpPr txBox="1">
                <a:spLocks noChangeArrowheads="1"/>
              </p:cNvSpPr>
              <p:nvPr/>
            </p:nvSpPr>
            <p:spPr bwMode="auto">
              <a:xfrm>
                <a:off x="2873376" y="3706813"/>
                <a:ext cx="288925" cy="181798"/>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充電</a:t>
                </a:r>
                <a:endParaRPr lang="en-US" altLang="ja-JP" sz="441"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ｽﾀﾝﾄﾞ</a:t>
                </a:r>
              </a:p>
            </p:txBody>
          </p:sp>
          <p:pic>
            <p:nvPicPr>
              <p:cNvPr id="210" name="Picture 16" descr="「パワコン イラ...」の画像検索結果">
                <a:extLst>
                  <a:ext uri="{FF2B5EF4-FFF2-40B4-BE49-F238E27FC236}">
                    <a16:creationId xmlns:a16="http://schemas.microsoft.com/office/drawing/2014/main" id="{C8EC8CFB-D94E-4AD3-8039-F1198F6651C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27438" y="35766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1" name="グループ化 22">
                <a:extLst>
                  <a:ext uri="{FF2B5EF4-FFF2-40B4-BE49-F238E27FC236}">
                    <a16:creationId xmlns:a16="http://schemas.microsoft.com/office/drawing/2014/main" id="{98145739-17F3-4B69-8C78-528412D14256}"/>
                  </a:ext>
                </a:extLst>
              </p:cNvPr>
              <p:cNvGrpSpPr>
                <a:grpSpLocks/>
              </p:cNvGrpSpPr>
              <p:nvPr/>
            </p:nvGrpSpPr>
            <p:grpSpPr bwMode="auto">
              <a:xfrm>
                <a:off x="2322510" y="3884623"/>
                <a:ext cx="442015" cy="233853"/>
                <a:chOff x="5670154" y="3811555"/>
                <a:chExt cx="911830" cy="454847"/>
              </a:xfrm>
            </p:grpSpPr>
            <p:pic>
              <p:nvPicPr>
                <p:cNvPr id="239" name="Picture 2" descr="「車 イラスト 無...」の画像検索結果">
                  <a:extLst>
                    <a:ext uri="{FF2B5EF4-FFF2-40B4-BE49-F238E27FC236}">
                      <a16:creationId xmlns:a16="http://schemas.microsoft.com/office/drawing/2014/main" id="{693448A2-D458-488F-9CAD-6AA50418451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70154" y="3811555"/>
                  <a:ext cx="7553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 name="Text Box 39">
                  <a:extLst>
                    <a:ext uri="{FF2B5EF4-FFF2-40B4-BE49-F238E27FC236}">
                      <a16:creationId xmlns:a16="http://schemas.microsoft.com/office/drawing/2014/main" id="{65165770-C9DB-4F72-BF7B-E0165BEF6D7D}"/>
                    </a:ext>
                  </a:extLst>
                </p:cNvPr>
                <p:cNvSpPr txBox="1">
                  <a:spLocks noChangeArrowheads="1"/>
                </p:cNvSpPr>
                <p:nvPr/>
              </p:nvSpPr>
              <p:spPr bwMode="auto">
                <a:xfrm>
                  <a:off x="6114256" y="4089601"/>
                  <a:ext cx="467728" cy="17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441" dirty="0">
                      <a:latin typeface="ＭＳ ゴシック" panose="020B0609070205080204" pitchFamily="49" charset="-128"/>
                      <a:ea typeface="ＭＳ ゴシック" panose="020B0609070205080204" pitchFamily="49" charset="-128"/>
                    </a:rPr>
                    <a:t>FC-PHV</a:t>
                  </a:r>
                </a:p>
              </p:txBody>
            </p:sp>
          </p:grpSp>
          <p:grpSp>
            <p:nvGrpSpPr>
              <p:cNvPr id="212" name="グループ化 301">
                <a:extLst>
                  <a:ext uri="{FF2B5EF4-FFF2-40B4-BE49-F238E27FC236}">
                    <a16:creationId xmlns:a16="http://schemas.microsoft.com/office/drawing/2014/main" id="{AF75AE6D-26E7-495F-99AE-F38770203DD3}"/>
                  </a:ext>
                </a:extLst>
              </p:cNvPr>
              <p:cNvGrpSpPr>
                <a:grpSpLocks/>
              </p:cNvGrpSpPr>
              <p:nvPr/>
            </p:nvGrpSpPr>
            <p:grpSpPr bwMode="auto">
              <a:xfrm>
                <a:off x="2365375" y="3602054"/>
                <a:ext cx="400050" cy="249825"/>
                <a:chOff x="3083417" y="5877272"/>
                <a:chExt cx="660789" cy="393092"/>
              </a:xfrm>
            </p:grpSpPr>
            <p:pic>
              <p:nvPicPr>
                <p:cNvPr id="237" name="Picture 7" descr="「自動車 イラス...」の画像検索結果">
                  <a:extLst>
                    <a:ext uri="{FF2B5EF4-FFF2-40B4-BE49-F238E27FC236}">
                      <a16:creationId xmlns:a16="http://schemas.microsoft.com/office/drawing/2014/main" id="{7FC5E633-DC0B-416A-B859-34A39CF9C1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2442" y="5877272"/>
                  <a:ext cx="543456" cy="28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 name="Text Box 39">
                  <a:extLst>
                    <a:ext uri="{FF2B5EF4-FFF2-40B4-BE49-F238E27FC236}">
                      <a16:creationId xmlns:a16="http://schemas.microsoft.com/office/drawing/2014/main" id="{999E3879-72BD-49F3-9F19-5FD93F83525E}"/>
                    </a:ext>
                  </a:extLst>
                </p:cNvPr>
                <p:cNvSpPr txBox="1">
                  <a:spLocks noChangeArrowheads="1"/>
                </p:cNvSpPr>
                <p:nvPr/>
              </p:nvSpPr>
              <p:spPr bwMode="auto">
                <a:xfrm>
                  <a:off x="3083417" y="6127337"/>
                  <a:ext cx="660789" cy="14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441" dirty="0">
                      <a:latin typeface="ＭＳ ゴシック" panose="020B0609070205080204" pitchFamily="49" charset="-128"/>
                      <a:ea typeface="ＭＳ ゴシック" panose="020B0609070205080204" pitchFamily="49" charset="-128"/>
                    </a:rPr>
                    <a:t>BEV</a:t>
                  </a:r>
                  <a:r>
                    <a:rPr lang="ja-JP" altLang="en-US" sz="441" dirty="0">
                      <a:latin typeface="ＭＳ ゴシック" panose="020B0609070205080204" pitchFamily="49" charset="-128"/>
                      <a:ea typeface="ＭＳ ゴシック" panose="020B0609070205080204" pitchFamily="49" charset="-128"/>
                    </a:rPr>
                    <a:t>･</a:t>
                  </a:r>
                  <a:r>
                    <a:rPr lang="en-US" altLang="ja-JP" sz="441" dirty="0">
                      <a:latin typeface="ＭＳ ゴシック" panose="020B0609070205080204" pitchFamily="49" charset="-128"/>
                      <a:ea typeface="ＭＳ ゴシック" panose="020B0609070205080204" pitchFamily="49" charset="-128"/>
                    </a:rPr>
                    <a:t>PHV</a:t>
                  </a:r>
                </a:p>
              </p:txBody>
            </p:sp>
          </p:grpSp>
          <p:cxnSp>
            <p:nvCxnSpPr>
              <p:cNvPr id="213" name="直線矢印コネクタ 212">
                <a:extLst>
                  <a:ext uri="{FF2B5EF4-FFF2-40B4-BE49-F238E27FC236}">
                    <a16:creationId xmlns:a16="http://schemas.microsoft.com/office/drawing/2014/main" id="{6C45742A-ED43-4653-9467-A0A8EA0E046F}"/>
                  </a:ext>
                </a:extLst>
              </p:cNvPr>
              <p:cNvCxnSpPr/>
              <p:nvPr/>
            </p:nvCxnSpPr>
            <p:spPr>
              <a:xfrm flipH="1">
                <a:off x="2663861" y="3760716"/>
                <a:ext cx="287366" cy="0"/>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14" name="Text Box 30">
                <a:extLst>
                  <a:ext uri="{FF2B5EF4-FFF2-40B4-BE49-F238E27FC236}">
                    <a16:creationId xmlns:a16="http://schemas.microsoft.com/office/drawing/2014/main" id="{6E574954-1A2D-4A59-8899-3A4FB5114756}"/>
                  </a:ext>
                </a:extLst>
              </p:cNvPr>
              <p:cNvSpPr txBox="1">
                <a:spLocks noChangeArrowheads="1"/>
              </p:cNvSpPr>
              <p:nvPr/>
            </p:nvSpPr>
            <p:spPr bwMode="auto">
              <a:xfrm>
                <a:off x="2662238" y="3797300"/>
                <a:ext cx="288925" cy="9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441" dirty="0">
                    <a:latin typeface="ＭＳ ゴシック" panose="020B0609070205080204" pitchFamily="49" charset="-128"/>
                    <a:ea typeface="ＭＳ ゴシック" panose="020B0609070205080204" pitchFamily="49" charset="-128"/>
                  </a:rPr>
                  <a:t>V2H</a:t>
                </a:r>
                <a:endParaRPr lang="ja-JP" altLang="en-US" sz="441">
                  <a:latin typeface="ＭＳ ゴシック" panose="020B0609070205080204" pitchFamily="49" charset="-128"/>
                  <a:ea typeface="ＭＳ ゴシック" panose="020B0609070205080204" pitchFamily="49" charset="-128"/>
                </a:endParaRPr>
              </a:p>
            </p:txBody>
          </p:sp>
          <p:grpSp>
            <p:nvGrpSpPr>
              <p:cNvPr id="215" name="グループ化 3">
                <a:extLst>
                  <a:ext uri="{FF2B5EF4-FFF2-40B4-BE49-F238E27FC236}">
                    <a16:creationId xmlns:a16="http://schemas.microsoft.com/office/drawing/2014/main" id="{7847AFDB-EB59-4F14-B36F-43B5140A6DFB}"/>
                  </a:ext>
                </a:extLst>
              </p:cNvPr>
              <p:cNvGrpSpPr>
                <a:grpSpLocks/>
              </p:cNvGrpSpPr>
              <p:nvPr/>
            </p:nvGrpSpPr>
            <p:grpSpPr bwMode="auto">
              <a:xfrm>
                <a:off x="4584918" y="3278689"/>
                <a:ext cx="525462" cy="403225"/>
                <a:chOff x="5872347" y="2925490"/>
                <a:chExt cx="525462" cy="403225"/>
              </a:xfrm>
            </p:grpSpPr>
            <p:pic>
              <p:nvPicPr>
                <p:cNvPr id="235" name="Picture 117" descr="「コベルコ 電解...」の画像検索結果">
                  <a:extLst>
                    <a:ext uri="{FF2B5EF4-FFF2-40B4-BE49-F238E27FC236}">
                      <a16:creationId xmlns:a16="http://schemas.microsoft.com/office/drawing/2014/main" id="{9020541E-12BA-453D-A479-788156A849F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72347" y="2925490"/>
                  <a:ext cx="5254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Text Box 30">
                  <a:extLst>
                    <a:ext uri="{FF2B5EF4-FFF2-40B4-BE49-F238E27FC236}">
                      <a16:creationId xmlns:a16="http://schemas.microsoft.com/office/drawing/2014/main" id="{7A628A0C-D872-4BA9-909D-F2167EA87CB6}"/>
                    </a:ext>
                  </a:extLst>
                </p:cNvPr>
                <p:cNvSpPr txBox="1">
                  <a:spLocks noChangeArrowheads="1"/>
                </p:cNvSpPr>
                <p:nvPr/>
              </p:nvSpPr>
              <p:spPr bwMode="auto">
                <a:xfrm>
                  <a:off x="5897190" y="2960579"/>
                  <a:ext cx="492125" cy="106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1329">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dirty="0">
                      <a:latin typeface="ＭＳ ゴシック" panose="020B0609070205080204" pitchFamily="49" charset="-128"/>
                      <a:ea typeface="ＭＳ ゴシック" panose="020B0609070205080204" pitchFamily="49" charset="-128"/>
                    </a:rPr>
                    <a:t>水電解装置</a:t>
                  </a:r>
                </a:p>
              </p:txBody>
            </p:sp>
          </p:grpSp>
          <p:sp>
            <p:nvSpPr>
              <p:cNvPr id="216" name="正方形/長方形 215">
                <a:extLst>
                  <a:ext uri="{FF2B5EF4-FFF2-40B4-BE49-F238E27FC236}">
                    <a16:creationId xmlns:a16="http://schemas.microsoft.com/office/drawing/2014/main" id="{D5468048-9883-470B-8705-348C591E9EFA}"/>
                  </a:ext>
                </a:extLst>
              </p:cNvPr>
              <p:cNvSpPr/>
              <p:nvPr/>
            </p:nvSpPr>
            <p:spPr>
              <a:xfrm>
                <a:off x="3233831" y="3640075"/>
                <a:ext cx="287367" cy="14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441">
                  <a:latin typeface="ＭＳ ゴシック" panose="020B0609070205080204" pitchFamily="49" charset="-128"/>
                  <a:ea typeface="ＭＳ ゴシック" panose="020B0609070205080204" pitchFamily="49" charset="-128"/>
                </a:endParaRPr>
              </a:p>
            </p:txBody>
          </p:sp>
          <p:grpSp>
            <p:nvGrpSpPr>
              <p:cNvPr id="217" name="グループ化 286">
                <a:extLst>
                  <a:ext uri="{FF2B5EF4-FFF2-40B4-BE49-F238E27FC236}">
                    <a16:creationId xmlns:a16="http://schemas.microsoft.com/office/drawing/2014/main" id="{9FBE45E0-0FC1-42E6-B9F2-CE905E5EFC76}"/>
                  </a:ext>
                </a:extLst>
              </p:cNvPr>
              <p:cNvGrpSpPr>
                <a:grpSpLocks/>
              </p:cNvGrpSpPr>
              <p:nvPr/>
            </p:nvGrpSpPr>
            <p:grpSpPr bwMode="auto">
              <a:xfrm>
                <a:off x="3101975" y="3703638"/>
                <a:ext cx="574675" cy="25400"/>
                <a:chOff x="1259632" y="3068960"/>
                <a:chExt cx="576000" cy="26444"/>
              </a:xfrm>
            </p:grpSpPr>
            <p:cxnSp>
              <p:nvCxnSpPr>
                <p:cNvPr id="233" name="直線コネクタ 232">
                  <a:extLst>
                    <a:ext uri="{FF2B5EF4-FFF2-40B4-BE49-F238E27FC236}">
                      <a16:creationId xmlns:a16="http://schemas.microsoft.com/office/drawing/2014/main" id="{99B34B4E-43B0-4F1A-9A10-78A81C11273A}"/>
                    </a:ext>
                  </a:extLst>
                </p:cNvPr>
                <p:cNvCxnSpPr/>
                <p:nvPr/>
              </p:nvCxnSpPr>
              <p:spPr>
                <a:xfrm>
                  <a:off x="1259713" y="3068889"/>
                  <a:ext cx="576059" cy="0"/>
                </a:xfrm>
                <a:prstGeom prst="line">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4B0718D6-0782-40E9-8E45-DAC4D767BE4E}"/>
                    </a:ext>
                  </a:extLst>
                </p:cNvPr>
                <p:cNvCxnSpPr/>
                <p:nvPr/>
              </p:nvCxnSpPr>
              <p:spPr>
                <a:xfrm>
                  <a:off x="1259713" y="3095331"/>
                  <a:ext cx="576059" cy="0"/>
                </a:xfrm>
                <a:prstGeom prst="line">
                  <a:avLst/>
                </a:prstGeom>
                <a:ln w="317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18" name="グループ化 6">
                <a:extLst>
                  <a:ext uri="{FF2B5EF4-FFF2-40B4-BE49-F238E27FC236}">
                    <a16:creationId xmlns:a16="http://schemas.microsoft.com/office/drawing/2014/main" id="{624707E9-AF45-4169-8948-535578CA0F70}"/>
                  </a:ext>
                </a:extLst>
              </p:cNvPr>
              <p:cNvGrpSpPr>
                <a:grpSpLocks/>
              </p:cNvGrpSpPr>
              <p:nvPr/>
            </p:nvGrpSpPr>
            <p:grpSpPr bwMode="auto">
              <a:xfrm>
                <a:off x="3727006" y="2991643"/>
                <a:ext cx="361950" cy="411163"/>
                <a:chOff x="6352747" y="3722079"/>
                <a:chExt cx="361950" cy="411163"/>
              </a:xfrm>
            </p:grpSpPr>
            <p:pic>
              <p:nvPicPr>
                <p:cNvPr id="231" name="Picture 70" descr="「蓄電池 イラス...」の画像検索結果">
                  <a:extLst>
                    <a:ext uri="{FF2B5EF4-FFF2-40B4-BE49-F238E27FC236}">
                      <a16:creationId xmlns:a16="http://schemas.microsoft.com/office/drawing/2014/main" id="{71E09643-4545-48B8-9050-4577EF6A464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52747" y="3722079"/>
                  <a:ext cx="3619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Text Box 30">
                  <a:extLst>
                    <a:ext uri="{FF2B5EF4-FFF2-40B4-BE49-F238E27FC236}">
                      <a16:creationId xmlns:a16="http://schemas.microsoft.com/office/drawing/2014/main" id="{368AAFFA-C7B1-493E-B078-AEC1133E4A07}"/>
                    </a:ext>
                  </a:extLst>
                </p:cNvPr>
                <p:cNvSpPr txBox="1">
                  <a:spLocks noChangeArrowheads="1"/>
                </p:cNvSpPr>
                <p:nvPr/>
              </p:nvSpPr>
              <p:spPr bwMode="auto">
                <a:xfrm>
                  <a:off x="6467138" y="3761699"/>
                  <a:ext cx="103828" cy="3231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1329"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蓄電池</a:t>
                  </a:r>
                </a:p>
              </p:txBody>
            </p:sp>
          </p:grpSp>
          <p:cxnSp>
            <p:nvCxnSpPr>
              <p:cNvPr id="219" name="直線矢印コネクタ 218">
                <a:extLst>
                  <a:ext uri="{FF2B5EF4-FFF2-40B4-BE49-F238E27FC236}">
                    <a16:creationId xmlns:a16="http://schemas.microsoft.com/office/drawing/2014/main" id="{246FD440-ABD5-44BE-B86D-93CB39016CF5}"/>
                  </a:ext>
                </a:extLst>
              </p:cNvPr>
              <p:cNvCxnSpPr/>
              <p:nvPr/>
            </p:nvCxnSpPr>
            <p:spPr>
              <a:xfrm flipH="1">
                <a:off x="2657510" y="3949614"/>
                <a:ext cx="288955" cy="0"/>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grpSp>
            <p:nvGrpSpPr>
              <p:cNvPr id="220" name="グループ化 2">
                <a:extLst>
                  <a:ext uri="{FF2B5EF4-FFF2-40B4-BE49-F238E27FC236}">
                    <a16:creationId xmlns:a16="http://schemas.microsoft.com/office/drawing/2014/main" id="{3E66AC54-E263-44A9-9C9F-AEFCFC3BA64D}"/>
                  </a:ext>
                </a:extLst>
              </p:cNvPr>
              <p:cNvGrpSpPr>
                <a:grpSpLocks/>
              </p:cNvGrpSpPr>
              <p:nvPr/>
            </p:nvGrpSpPr>
            <p:grpSpPr bwMode="auto">
              <a:xfrm>
                <a:off x="4572290" y="3801954"/>
                <a:ext cx="577850" cy="431800"/>
                <a:chOff x="4956449" y="5357813"/>
                <a:chExt cx="577850" cy="431800"/>
              </a:xfrm>
            </p:grpSpPr>
            <p:pic>
              <p:nvPicPr>
                <p:cNvPr id="229" name="Picture 54" descr="「貯水槽」の画像検索結果">
                  <a:extLst>
                    <a:ext uri="{FF2B5EF4-FFF2-40B4-BE49-F238E27FC236}">
                      <a16:creationId xmlns:a16="http://schemas.microsoft.com/office/drawing/2014/main" id="{FB9B2E5C-F44F-4DB8-93C5-60E8734DB83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56449" y="5357813"/>
                  <a:ext cx="577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 name="Text Box 30">
                  <a:extLst>
                    <a:ext uri="{FF2B5EF4-FFF2-40B4-BE49-F238E27FC236}">
                      <a16:creationId xmlns:a16="http://schemas.microsoft.com/office/drawing/2014/main" id="{F964FAD8-B62B-4599-8142-2679CEBA1518}"/>
                    </a:ext>
                  </a:extLst>
                </p:cNvPr>
                <p:cNvSpPr txBox="1">
                  <a:spLocks noChangeArrowheads="1"/>
                </p:cNvSpPr>
                <p:nvPr/>
              </p:nvSpPr>
              <p:spPr bwMode="auto">
                <a:xfrm>
                  <a:off x="5031912" y="5443537"/>
                  <a:ext cx="317500" cy="908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貯水槽</a:t>
                  </a:r>
                </a:p>
              </p:txBody>
            </p:sp>
          </p:grpSp>
          <p:cxnSp>
            <p:nvCxnSpPr>
              <p:cNvPr id="221" name="直線コネクタ 220">
                <a:extLst>
                  <a:ext uri="{FF2B5EF4-FFF2-40B4-BE49-F238E27FC236}">
                    <a16:creationId xmlns:a16="http://schemas.microsoft.com/office/drawing/2014/main" id="{70E30792-2BF7-42F4-A294-70B449F5E411}"/>
                  </a:ext>
                </a:extLst>
              </p:cNvPr>
              <p:cNvCxnSpPr/>
              <p:nvPr/>
            </p:nvCxnSpPr>
            <p:spPr bwMode="auto">
              <a:xfrm flipV="1">
                <a:off x="4835783" y="3574994"/>
                <a:ext cx="0" cy="323825"/>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2" name="直線矢印コネクタ 221">
                <a:extLst>
                  <a:ext uri="{FF2B5EF4-FFF2-40B4-BE49-F238E27FC236}">
                    <a16:creationId xmlns:a16="http://schemas.microsoft.com/office/drawing/2014/main" id="{A329135A-A040-46F7-8887-4708540CB1D0}"/>
                  </a:ext>
                </a:extLst>
              </p:cNvPr>
              <p:cNvCxnSpPr/>
              <p:nvPr/>
            </p:nvCxnSpPr>
            <p:spPr bwMode="auto">
              <a:xfrm flipH="1" flipV="1">
                <a:off x="4340432" y="3643250"/>
                <a:ext cx="360399" cy="0"/>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23" name="直線矢印コネクタ 222">
                <a:extLst>
                  <a:ext uri="{FF2B5EF4-FFF2-40B4-BE49-F238E27FC236}">
                    <a16:creationId xmlns:a16="http://schemas.microsoft.com/office/drawing/2014/main" id="{A89A8D92-5304-4CC4-BAF3-BDA4B1D1DA77}"/>
                  </a:ext>
                </a:extLst>
              </p:cNvPr>
              <p:cNvCxnSpPr/>
              <p:nvPr/>
            </p:nvCxnSpPr>
            <p:spPr bwMode="auto">
              <a:xfrm flipH="1" flipV="1">
                <a:off x="3872071" y="3870245"/>
                <a:ext cx="323883"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直線矢印コネクタ 223">
                <a:extLst>
                  <a:ext uri="{FF2B5EF4-FFF2-40B4-BE49-F238E27FC236}">
                    <a16:creationId xmlns:a16="http://schemas.microsoft.com/office/drawing/2014/main" id="{526FA341-EC0E-492D-BC19-B281FE74DE24}"/>
                  </a:ext>
                </a:extLst>
              </p:cNvPr>
              <p:cNvCxnSpPr/>
              <p:nvPr/>
            </p:nvCxnSpPr>
            <p:spPr bwMode="auto">
              <a:xfrm flipV="1">
                <a:off x="3694253" y="3409906"/>
                <a:ext cx="0" cy="277790"/>
              </a:xfrm>
              <a:prstGeom prst="straightConnector1">
                <a:avLst/>
              </a:prstGeom>
              <a:ln w="31750">
                <a:solidFill>
                  <a:srgbClr val="FF0000"/>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25" name="Text Box 30">
                <a:extLst>
                  <a:ext uri="{FF2B5EF4-FFF2-40B4-BE49-F238E27FC236}">
                    <a16:creationId xmlns:a16="http://schemas.microsoft.com/office/drawing/2014/main" id="{51556FB4-20B8-41A8-B6BC-9EC7359941A8}"/>
                  </a:ext>
                </a:extLst>
              </p:cNvPr>
              <p:cNvSpPr txBox="1">
                <a:spLocks noChangeArrowheads="1"/>
              </p:cNvSpPr>
              <p:nvPr/>
            </p:nvSpPr>
            <p:spPr bwMode="auto">
              <a:xfrm>
                <a:off x="3475935" y="3223084"/>
                <a:ext cx="290513" cy="908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消費地</a:t>
                </a:r>
              </a:p>
            </p:txBody>
          </p:sp>
          <p:cxnSp>
            <p:nvCxnSpPr>
              <p:cNvPr id="226" name="直線矢印コネクタ 225">
                <a:extLst>
                  <a:ext uri="{FF2B5EF4-FFF2-40B4-BE49-F238E27FC236}">
                    <a16:creationId xmlns:a16="http://schemas.microsoft.com/office/drawing/2014/main" id="{DEB4380C-D280-4900-AF08-B4CD9137F0E0}"/>
                  </a:ext>
                </a:extLst>
              </p:cNvPr>
              <p:cNvCxnSpPr/>
              <p:nvPr/>
            </p:nvCxnSpPr>
            <p:spPr>
              <a:xfrm flipH="1" flipV="1">
                <a:off x="3992734" y="3017824"/>
                <a:ext cx="215922"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図形 363">
                <a:extLst>
                  <a:ext uri="{FF2B5EF4-FFF2-40B4-BE49-F238E27FC236}">
                    <a16:creationId xmlns:a16="http://schemas.microsoft.com/office/drawing/2014/main" id="{3F3A141B-C135-40C7-B8F2-0C8B8B2D2EF6}"/>
                  </a:ext>
                </a:extLst>
              </p:cNvPr>
              <p:cNvCxnSpPr/>
              <p:nvPr/>
            </p:nvCxnSpPr>
            <p:spPr bwMode="auto">
              <a:xfrm rot="10800000" flipV="1">
                <a:off x="3907000" y="3482926"/>
                <a:ext cx="863688" cy="180961"/>
              </a:xfrm>
              <a:prstGeom prst="bentConnector3">
                <a:avLst>
                  <a:gd name="adj1" fmla="val 100247"/>
                </a:avLst>
              </a:prstGeom>
              <a:ln w="31750">
                <a:solidFill>
                  <a:srgbClr val="F2B8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8" name="直線矢印コネクタ 227">
                <a:extLst>
                  <a:ext uri="{FF2B5EF4-FFF2-40B4-BE49-F238E27FC236}">
                    <a16:creationId xmlns:a16="http://schemas.microsoft.com/office/drawing/2014/main" id="{6A8A3345-12B1-4FD3-87B7-B7527033D266}"/>
                  </a:ext>
                </a:extLst>
              </p:cNvPr>
              <p:cNvCxnSpPr/>
              <p:nvPr/>
            </p:nvCxnSpPr>
            <p:spPr>
              <a:xfrm flipH="1">
                <a:off x="3819679" y="3357523"/>
                <a:ext cx="0" cy="3238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1" name="直線矢印コネクタ 40">
              <a:extLst>
                <a:ext uri="{FF2B5EF4-FFF2-40B4-BE49-F238E27FC236}">
                  <a16:creationId xmlns:a16="http://schemas.microsoft.com/office/drawing/2014/main" id="{0C37F93D-B401-4E52-BEC1-7CF5D9E44D2B}"/>
                </a:ext>
              </a:extLst>
            </p:cNvPr>
            <p:cNvCxnSpPr>
              <a:cxnSpLocks/>
            </p:cNvCxnSpPr>
            <p:nvPr/>
          </p:nvCxnSpPr>
          <p:spPr>
            <a:xfrm flipH="1">
              <a:off x="3346392" y="1820867"/>
              <a:ext cx="55" cy="679451"/>
            </a:xfrm>
            <a:prstGeom prst="straightConnector1">
              <a:avLst/>
            </a:prstGeom>
            <a:ln w="317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42" name="フリーフォーム 235">
              <a:extLst>
                <a:ext uri="{FF2B5EF4-FFF2-40B4-BE49-F238E27FC236}">
                  <a16:creationId xmlns:a16="http://schemas.microsoft.com/office/drawing/2014/main" id="{BD8999D4-D7B1-4FBD-9231-421E7A075029}"/>
                </a:ext>
              </a:extLst>
            </p:cNvPr>
            <p:cNvSpPr/>
            <p:nvPr/>
          </p:nvSpPr>
          <p:spPr>
            <a:xfrm rot="5877673" flipH="1">
              <a:off x="3740937" y="2005812"/>
              <a:ext cx="1144591" cy="492124"/>
            </a:xfrm>
            <a:custGeom>
              <a:avLst/>
              <a:gdLst>
                <a:gd name="connsiteX0" fmla="*/ 577901 w 577901"/>
                <a:gd name="connsiteY0" fmla="*/ 1185062 h 1185062"/>
                <a:gd name="connsiteX1" fmla="*/ 0 w 577901"/>
                <a:gd name="connsiteY1" fmla="*/ 643738 h 1185062"/>
                <a:gd name="connsiteX2" fmla="*/ 7315 w 577901"/>
                <a:gd name="connsiteY2" fmla="*/ 0 h 1185062"/>
                <a:gd name="connsiteX0" fmla="*/ 573024 w 573024"/>
                <a:gd name="connsiteY0" fmla="*/ 1185062 h 1185062"/>
                <a:gd name="connsiteX1" fmla="*/ 5176 w 573024"/>
                <a:gd name="connsiteY1" fmla="*/ 866741 h 1185062"/>
                <a:gd name="connsiteX2" fmla="*/ 2438 w 573024"/>
                <a:gd name="connsiteY2" fmla="*/ 0 h 1185062"/>
                <a:gd name="connsiteX0" fmla="*/ 683252 w 683252"/>
                <a:gd name="connsiteY0" fmla="*/ 1084026 h 1084026"/>
                <a:gd name="connsiteX1" fmla="*/ 115404 w 683252"/>
                <a:gd name="connsiteY1" fmla="*/ 765705 h 1084026"/>
                <a:gd name="connsiteX2" fmla="*/ 36 w 683252"/>
                <a:gd name="connsiteY2" fmla="*/ -1 h 1084026"/>
                <a:gd name="connsiteX0" fmla="*/ 683216 w 683216"/>
                <a:gd name="connsiteY0" fmla="*/ 1084028 h 1084028"/>
                <a:gd name="connsiteX1" fmla="*/ 115368 w 683216"/>
                <a:gd name="connsiteY1" fmla="*/ 765707 h 1084028"/>
                <a:gd name="connsiteX2" fmla="*/ 0 w 683216"/>
                <a:gd name="connsiteY2" fmla="*/ 1 h 1084028"/>
                <a:gd name="connsiteX0" fmla="*/ 683216 w 683216"/>
                <a:gd name="connsiteY0" fmla="*/ 1084026 h 1084026"/>
                <a:gd name="connsiteX1" fmla="*/ 115368 w 683216"/>
                <a:gd name="connsiteY1" fmla="*/ 765705 h 1084026"/>
                <a:gd name="connsiteX2" fmla="*/ 0 w 683216"/>
                <a:gd name="connsiteY2" fmla="*/ -1 h 1084026"/>
                <a:gd name="connsiteX0" fmla="*/ 683216 w 683216"/>
                <a:gd name="connsiteY0" fmla="*/ 1084026 h 1084026"/>
                <a:gd name="connsiteX1" fmla="*/ 114202 w 683216"/>
                <a:gd name="connsiteY1" fmla="*/ 794257 h 1084026"/>
                <a:gd name="connsiteX2" fmla="*/ 0 w 683216"/>
                <a:gd name="connsiteY2" fmla="*/ -1 h 1084026"/>
              </a:gdLst>
              <a:ahLst/>
              <a:cxnLst>
                <a:cxn ang="0">
                  <a:pos x="connsiteX0" y="connsiteY0"/>
                </a:cxn>
                <a:cxn ang="0">
                  <a:pos x="connsiteX1" y="connsiteY1"/>
                </a:cxn>
                <a:cxn ang="0">
                  <a:pos x="connsiteX2" y="connsiteY2"/>
                </a:cxn>
              </a:cxnLst>
              <a:rect l="l" t="t" r="r" b="b"/>
              <a:pathLst>
                <a:path w="683216" h="1084026">
                  <a:moveTo>
                    <a:pt x="683216" y="1084026"/>
                  </a:moveTo>
                  <a:cubicBezTo>
                    <a:pt x="493933" y="977919"/>
                    <a:pt x="303485" y="900364"/>
                    <a:pt x="114202" y="794257"/>
                  </a:cubicBezTo>
                  <a:cubicBezTo>
                    <a:pt x="78327" y="549202"/>
                    <a:pt x="24834" y="229793"/>
                    <a:pt x="0" y="-1"/>
                  </a:cubicBezTo>
                </a:path>
              </a:pathLst>
            </a:custGeom>
            <a:ln w="38100" cmpd="dbl">
              <a:solidFill>
                <a:srgbClr val="0000FF"/>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sz="441"/>
            </a:p>
          </p:txBody>
        </p:sp>
        <p:sp>
          <p:nvSpPr>
            <p:cNvPr id="43" name="Text Box 56">
              <a:extLst>
                <a:ext uri="{FF2B5EF4-FFF2-40B4-BE49-F238E27FC236}">
                  <a16:creationId xmlns:a16="http://schemas.microsoft.com/office/drawing/2014/main" id="{4436C851-E821-4C99-B564-D2B651076D1B}"/>
                </a:ext>
              </a:extLst>
            </p:cNvPr>
            <p:cNvSpPr txBox="1">
              <a:spLocks noChangeArrowheads="1"/>
            </p:cNvSpPr>
            <p:nvPr/>
          </p:nvSpPr>
          <p:spPr bwMode="auto">
            <a:xfrm>
              <a:off x="4892669" y="2241556"/>
              <a:ext cx="606425" cy="9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solidFill>
                    <a:srgbClr val="7030A0"/>
                  </a:solidFill>
                  <a:latin typeface="ＭＳ ゴシック" panose="020B0609070205080204" pitchFamily="49" charset="-128"/>
                  <a:ea typeface="ＭＳ ゴシック" panose="020B0609070205080204" pitchFamily="49" charset="-128"/>
                </a:rPr>
                <a:t>燃料ﾄﾚｰﾗ</a:t>
              </a:r>
            </a:p>
          </p:txBody>
        </p:sp>
        <p:cxnSp>
          <p:nvCxnSpPr>
            <p:cNvPr id="44" name="直線矢印コネクタ 43">
              <a:extLst>
                <a:ext uri="{FF2B5EF4-FFF2-40B4-BE49-F238E27FC236}">
                  <a16:creationId xmlns:a16="http://schemas.microsoft.com/office/drawing/2014/main" id="{2A1AAB36-465A-4E03-A8BC-6ED299C69A06}"/>
                </a:ext>
              </a:extLst>
            </p:cNvPr>
            <p:cNvCxnSpPr/>
            <p:nvPr/>
          </p:nvCxnSpPr>
          <p:spPr bwMode="auto">
            <a:xfrm flipV="1">
              <a:off x="5064118" y="1830393"/>
              <a:ext cx="0" cy="323851"/>
            </a:xfrm>
            <a:prstGeom prst="straightConnector1">
              <a:avLst/>
            </a:prstGeom>
            <a:ln w="38100" cmpd="sng">
              <a:solidFill>
                <a:srgbClr val="CC00FF"/>
              </a:solidFill>
              <a:tailEnd type="triangle" w="sm" len="med"/>
            </a:ln>
          </p:spPr>
          <p:style>
            <a:lnRef idx="1">
              <a:schemeClr val="accent1"/>
            </a:lnRef>
            <a:fillRef idx="0">
              <a:schemeClr val="accent1"/>
            </a:fillRef>
            <a:effectRef idx="0">
              <a:schemeClr val="accent1"/>
            </a:effectRef>
            <a:fontRef idx="minor">
              <a:schemeClr val="tx1"/>
            </a:fontRef>
          </p:style>
        </p:cxnSp>
        <p:sp>
          <p:nvSpPr>
            <p:cNvPr id="45" name="角丸四角形 175">
              <a:extLst>
                <a:ext uri="{FF2B5EF4-FFF2-40B4-BE49-F238E27FC236}">
                  <a16:creationId xmlns:a16="http://schemas.microsoft.com/office/drawing/2014/main" id="{BAD9F6C0-052C-44A1-AC2F-BCF2FBE5BE23}"/>
                </a:ext>
              </a:extLst>
            </p:cNvPr>
            <p:cNvSpPr/>
            <p:nvPr/>
          </p:nvSpPr>
          <p:spPr>
            <a:xfrm>
              <a:off x="4356094" y="2671770"/>
              <a:ext cx="4535482" cy="3906847"/>
            </a:xfrm>
            <a:prstGeom prst="roundRect">
              <a:avLst>
                <a:gd name="adj" fmla="val 13832"/>
              </a:avLst>
            </a:prstGeom>
            <a:noFill/>
            <a:ln w="381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33"/>
            </a:p>
          </p:txBody>
        </p:sp>
        <p:sp>
          <p:nvSpPr>
            <p:cNvPr id="46" name="角丸四角形 176">
              <a:extLst>
                <a:ext uri="{FF2B5EF4-FFF2-40B4-BE49-F238E27FC236}">
                  <a16:creationId xmlns:a16="http://schemas.microsoft.com/office/drawing/2014/main" id="{BB2E7E6D-5A24-48F9-808C-00179274A4FF}"/>
                </a:ext>
              </a:extLst>
            </p:cNvPr>
            <p:cNvSpPr/>
            <p:nvPr/>
          </p:nvSpPr>
          <p:spPr>
            <a:xfrm>
              <a:off x="4473569" y="2781307"/>
              <a:ext cx="4316407" cy="3681422"/>
            </a:xfrm>
            <a:prstGeom prst="roundRect">
              <a:avLst>
                <a:gd name="adj" fmla="val 11648"/>
              </a:avLst>
            </a:prstGeom>
            <a:noFill/>
            <a:ln w="3175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33"/>
            </a:p>
          </p:txBody>
        </p:sp>
        <p:sp>
          <p:nvSpPr>
            <p:cNvPr id="47" name="角丸四角形 177">
              <a:extLst>
                <a:ext uri="{FF2B5EF4-FFF2-40B4-BE49-F238E27FC236}">
                  <a16:creationId xmlns:a16="http://schemas.microsoft.com/office/drawing/2014/main" id="{57C594B8-3277-4825-9802-26C9314E092A}"/>
                </a:ext>
              </a:extLst>
            </p:cNvPr>
            <p:cNvSpPr/>
            <p:nvPr/>
          </p:nvSpPr>
          <p:spPr>
            <a:xfrm>
              <a:off x="4530719" y="2827345"/>
              <a:ext cx="4208457" cy="3575058"/>
            </a:xfrm>
            <a:prstGeom prst="roundRect">
              <a:avLst>
                <a:gd name="adj" fmla="val 11648"/>
              </a:avLst>
            </a:prstGeom>
            <a:noFill/>
            <a:ln w="3175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33"/>
            </a:p>
          </p:txBody>
        </p:sp>
        <p:cxnSp>
          <p:nvCxnSpPr>
            <p:cNvPr id="48" name="直線矢印コネクタ 47">
              <a:extLst>
                <a:ext uri="{FF2B5EF4-FFF2-40B4-BE49-F238E27FC236}">
                  <a16:creationId xmlns:a16="http://schemas.microsoft.com/office/drawing/2014/main" id="{5D011929-F71D-4B7E-B8CB-31B4240A0493}"/>
                </a:ext>
              </a:extLst>
            </p:cNvPr>
            <p:cNvCxnSpPr/>
            <p:nvPr/>
          </p:nvCxnSpPr>
          <p:spPr>
            <a:xfrm flipH="1">
              <a:off x="7694603" y="1427167"/>
              <a:ext cx="12700" cy="1260478"/>
            </a:xfrm>
            <a:prstGeom prst="straightConnector1">
              <a:avLst/>
            </a:prstGeom>
            <a:ln w="38100" cmpd="dbl">
              <a:solidFill>
                <a:srgbClr val="0000FF"/>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49" name="グループ化 12">
              <a:extLst>
                <a:ext uri="{FF2B5EF4-FFF2-40B4-BE49-F238E27FC236}">
                  <a16:creationId xmlns:a16="http://schemas.microsoft.com/office/drawing/2014/main" id="{C61C0CDC-E3CB-4D35-8C5A-26F81AB129A6}"/>
                </a:ext>
              </a:extLst>
            </p:cNvPr>
            <p:cNvGrpSpPr>
              <a:grpSpLocks/>
            </p:cNvGrpSpPr>
            <p:nvPr/>
          </p:nvGrpSpPr>
          <p:grpSpPr bwMode="auto">
            <a:xfrm>
              <a:off x="1784348" y="2608270"/>
              <a:ext cx="1441448" cy="438151"/>
              <a:chOff x="1168306" y="2565709"/>
              <a:chExt cx="1441450" cy="438437"/>
            </a:xfrm>
          </p:grpSpPr>
          <p:cxnSp>
            <p:nvCxnSpPr>
              <p:cNvPr id="193" name="直線コネクタ 192">
                <a:extLst>
                  <a:ext uri="{FF2B5EF4-FFF2-40B4-BE49-F238E27FC236}">
                    <a16:creationId xmlns:a16="http://schemas.microsoft.com/office/drawing/2014/main" id="{193C2CC3-CF2C-40B2-A03E-A4D66CB6A1F6}"/>
                  </a:ext>
                </a:extLst>
              </p:cNvPr>
              <p:cNvCxnSpPr/>
              <p:nvPr/>
            </p:nvCxnSpPr>
            <p:spPr bwMode="auto">
              <a:xfrm>
                <a:off x="1204819" y="2832584"/>
                <a:ext cx="755650" cy="0"/>
              </a:xfrm>
              <a:prstGeom prst="line">
                <a:avLst/>
              </a:prstGeom>
              <a:ln w="38100">
                <a:solidFill>
                  <a:srgbClr val="F2B800"/>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94" name="直線コネクタ 193">
                <a:extLst>
                  <a:ext uri="{FF2B5EF4-FFF2-40B4-BE49-F238E27FC236}">
                    <a16:creationId xmlns:a16="http://schemas.microsoft.com/office/drawing/2014/main" id="{E810C88D-46E1-4FC6-BF17-67235C4DE7BF}"/>
                  </a:ext>
                </a:extLst>
              </p:cNvPr>
              <p:cNvCxnSpPr/>
              <p:nvPr/>
            </p:nvCxnSpPr>
            <p:spPr bwMode="auto">
              <a:xfrm>
                <a:off x="1204819" y="2719797"/>
                <a:ext cx="755650" cy="0"/>
              </a:xfrm>
              <a:prstGeom prst="line">
                <a:avLst/>
              </a:prstGeom>
              <a:ln w="38100">
                <a:solidFill>
                  <a:srgbClr val="FF0000"/>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95" name="直線矢印コネクタ 194">
                <a:extLst>
                  <a:ext uri="{FF2B5EF4-FFF2-40B4-BE49-F238E27FC236}">
                    <a16:creationId xmlns:a16="http://schemas.microsoft.com/office/drawing/2014/main" id="{AC0CFBA4-5396-4461-A368-DCA04E75EB9E}"/>
                  </a:ext>
                </a:extLst>
              </p:cNvPr>
              <p:cNvCxnSpPr/>
              <p:nvPr/>
            </p:nvCxnSpPr>
            <p:spPr>
              <a:xfrm flipH="1">
                <a:off x="2033494" y="2837349"/>
                <a:ext cx="539750" cy="0"/>
              </a:xfrm>
              <a:prstGeom prst="straightConnector1">
                <a:avLst/>
              </a:prstGeom>
              <a:ln w="38100">
                <a:solidFill>
                  <a:srgbClr val="00B0F0"/>
                </a:solidFill>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96" name="直線矢印コネクタ 195">
                <a:extLst>
                  <a:ext uri="{FF2B5EF4-FFF2-40B4-BE49-F238E27FC236}">
                    <a16:creationId xmlns:a16="http://schemas.microsoft.com/office/drawing/2014/main" id="{06FB402B-B99B-4CDE-A293-7DB53B78022E}"/>
                  </a:ext>
                </a:extLst>
              </p:cNvPr>
              <p:cNvCxnSpPr/>
              <p:nvPr/>
            </p:nvCxnSpPr>
            <p:spPr>
              <a:xfrm>
                <a:off x="1204819" y="2950136"/>
                <a:ext cx="755650" cy="0"/>
              </a:xfrm>
              <a:prstGeom prst="straightConnector1">
                <a:avLst/>
              </a:prstGeom>
              <a:ln w="38100" cmpd="dbl">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7" name="直線矢印コネクタ 196">
                <a:extLst>
                  <a:ext uri="{FF2B5EF4-FFF2-40B4-BE49-F238E27FC236}">
                    <a16:creationId xmlns:a16="http://schemas.microsoft.com/office/drawing/2014/main" id="{9799F8EB-E15E-4C30-869E-2B7C42730DBC}"/>
                  </a:ext>
                </a:extLst>
              </p:cNvPr>
              <p:cNvCxnSpPr/>
              <p:nvPr/>
            </p:nvCxnSpPr>
            <p:spPr>
              <a:xfrm>
                <a:off x="2033494" y="2953313"/>
                <a:ext cx="539750" cy="0"/>
              </a:xfrm>
              <a:prstGeom prst="straightConnector1">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8" name="テキスト ボックス 10">
                <a:extLst>
                  <a:ext uri="{FF2B5EF4-FFF2-40B4-BE49-F238E27FC236}">
                    <a16:creationId xmlns:a16="http://schemas.microsoft.com/office/drawing/2014/main" id="{E234ACA5-5F79-4384-A149-50E7DF421CFF}"/>
                  </a:ext>
                </a:extLst>
              </p:cNvPr>
              <p:cNvSpPr txBox="1">
                <a:spLocks noChangeArrowheads="1"/>
              </p:cNvSpPr>
              <p:nvPr/>
            </p:nvSpPr>
            <p:spPr bwMode="auto">
              <a:xfrm>
                <a:off x="1312768" y="2895599"/>
                <a:ext cx="539750" cy="77983"/>
              </a:xfrm>
              <a:prstGeom prst="rect">
                <a:avLst/>
              </a:prstGeom>
              <a:solidFill>
                <a:schemeClr val="bg1"/>
              </a:solidFill>
              <a:ln w="9525">
                <a:solidFill>
                  <a:srgbClr val="0000FF"/>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a:solidFill>
                      <a:srgbClr val="0000FF"/>
                    </a:solidFill>
                    <a:latin typeface="ＭＳ ゴシック" panose="020B0609070205080204" pitchFamily="49" charset="-128"/>
                    <a:ea typeface="ＭＳ ゴシック" panose="020B0609070205080204" pitchFamily="49" charset="-128"/>
                  </a:rPr>
                  <a:t>水素（低圧）</a:t>
                </a:r>
              </a:p>
            </p:txBody>
          </p:sp>
          <p:sp>
            <p:nvSpPr>
              <p:cNvPr id="199" name="テキスト ボックス 9">
                <a:extLst>
                  <a:ext uri="{FF2B5EF4-FFF2-40B4-BE49-F238E27FC236}">
                    <a16:creationId xmlns:a16="http://schemas.microsoft.com/office/drawing/2014/main" id="{FB1F8C45-7569-4846-9C30-CB3CE7AC866A}"/>
                  </a:ext>
                </a:extLst>
              </p:cNvPr>
              <p:cNvSpPr txBox="1">
                <a:spLocks noChangeArrowheads="1"/>
              </p:cNvSpPr>
              <p:nvPr/>
            </p:nvSpPr>
            <p:spPr bwMode="auto">
              <a:xfrm>
                <a:off x="1312768" y="2778125"/>
                <a:ext cx="539750" cy="77983"/>
              </a:xfrm>
              <a:prstGeom prst="rect">
                <a:avLst/>
              </a:prstGeom>
              <a:solidFill>
                <a:schemeClr val="bg1"/>
              </a:solidFill>
              <a:ln w="9525">
                <a:solidFill>
                  <a:srgbClr val="FFC00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dirty="0">
                    <a:solidFill>
                      <a:srgbClr val="F2B800"/>
                    </a:solidFill>
                    <a:latin typeface="ＭＳ ゴシック" panose="020B0609070205080204" pitchFamily="49" charset="-128"/>
                    <a:ea typeface="ＭＳ ゴシック" panose="020B0609070205080204" pitchFamily="49" charset="-128"/>
                  </a:rPr>
                  <a:t>電気（直流）</a:t>
                </a:r>
              </a:p>
            </p:txBody>
          </p:sp>
          <p:sp>
            <p:nvSpPr>
              <p:cNvPr id="200" name="テキスト ボックス 8">
                <a:extLst>
                  <a:ext uri="{FF2B5EF4-FFF2-40B4-BE49-F238E27FC236}">
                    <a16:creationId xmlns:a16="http://schemas.microsoft.com/office/drawing/2014/main" id="{CA0D06C8-B18B-43C8-BCAB-9997FE83BF5B}"/>
                  </a:ext>
                </a:extLst>
              </p:cNvPr>
              <p:cNvSpPr txBox="1">
                <a:spLocks noChangeArrowheads="1"/>
              </p:cNvSpPr>
              <p:nvPr/>
            </p:nvSpPr>
            <p:spPr bwMode="auto">
              <a:xfrm>
                <a:off x="1312768" y="2657475"/>
                <a:ext cx="539750" cy="77983"/>
              </a:xfrm>
              <a:prstGeom prst="rect">
                <a:avLst/>
              </a:prstGeom>
              <a:solidFill>
                <a:schemeClr val="bg1"/>
              </a:solidFill>
              <a:ln w="9525">
                <a:solidFill>
                  <a:srgbClr val="FF000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a:solidFill>
                      <a:srgbClr val="FF0000"/>
                    </a:solidFill>
                    <a:latin typeface="ＭＳ ゴシック" panose="020B0609070205080204" pitchFamily="49" charset="-128"/>
                    <a:ea typeface="ＭＳ ゴシック" panose="020B0609070205080204" pitchFamily="49" charset="-128"/>
                  </a:rPr>
                  <a:t>電気（交流）</a:t>
                </a:r>
              </a:p>
            </p:txBody>
          </p:sp>
          <p:sp>
            <p:nvSpPr>
              <p:cNvPr id="201" name="テキスト ボックス 12">
                <a:extLst>
                  <a:ext uri="{FF2B5EF4-FFF2-40B4-BE49-F238E27FC236}">
                    <a16:creationId xmlns:a16="http://schemas.microsoft.com/office/drawing/2014/main" id="{1BAB384E-82A3-4A7C-9ACC-8E8E07F9A24F}"/>
                  </a:ext>
                </a:extLst>
              </p:cNvPr>
              <p:cNvSpPr txBox="1">
                <a:spLocks noChangeArrowheads="1"/>
              </p:cNvSpPr>
              <p:nvPr/>
            </p:nvSpPr>
            <p:spPr bwMode="auto">
              <a:xfrm>
                <a:off x="2182718" y="2901950"/>
                <a:ext cx="228600" cy="77983"/>
              </a:xfrm>
              <a:prstGeom prst="rect">
                <a:avLst/>
              </a:prstGeom>
              <a:solidFill>
                <a:schemeClr val="bg1"/>
              </a:solidFill>
              <a:ln w="9525">
                <a:solidFill>
                  <a:srgbClr val="00B05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a:solidFill>
                      <a:srgbClr val="00B050"/>
                    </a:solidFill>
                    <a:latin typeface="ＭＳ ゴシック" panose="020B0609070205080204" pitchFamily="49" charset="-128"/>
                    <a:ea typeface="ＭＳ ゴシック" panose="020B0609070205080204" pitchFamily="49" charset="-128"/>
                  </a:rPr>
                  <a:t>給湯</a:t>
                </a:r>
              </a:p>
            </p:txBody>
          </p:sp>
          <p:sp>
            <p:nvSpPr>
              <p:cNvPr id="202" name="テキスト ボックス 11">
                <a:extLst>
                  <a:ext uri="{FF2B5EF4-FFF2-40B4-BE49-F238E27FC236}">
                    <a16:creationId xmlns:a16="http://schemas.microsoft.com/office/drawing/2014/main" id="{F7EF2963-3696-40BF-8FBC-39A32A0B36C2}"/>
                  </a:ext>
                </a:extLst>
              </p:cNvPr>
              <p:cNvSpPr txBox="1">
                <a:spLocks noChangeArrowheads="1"/>
              </p:cNvSpPr>
              <p:nvPr/>
            </p:nvSpPr>
            <p:spPr bwMode="auto">
              <a:xfrm>
                <a:off x="2182718" y="2781300"/>
                <a:ext cx="228600" cy="77983"/>
              </a:xfrm>
              <a:prstGeom prst="rect">
                <a:avLst/>
              </a:prstGeom>
              <a:solidFill>
                <a:schemeClr val="bg1"/>
              </a:solidFill>
              <a:ln w="9525">
                <a:solidFill>
                  <a:srgbClr val="00B0F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a:solidFill>
                      <a:srgbClr val="00B0F0"/>
                    </a:solidFill>
                    <a:latin typeface="ＭＳ ゴシック" panose="020B0609070205080204" pitchFamily="49" charset="-128"/>
                    <a:ea typeface="ＭＳ ゴシック" panose="020B0609070205080204" pitchFamily="49" charset="-128"/>
                  </a:rPr>
                  <a:t>上水</a:t>
                </a:r>
              </a:p>
            </p:txBody>
          </p:sp>
          <p:sp>
            <p:nvSpPr>
              <p:cNvPr id="203" name="正方形/長方形 202">
                <a:extLst>
                  <a:ext uri="{FF2B5EF4-FFF2-40B4-BE49-F238E27FC236}">
                    <a16:creationId xmlns:a16="http://schemas.microsoft.com/office/drawing/2014/main" id="{C5D6DD74-56BE-48A7-93D9-73850CC9E965}"/>
                  </a:ext>
                </a:extLst>
              </p:cNvPr>
              <p:cNvSpPr/>
              <p:nvPr/>
            </p:nvSpPr>
            <p:spPr>
              <a:xfrm>
                <a:off x="1168306" y="2645136"/>
                <a:ext cx="1441450" cy="35901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441">
                  <a:latin typeface="ＭＳ ゴシック" panose="020B0609070205080204" pitchFamily="49" charset="-128"/>
                  <a:ea typeface="ＭＳ ゴシック" panose="020B0609070205080204" pitchFamily="49" charset="-128"/>
                </a:endParaRPr>
              </a:p>
            </p:txBody>
          </p:sp>
          <p:sp>
            <p:nvSpPr>
              <p:cNvPr id="204" name="テキスト ボックス 11">
                <a:extLst>
                  <a:ext uri="{FF2B5EF4-FFF2-40B4-BE49-F238E27FC236}">
                    <a16:creationId xmlns:a16="http://schemas.microsoft.com/office/drawing/2014/main" id="{CB36D3C6-1227-4B32-87BE-12CAE8A3E917}"/>
                  </a:ext>
                </a:extLst>
              </p:cNvPr>
              <p:cNvSpPr txBox="1">
                <a:spLocks noChangeArrowheads="1"/>
              </p:cNvSpPr>
              <p:nvPr/>
            </p:nvSpPr>
            <p:spPr bwMode="auto">
              <a:xfrm>
                <a:off x="2190655" y="2565709"/>
                <a:ext cx="228600" cy="90966"/>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凡例</a:t>
                </a:r>
              </a:p>
            </p:txBody>
          </p:sp>
        </p:grpSp>
        <p:grpSp>
          <p:nvGrpSpPr>
            <p:cNvPr id="50" name="グループ化 1">
              <a:extLst>
                <a:ext uri="{FF2B5EF4-FFF2-40B4-BE49-F238E27FC236}">
                  <a16:creationId xmlns:a16="http://schemas.microsoft.com/office/drawing/2014/main" id="{5C2DF8D3-BA11-4919-9F28-8650B9674EBD}"/>
                </a:ext>
              </a:extLst>
            </p:cNvPr>
            <p:cNvGrpSpPr>
              <a:grpSpLocks/>
            </p:cNvGrpSpPr>
            <p:nvPr/>
          </p:nvGrpSpPr>
          <p:grpSpPr bwMode="auto">
            <a:xfrm>
              <a:off x="2232023" y="3887798"/>
              <a:ext cx="612772" cy="555626"/>
              <a:chOff x="7242176" y="3043641"/>
              <a:chExt cx="612773" cy="555998"/>
            </a:xfrm>
          </p:grpSpPr>
          <p:pic>
            <p:nvPicPr>
              <p:cNvPr id="191" name="Picture 16" descr="「パワコン イラ...」の画像検索結果">
                <a:extLst>
                  <a:ext uri="{FF2B5EF4-FFF2-40B4-BE49-F238E27FC236}">
                    <a16:creationId xmlns:a16="http://schemas.microsoft.com/office/drawing/2014/main" id="{4063ED74-2221-454E-8293-9B746A03232A}"/>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275513" y="3043641"/>
                <a:ext cx="574675" cy="55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Text Box 30">
                <a:extLst>
                  <a:ext uri="{FF2B5EF4-FFF2-40B4-BE49-F238E27FC236}">
                    <a16:creationId xmlns:a16="http://schemas.microsoft.com/office/drawing/2014/main" id="{C04203A6-62EB-4228-A35E-C97EA9CB8A8A}"/>
                  </a:ext>
                </a:extLst>
              </p:cNvPr>
              <p:cNvSpPr txBox="1">
                <a:spLocks noChangeArrowheads="1"/>
              </p:cNvSpPr>
              <p:nvPr/>
            </p:nvSpPr>
            <p:spPr bwMode="auto">
              <a:xfrm>
                <a:off x="7242176" y="3173414"/>
                <a:ext cx="612773" cy="825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00" dirty="0">
                    <a:latin typeface="ＭＳ ゴシック" panose="020B0609070205080204" pitchFamily="49" charset="-128"/>
                    <a:ea typeface="ＭＳ ゴシック" panose="020B0609070205080204" pitchFamily="49" charset="-128"/>
                  </a:rPr>
                  <a:t>ｷｭｰﾋﾞｸﾙ（</a:t>
                </a:r>
                <a:r>
                  <a:rPr lang="en-US" altLang="ja-JP" sz="400" dirty="0">
                    <a:latin typeface="ＭＳ ゴシック" panose="020B0609070205080204" pitchFamily="49" charset="-128"/>
                    <a:ea typeface="ＭＳ ゴシック" panose="020B0609070205080204" pitchFamily="49" charset="-128"/>
                  </a:rPr>
                  <a:t>PCS</a:t>
                </a:r>
                <a:r>
                  <a:rPr lang="ja-JP" altLang="en-US" sz="400" dirty="0">
                    <a:latin typeface="ＭＳ ゴシック" panose="020B0609070205080204" pitchFamily="49" charset="-128"/>
                    <a:ea typeface="ＭＳ ゴシック" panose="020B0609070205080204" pitchFamily="49" charset="-128"/>
                  </a:rPr>
                  <a:t>他）</a:t>
                </a:r>
              </a:p>
            </p:txBody>
          </p:sp>
        </p:grpSp>
        <p:grpSp>
          <p:nvGrpSpPr>
            <p:cNvPr id="51" name="グループ化 7">
              <a:extLst>
                <a:ext uri="{FF2B5EF4-FFF2-40B4-BE49-F238E27FC236}">
                  <a16:creationId xmlns:a16="http://schemas.microsoft.com/office/drawing/2014/main" id="{DC5FA0D3-8F26-412A-A2AF-CE05C9301E83}"/>
                </a:ext>
              </a:extLst>
            </p:cNvPr>
            <p:cNvGrpSpPr>
              <a:grpSpLocks/>
            </p:cNvGrpSpPr>
            <p:nvPr/>
          </p:nvGrpSpPr>
          <p:grpSpPr bwMode="auto">
            <a:xfrm>
              <a:off x="2301867" y="3225124"/>
              <a:ext cx="1447800" cy="407955"/>
              <a:chOff x="5640845" y="3606928"/>
              <a:chExt cx="1447542" cy="408229"/>
            </a:xfrm>
          </p:grpSpPr>
          <p:sp>
            <p:nvSpPr>
              <p:cNvPr id="189" name="Text Box 30">
                <a:extLst>
                  <a:ext uri="{FF2B5EF4-FFF2-40B4-BE49-F238E27FC236}">
                    <a16:creationId xmlns:a16="http://schemas.microsoft.com/office/drawing/2014/main" id="{D84D9C0D-3DD8-4862-90E4-FAFD510CDFD8}"/>
                  </a:ext>
                </a:extLst>
              </p:cNvPr>
              <p:cNvSpPr txBox="1">
                <a:spLocks noChangeArrowheads="1"/>
              </p:cNvSpPr>
              <p:nvPr/>
            </p:nvSpPr>
            <p:spPr bwMode="auto">
              <a:xfrm>
                <a:off x="5748507" y="3829439"/>
                <a:ext cx="831809" cy="18571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50" dirty="0">
                    <a:latin typeface="ＭＳ ゴシック" panose="020B0609070205080204" pitchFamily="49" charset="-128"/>
                    <a:ea typeface="ＭＳ ゴシック" panose="020B0609070205080204" pitchFamily="49" charset="-128"/>
                  </a:rPr>
                  <a:t>連携・季節シフト機器</a:t>
                </a:r>
                <a:endParaRPr lang="en-US" altLang="ja-JP" sz="45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450" dirty="0">
                    <a:latin typeface="ＭＳ ゴシック" panose="020B0609070205080204" pitchFamily="49" charset="-128"/>
                    <a:ea typeface="ＭＳ ゴシック" panose="020B0609070205080204" pitchFamily="49" charset="-128"/>
                  </a:rPr>
                  <a:t>（</a:t>
                </a:r>
                <a:r>
                  <a:rPr lang="en-US" altLang="ja-JP" sz="450" dirty="0">
                    <a:latin typeface="ＭＳ ゴシック" panose="020B0609070205080204" pitchFamily="49" charset="-128"/>
                    <a:ea typeface="ＭＳ ゴシック" panose="020B0609070205080204" pitchFamily="49" charset="-128"/>
                  </a:rPr>
                  <a:t>MCH</a:t>
                </a:r>
                <a:r>
                  <a:rPr lang="ja-JP" altLang="en-US" sz="450" dirty="0">
                    <a:latin typeface="ＭＳ ゴシック" panose="020B0609070205080204" pitchFamily="49" charset="-128"/>
                    <a:ea typeface="ＭＳ ゴシック" panose="020B0609070205080204" pitchFamily="49" charset="-128"/>
                  </a:rPr>
                  <a:t>関連、高圧等）</a:t>
                </a:r>
              </a:p>
            </p:txBody>
          </p:sp>
          <p:sp>
            <p:nvSpPr>
              <p:cNvPr id="190" name="Text Box 30">
                <a:extLst>
                  <a:ext uri="{FF2B5EF4-FFF2-40B4-BE49-F238E27FC236}">
                    <a16:creationId xmlns:a16="http://schemas.microsoft.com/office/drawing/2014/main" id="{0003355B-8360-4E25-BBD1-BAC0B69FF36A}"/>
                  </a:ext>
                </a:extLst>
              </p:cNvPr>
              <p:cNvSpPr txBox="1">
                <a:spLocks noChangeArrowheads="1"/>
              </p:cNvSpPr>
              <p:nvPr/>
            </p:nvSpPr>
            <p:spPr bwMode="auto">
              <a:xfrm>
                <a:off x="5640845" y="3606928"/>
                <a:ext cx="1447542" cy="1238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600" dirty="0">
                    <a:latin typeface="HG丸ｺﾞｼｯｸM-PRO" panose="020F0600000000000000" pitchFamily="50" charset="-128"/>
                    <a:ea typeface="HG丸ｺﾞｼｯｸM-PRO" panose="020F0600000000000000" pitchFamily="50" charset="-128"/>
                  </a:rPr>
                  <a:t>①地域エネルギーセンター</a:t>
                </a:r>
              </a:p>
            </p:txBody>
          </p:sp>
        </p:grpSp>
        <p:grpSp>
          <p:nvGrpSpPr>
            <p:cNvPr id="52" name="グループ化 8">
              <a:extLst>
                <a:ext uri="{FF2B5EF4-FFF2-40B4-BE49-F238E27FC236}">
                  <a16:creationId xmlns:a16="http://schemas.microsoft.com/office/drawing/2014/main" id="{1F730D99-869B-4377-99F7-D9EC46165294}"/>
                </a:ext>
              </a:extLst>
            </p:cNvPr>
            <p:cNvGrpSpPr>
              <a:grpSpLocks/>
            </p:cNvGrpSpPr>
            <p:nvPr/>
          </p:nvGrpSpPr>
          <p:grpSpPr bwMode="auto">
            <a:xfrm>
              <a:off x="3213095" y="4168785"/>
              <a:ext cx="288925" cy="384176"/>
              <a:chOff x="2578099" y="4629150"/>
              <a:chExt cx="288925" cy="384175"/>
            </a:xfrm>
          </p:grpSpPr>
          <p:pic>
            <p:nvPicPr>
              <p:cNvPr id="187" name="Picture 32" descr="荏原バラード株式会社製">
                <a:extLst>
                  <a:ext uri="{FF2B5EF4-FFF2-40B4-BE49-F238E27FC236}">
                    <a16:creationId xmlns:a16="http://schemas.microsoft.com/office/drawing/2014/main" id="{8C00CD57-89C8-462F-A7D1-6E7E5E2E4A0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78099" y="4629150"/>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Text Box 30">
                <a:extLst>
                  <a:ext uri="{FF2B5EF4-FFF2-40B4-BE49-F238E27FC236}">
                    <a16:creationId xmlns:a16="http://schemas.microsoft.com/office/drawing/2014/main" id="{4299C05F-4610-48A4-A571-28965B3C4014}"/>
                  </a:ext>
                </a:extLst>
              </p:cNvPr>
              <p:cNvSpPr txBox="1">
                <a:spLocks noChangeArrowheads="1"/>
              </p:cNvSpPr>
              <p:nvPr/>
            </p:nvSpPr>
            <p:spPr bwMode="auto">
              <a:xfrm>
                <a:off x="2636768" y="4842743"/>
                <a:ext cx="153240" cy="927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450" dirty="0">
                    <a:latin typeface="+mn-lt"/>
                    <a:ea typeface="ＭＳ ゴシック" panose="020B0609070205080204" pitchFamily="49" charset="-128"/>
                  </a:rPr>
                  <a:t>PEFC</a:t>
                </a:r>
                <a:endParaRPr lang="ja-JP" altLang="en-US" sz="450" dirty="0">
                  <a:latin typeface="+mn-lt"/>
                  <a:ea typeface="ＭＳ ゴシック" panose="020B0609070205080204" pitchFamily="49" charset="-128"/>
                </a:endParaRPr>
              </a:p>
            </p:txBody>
          </p:sp>
        </p:grpSp>
        <p:grpSp>
          <p:nvGrpSpPr>
            <p:cNvPr id="54" name="グループ化 10">
              <a:extLst>
                <a:ext uri="{FF2B5EF4-FFF2-40B4-BE49-F238E27FC236}">
                  <a16:creationId xmlns:a16="http://schemas.microsoft.com/office/drawing/2014/main" id="{F0EE9D3C-0A84-4D2A-8D0F-1AE549E72603}"/>
                </a:ext>
              </a:extLst>
            </p:cNvPr>
            <p:cNvGrpSpPr>
              <a:grpSpLocks/>
            </p:cNvGrpSpPr>
            <p:nvPr/>
          </p:nvGrpSpPr>
          <p:grpSpPr bwMode="auto">
            <a:xfrm>
              <a:off x="1776414" y="4574461"/>
              <a:ext cx="549435" cy="273272"/>
              <a:chOff x="2821565" y="3647519"/>
              <a:chExt cx="549436" cy="273271"/>
            </a:xfrm>
          </p:grpSpPr>
          <p:pic>
            <p:nvPicPr>
              <p:cNvPr id="183" name="図 1">
                <a:extLst>
                  <a:ext uri="{FF2B5EF4-FFF2-40B4-BE49-F238E27FC236}">
                    <a16:creationId xmlns:a16="http://schemas.microsoft.com/office/drawing/2014/main" id="{9A775E0A-DB90-4118-8238-22D9811FD270}"/>
                  </a:ext>
                </a:extLst>
              </p:cNvPr>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821565" y="3647519"/>
                <a:ext cx="549436" cy="27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Text Box 30">
                <a:extLst>
                  <a:ext uri="{FF2B5EF4-FFF2-40B4-BE49-F238E27FC236}">
                    <a16:creationId xmlns:a16="http://schemas.microsoft.com/office/drawing/2014/main" id="{0C16A160-5271-4CD5-9F2C-3EEFC28EA964}"/>
                  </a:ext>
                </a:extLst>
              </p:cNvPr>
              <p:cNvSpPr txBox="1">
                <a:spLocks noChangeArrowheads="1"/>
              </p:cNvSpPr>
              <p:nvPr/>
            </p:nvSpPr>
            <p:spPr bwMode="auto">
              <a:xfrm>
                <a:off x="2905618" y="3739643"/>
                <a:ext cx="352425" cy="909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dirty="0">
                    <a:latin typeface="ＭＳ ゴシック" panose="020B0609070205080204" pitchFamily="49" charset="-128"/>
                    <a:ea typeface="ＭＳ ゴシック" panose="020B0609070205080204" pitchFamily="49" charset="-128"/>
                  </a:rPr>
                  <a:t>燃料ﾀﾝｸ</a:t>
                </a:r>
              </a:p>
            </p:txBody>
          </p:sp>
        </p:grpSp>
        <p:grpSp>
          <p:nvGrpSpPr>
            <p:cNvPr id="55" name="グループ化 12">
              <a:extLst>
                <a:ext uri="{FF2B5EF4-FFF2-40B4-BE49-F238E27FC236}">
                  <a16:creationId xmlns:a16="http://schemas.microsoft.com/office/drawing/2014/main" id="{16991AB4-BF71-47CE-9C2C-6AA32B70721E}"/>
                </a:ext>
              </a:extLst>
            </p:cNvPr>
            <p:cNvGrpSpPr>
              <a:grpSpLocks/>
            </p:cNvGrpSpPr>
            <p:nvPr/>
          </p:nvGrpSpPr>
          <p:grpSpPr bwMode="auto">
            <a:xfrm>
              <a:off x="3638545" y="4591061"/>
              <a:ext cx="504825" cy="414339"/>
              <a:chOff x="7291439" y="4759247"/>
              <a:chExt cx="517498" cy="387077"/>
            </a:xfrm>
          </p:grpSpPr>
          <p:pic>
            <p:nvPicPr>
              <p:cNvPr id="181" name="Picture 54" descr="「貯水槽」の画像検索結果">
                <a:extLst>
                  <a:ext uri="{FF2B5EF4-FFF2-40B4-BE49-F238E27FC236}">
                    <a16:creationId xmlns:a16="http://schemas.microsoft.com/office/drawing/2014/main" id="{1AE7D19A-2376-4C9A-92D1-2B69AC88109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91439" y="4759247"/>
                <a:ext cx="517498" cy="3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 Box 30">
                <a:extLst>
                  <a:ext uri="{FF2B5EF4-FFF2-40B4-BE49-F238E27FC236}">
                    <a16:creationId xmlns:a16="http://schemas.microsoft.com/office/drawing/2014/main" id="{B59C01E7-CCF1-4E4C-B710-701CACB7A5BA}"/>
                  </a:ext>
                </a:extLst>
              </p:cNvPr>
              <p:cNvSpPr txBox="1">
                <a:spLocks noChangeArrowheads="1"/>
              </p:cNvSpPr>
              <p:nvPr/>
            </p:nvSpPr>
            <p:spPr bwMode="auto">
              <a:xfrm>
                <a:off x="7314015" y="5018719"/>
                <a:ext cx="311135" cy="728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a:latin typeface="ＭＳ ゴシック" panose="020B0609070205080204" pitchFamily="49" charset="-128"/>
                    <a:ea typeface="ＭＳ ゴシック" panose="020B0609070205080204" pitchFamily="49" charset="-128"/>
                  </a:rPr>
                  <a:t>貯水槽</a:t>
                </a:r>
              </a:p>
            </p:txBody>
          </p:sp>
        </p:grpSp>
        <p:grpSp>
          <p:nvGrpSpPr>
            <p:cNvPr id="56" name="グループ化 14">
              <a:extLst>
                <a:ext uri="{FF2B5EF4-FFF2-40B4-BE49-F238E27FC236}">
                  <a16:creationId xmlns:a16="http://schemas.microsoft.com/office/drawing/2014/main" id="{A72DE454-C889-4333-B3E7-B8F4E7F51A13}"/>
                </a:ext>
              </a:extLst>
            </p:cNvPr>
            <p:cNvGrpSpPr>
              <a:grpSpLocks/>
            </p:cNvGrpSpPr>
            <p:nvPr/>
          </p:nvGrpSpPr>
          <p:grpSpPr bwMode="auto">
            <a:xfrm>
              <a:off x="3163883" y="3608397"/>
              <a:ext cx="361950" cy="411163"/>
              <a:chOff x="3175014" y="3526389"/>
              <a:chExt cx="361922" cy="411195"/>
            </a:xfrm>
          </p:grpSpPr>
          <p:pic>
            <p:nvPicPr>
              <p:cNvPr id="179" name="Picture 70" descr="「蓄電池 イラス...」の画像検索結果">
                <a:extLst>
                  <a:ext uri="{FF2B5EF4-FFF2-40B4-BE49-F238E27FC236}">
                    <a16:creationId xmlns:a16="http://schemas.microsoft.com/office/drawing/2014/main" id="{BCC20172-297F-4884-A947-45314428925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5014" y="3526389"/>
                <a:ext cx="361922" cy="4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Text Box 30">
                <a:extLst>
                  <a:ext uri="{FF2B5EF4-FFF2-40B4-BE49-F238E27FC236}">
                    <a16:creationId xmlns:a16="http://schemas.microsoft.com/office/drawing/2014/main" id="{5895C8CC-BA61-4A91-A6C2-5545853874F0}"/>
                  </a:ext>
                </a:extLst>
              </p:cNvPr>
              <p:cNvSpPr txBox="1">
                <a:spLocks noChangeArrowheads="1"/>
              </p:cNvSpPr>
              <p:nvPr/>
            </p:nvSpPr>
            <p:spPr bwMode="auto">
              <a:xfrm>
                <a:off x="3295298" y="3563953"/>
                <a:ext cx="103810" cy="2883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1329"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41">
                    <a:latin typeface="ＭＳ ゴシック" panose="020B0609070205080204" pitchFamily="49" charset="-128"/>
                    <a:ea typeface="ＭＳ ゴシック" panose="020B0609070205080204" pitchFamily="49" charset="-128"/>
                  </a:rPr>
                  <a:t>蓄電池</a:t>
                </a:r>
              </a:p>
            </p:txBody>
          </p:sp>
        </p:grpSp>
        <p:grpSp>
          <p:nvGrpSpPr>
            <p:cNvPr id="58" name="グループ化 1">
              <a:extLst>
                <a:ext uri="{FF2B5EF4-FFF2-40B4-BE49-F238E27FC236}">
                  <a16:creationId xmlns:a16="http://schemas.microsoft.com/office/drawing/2014/main" id="{E4C0D2C8-A21D-4442-A227-A3670304543E}"/>
                </a:ext>
              </a:extLst>
            </p:cNvPr>
            <p:cNvGrpSpPr>
              <a:grpSpLocks/>
            </p:cNvGrpSpPr>
            <p:nvPr/>
          </p:nvGrpSpPr>
          <p:grpSpPr bwMode="auto">
            <a:xfrm>
              <a:off x="2513010" y="5135576"/>
              <a:ext cx="288925" cy="431801"/>
              <a:chOff x="4916488" y="5436845"/>
              <a:chExt cx="288925" cy="431800"/>
            </a:xfrm>
          </p:grpSpPr>
          <p:cxnSp>
            <p:nvCxnSpPr>
              <p:cNvPr id="177" name="直線矢印コネクタ 176">
                <a:extLst>
                  <a:ext uri="{FF2B5EF4-FFF2-40B4-BE49-F238E27FC236}">
                    <a16:creationId xmlns:a16="http://schemas.microsoft.com/office/drawing/2014/main" id="{BA2617AE-51BD-4F6D-B024-8E423E0C5638}"/>
                  </a:ext>
                </a:extLst>
              </p:cNvPr>
              <p:cNvCxnSpPr/>
              <p:nvPr/>
            </p:nvCxnSpPr>
            <p:spPr>
              <a:xfrm>
                <a:off x="5191125" y="5436845"/>
                <a:ext cx="0" cy="431800"/>
              </a:xfrm>
              <a:prstGeom prst="straightConnector1">
                <a:avLst/>
              </a:prstGeom>
              <a:ln w="508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78" name="カギ線コネクタ 212">
                <a:extLst>
                  <a:ext uri="{FF2B5EF4-FFF2-40B4-BE49-F238E27FC236}">
                    <a16:creationId xmlns:a16="http://schemas.microsoft.com/office/drawing/2014/main" id="{E44F11E3-D68B-406C-81A9-E435ED3E4B33}"/>
                  </a:ext>
                </a:extLst>
              </p:cNvPr>
              <p:cNvCxnSpPr/>
              <p:nvPr/>
            </p:nvCxnSpPr>
            <p:spPr>
              <a:xfrm rot="10800000" flipV="1">
                <a:off x="4916488" y="5643220"/>
                <a:ext cx="288925" cy="215900"/>
              </a:xfrm>
              <a:prstGeom prst="bentConnector3">
                <a:avLst>
                  <a:gd name="adj1" fmla="val 101372"/>
                </a:avLst>
              </a:prstGeom>
              <a:ln w="508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59" name="正方形/長方形 18">
              <a:extLst>
                <a:ext uri="{FF2B5EF4-FFF2-40B4-BE49-F238E27FC236}">
                  <a16:creationId xmlns:a16="http://schemas.microsoft.com/office/drawing/2014/main" id="{E5BFD38B-00FA-4229-9F94-EE231158C5FA}"/>
                </a:ext>
              </a:extLst>
            </p:cNvPr>
            <p:cNvSpPr>
              <a:spLocks noChangeArrowheads="1"/>
            </p:cNvSpPr>
            <p:nvPr/>
          </p:nvSpPr>
          <p:spPr bwMode="auto">
            <a:xfrm>
              <a:off x="2601037" y="5029209"/>
              <a:ext cx="563721" cy="186522"/>
            </a:xfrm>
            <a:prstGeom prst="rect">
              <a:avLst/>
            </a:prstGeom>
            <a:solidFill>
              <a:schemeClr val="bg1"/>
            </a:solidFill>
            <a:ln w="9525">
              <a:solidFill>
                <a:schemeClr val="tx1"/>
              </a:solidFill>
              <a:miter lim="800000"/>
              <a:headEnd/>
              <a:tailEnd/>
            </a:ln>
          </p:spPr>
          <p:txBody>
            <a:bodyPr wrap="none" lIns="22657" tIns="22657" rIns="22657"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378" dirty="0">
                  <a:latin typeface="ＭＳ ゴシック" panose="020B0609070205080204" pitchFamily="49" charset="-128"/>
                  <a:ea typeface="ＭＳ ゴシック" panose="020B0609070205080204" pitchFamily="49" charset="-128"/>
                </a:rPr>
                <a:t>水素ステーション</a:t>
              </a:r>
              <a:endParaRPr kumimoji="0" lang="en-US" altLang="ja-JP" sz="378" dirty="0">
                <a:latin typeface="ＭＳ ゴシック" panose="020B0609070205080204" pitchFamily="49" charset="-128"/>
                <a:ea typeface="ＭＳ ゴシック" panose="020B0609070205080204" pitchFamily="49" charset="-128"/>
              </a:endParaRPr>
            </a:p>
            <a:p>
              <a:pPr algn="ctr">
                <a:lnSpc>
                  <a:spcPct val="100000"/>
                </a:lnSpc>
                <a:spcBef>
                  <a:spcPct val="0"/>
                </a:spcBef>
                <a:buFontTx/>
                <a:buNone/>
              </a:pPr>
              <a:r>
                <a:rPr kumimoji="0" lang="ja-JP" altLang="en-US" sz="378" b="1" dirty="0">
                  <a:solidFill>
                    <a:srgbClr val="FF0000"/>
                  </a:solidFill>
                  <a:latin typeface="ＭＳ ゴシック" panose="020B0609070205080204" pitchFamily="49" charset="-128"/>
                  <a:ea typeface="ＭＳ ゴシック" panose="020B0609070205080204" pitchFamily="49" charset="-128"/>
                </a:rPr>
                <a:t>（水素貯蔵所）</a:t>
              </a:r>
              <a:endParaRPr kumimoji="0" lang="ja-JP" altLang="en-US" sz="378" b="1" dirty="0">
                <a:solidFill>
                  <a:srgbClr val="FF0000"/>
                </a:solidFill>
              </a:endParaRPr>
            </a:p>
          </p:txBody>
        </p:sp>
        <p:grpSp>
          <p:nvGrpSpPr>
            <p:cNvPr id="60" name="グループ化 2">
              <a:extLst>
                <a:ext uri="{FF2B5EF4-FFF2-40B4-BE49-F238E27FC236}">
                  <a16:creationId xmlns:a16="http://schemas.microsoft.com/office/drawing/2014/main" id="{FF8DC663-0DEB-43F3-9312-D2BAB63817F7}"/>
                </a:ext>
              </a:extLst>
            </p:cNvPr>
            <p:cNvGrpSpPr>
              <a:grpSpLocks/>
            </p:cNvGrpSpPr>
            <p:nvPr/>
          </p:nvGrpSpPr>
          <p:grpSpPr bwMode="auto">
            <a:xfrm>
              <a:off x="3425820" y="5191138"/>
              <a:ext cx="301625" cy="290514"/>
              <a:chOff x="6771703" y="4982908"/>
              <a:chExt cx="300598" cy="289263"/>
            </a:xfrm>
          </p:grpSpPr>
          <p:cxnSp>
            <p:nvCxnSpPr>
              <p:cNvPr id="175" name="直線矢印コネクタ 174">
                <a:extLst>
                  <a:ext uri="{FF2B5EF4-FFF2-40B4-BE49-F238E27FC236}">
                    <a16:creationId xmlns:a16="http://schemas.microsoft.com/office/drawing/2014/main" id="{0A0CFC8F-1CF8-4CEE-AB64-EAE3C0AFB7B3}"/>
                  </a:ext>
                </a:extLst>
              </p:cNvPr>
              <p:cNvCxnSpPr/>
              <p:nvPr/>
            </p:nvCxnSpPr>
            <p:spPr>
              <a:xfrm>
                <a:off x="7062808" y="4984489"/>
                <a:ext cx="9493" cy="287682"/>
              </a:xfrm>
              <a:prstGeom prst="straightConnector1">
                <a:avLst/>
              </a:prstGeom>
              <a:ln w="38100">
                <a:solidFill>
                  <a:srgbClr val="F2B8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カギ線コネクタ 207">
                <a:extLst>
                  <a:ext uri="{FF2B5EF4-FFF2-40B4-BE49-F238E27FC236}">
                    <a16:creationId xmlns:a16="http://schemas.microsoft.com/office/drawing/2014/main" id="{89B68E0D-72AC-4FAC-82B9-AA92264A8E4F}"/>
                  </a:ext>
                </a:extLst>
              </p:cNvPr>
              <p:cNvCxnSpPr/>
              <p:nvPr/>
            </p:nvCxnSpPr>
            <p:spPr>
              <a:xfrm rot="5400000">
                <a:off x="6772624" y="4981987"/>
                <a:ext cx="287682" cy="289524"/>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Text Box 30">
              <a:extLst>
                <a:ext uri="{FF2B5EF4-FFF2-40B4-BE49-F238E27FC236}">
                  <a16:creationId xmlns:a16="http://schemas.microsoft.com/office/drawing/2014/main" id="{CC7A94D1-5B64-480B-A74C-361855CF8BF7}"/>
                </a:ext>
              </a:extLst>
            </p:cNvPr>
            <p:cNvSpPr txBox="1">
              <a:spLocks noChangeArrowheads="1"/>
            </p:cNvSpPr>
            <p:nvPr/>
          </p:nvSpPr>
          <p:spPr bwMode="auto">
            <a:xfrm>
              <a:off x="3386133" y="5092413"/>
              <a:ext cx="512762" cy="155865"/>
            </a:xfrm>
            <a:prstGeom prst="rect">
              <a:avLst/>
            </a:prstGeom>
            <a:solidFill>
              <a:schemeClr val="bg1"/>
            </a:solidFill>
            <a:ln w="9525">
              <a:solidFill>
                <a:schemeClr val="tx1"/>
              </a:solidFill>
              <a:miter lim="800000"/>
              <a:headEnd/>
              <a:tailEnd/>
            </a:ln>
          </p:spPr>
          <p:txBody>
            <a:bodyPr lIns="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ja-JP" sz="378"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 typeface="Arial" panose="020B0604020202020204" pitchFamily="34" charset="0"/>
                <a:buNone/>
              </a:pPr>
              <a:r>
                <a:rPr lang="ja-JP" altLang="en-US" sz="378" dirty="0">
                  <a:latin typeface="ＭＳ ゴシック" panose="020B0609070205080204" pitchFamily="49" charset="-128"/>
                  <a:ea typeface="ＭＳ ゴシック" panose="020B0609070205080204" pitchFamily="49" charset="-128"/>
                </a:rPr>
                <a:t>充電スタンド</a:t>
              </a:r>
              <a:endParaRPr lang="en-US" altLang="ja-JP" sz="378" dirty="0">
                <a:latin typeface="ＭＳ ゴシック" panose="020B0609070205080204" pitchFamily="49" charset="-128"/>
                <a:ea typeface="ＭＳ ゴシック" panose="020B0609070205080204" pitchFamily="49" charset="-128"/>
              </a:endParaRPr>
            </a:p>
          </p:txBody>
        </p:sp>
        <p:cxnSp>
          <p:nvCxnSpPr>
            <p:cNvPr id="62" name="直線コネクタ 61">
              <a:extLst>
                <a:ext uri="{FF2B5EF4-FFF2-40B4-BE49-F238E27FC236}">
                  <a16:creationId xmlns:a16="http://schemas.microsoft.com/office/drawing/2014/main" id="{0DF974F5-E283-47ED-A79C-3E848C61ECB3}"/>
                </a:ext>
              </a:extLst>
            </p:cNvPr>
            <p:cNvCxnSpPr/>
            <p:nvPr/>
          </p:nvCxnSpPr>
          <p:spPr bwMode="auto">
            <a:xfrm flipH="1">
              <a:off x="4035419" y="4876812"/>
              <a:ext cx="433387" cy="0"/>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63" name="グループ化 32">
              <a:extLst>
                <a:ext uri="{FF2B5EF4-FFF2-40B4-BE49-F238E27FC236}">
                  <a16:creationId xmlns:a16="http://schemas.microsoft.com/office/drawing/2014/main" id="{77230A1B-A9D3-4E89-ABE3-712A083E58C4}"/>
                </a:ext>
              </a:extLst>
            </p:cNvPr>
            <p:cNvGrpSpPr>
              <a:grpSpLocks/>
            </p:cNvGrpSpPr>
            <p:nvPr/>
          </p:nvGrpSpPr>
          <p:grpSpPr bwMode="auto">
            <a:xfrm>
              <a:off x="2989259" y="4565661"/>
              <a:ext cx="527049" cy="401639"/>
              <a:chOff x="2988821" y="4550360"/>
              <a:chExt cx="527050" cy="401638"/>
            </a:xfrm>
          </p:grpSpPr>
          <p:pic>
            <p:nvPicPr>
              <p:cNvPr id="173" name="Picture 117" descr="「コベルコ 電解...」の画像検索結果">
                <a:extLst>
                  <a:ext uri="{FF2B5EF4-FFF2-40B4-BE49-F238E27FC236}">
                    <a16:creationId xmlns:a16="http://schemas.microsoft.com/office/drawing/2014/main" id="{9DE92253-91C6-4FCB-9B5B-4AF34177DAED}"/>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988821" y="4550360"/>
                <a:ext cx="5270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Text Box 30">
                <a:extLst>
                  <a:ext uri="{FF2B5EF4-FFF2-40B4-BE49-F238E27FC236}">
                    <a16:creationId xmlns:a16="http://schemas.microsoft.com/office/drawing/2014/main" id="{19793778-1DED-4DDE-9497-04D05526A3D3}"/>
                  </a:ext>
                </a:extLst>
              </p:cNvPr>
              <p:cNvSpPr txBox="1">
                <a:spLocks noChangeArrowheads="1"/>
              </p:cNvSpPr>
              <p:nvPr/>
            </p:nvSpPr>
            <p:spPr bwMode="auto">
              <a:xfrm>
                <a:off x="3057432" y="4562340"/>
                <a:ext cx="447447" cy="927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50" dirty="0">
                    <a:latin typeface="ＭＳ ゴシック" panose="020B0609070205080204" pitchFamily="49" charset="-128"/>
                    <a:ea typeface="ＭＳ ゴシック" panose="020B0609070205080204" pitchFamily="49" charset="-128"/>
                  </a:rPr>
                  <a:t>水電解装置</a:t>
                </a:r>
              </a:p>
            </p:txBody>
          </p:sp>
        </p:grpSp>
        <p:cxnSp>
          <p:nvCxnSpPr>
            <p:cNvPr id="64" name="図形 363">
              <a:extLst>
                <a:ext uri="{FF2B5EF4-FFF2-40B4-BE49-F238E27FC236}">
                  <a16:creationId xmlns:a16="http://schemas.microsoft.com/office/drawing/2014/main" id="{352AD3F3-BEAD-46F9-A6D2-D30923CF5A64}"/>
                </a:ext>
              </a:extLst>
            </p:cNvPr>
            <p:cNvCxnSpPr/>
            <p:nvPr/>
          </p:nvCxnSpPr>
          <p:spPr bwMode="auto">
            <a:xfrm rot="16200000" flipV="1">
              <a:off x="2729703" y="4414055"/>
              <a:ext cx="395288" cy="225425"/>
            </a:xfrm>
            <a:prstGeom prst="bentConnector3">
              <a:avLst>
                <a:gd name="adj1" fmla="val 96705"/>
              </a:avLst>
            </a:prstGeom>
            <a:ln w="31750">
              <a:solidFill>
                <a:srgbClr val="F2B8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1AB3AF80-C706-4BC7-911A-A108D2ADE195}"/>
                </a:ext>
              </a:extLst>
            </p:cNvPr>
            <p:cNvCxnSpPr/>
            <p:nvPr/>
          </p:nvCxnSpPr>
          <p:spPr bwMode="auto">
            <a:xfrm flipH="1" flipV="1">
              <a:off x="2774946" y="4275148"/>
              <a:ext cx="466725"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41ACB2B5-7703-45D0-8C29-579A8A0EF020}"/>
                </a:ext>
              </a:extLst>
            </p:cNvPr>
            <p:cNvCxnSpPr/>
            <p:nvPr/>
          </p:nvCxnSpPr>
          <p:spPr bwMode="auto">
            <a:xfrm flipH="1">
              <a:off x="3427408" y="3635384"/>
              <a:ext cx="612774" cy="0"/>
            </a:xfrm>
            <a:prstGeom prst="straightConnector1">
              <a:avLst/>
            </a:prstGeom>
            <a:ln w="31750">
              <a:solidFill>
                <a:srgbClr val="F2B800"/>
              </a:solidFill>
              <a:headEnd type="none" w="sm" len="lg"/>
              <a:tailEnd type="triangle" w="med" len="lg"/>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35A251B0-73DE-4044-BA8F-0FB25EB8BCA0}"/>
                </a:ext>
              </a:extLst>
            </p:cNvPr>
            <p:cNvCxnSpPr/>
            <p:nvPr/>
          </p:nvCxnSpPr>
          <p:spPr bwMode="auto">
            <a:xfrm flipH="1">
              <a:off x="3421058" y="3844935"/>
              <a:ext cx="396875" cy="0"/>
            </a:xfrm>
            <a:prstGeom prst="straightConnector1">
              <a:avLst/>
            </a:prstGeom>
            <a:ln w="31750">
              <a:solidFill>
                <a:srgbClr val="F2B800"/>
              </a:solidFill>
              <a:headEnd type="none" w="sm" len="lg"/>
              <a:tailEnd type="triangle" w="med"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F562903C-80E3-426E-9849-FA4C73CD357E}"/>
                </a:ext>
              </a:extLst>
            </p:cNvPr>
            <p:cNvCxnSpPr/>
            <p:nvPr/>
          </p:nvCxnSpPr>
          <p:spPr bwMode="auto">
            <a:xfrm flipH="1" flipV="1">
              <a:off x="2774946" y="3990985"/>
              <a:ext cx="466725" cy="0"/>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F1CB4C66-60F7-4E5C-B2BF-4C3A4DEA4A15}"/>
                </a:ext>
              </a:extLst>
            </p:cNvPr>
            <p:cNvCxnSpPr>
              <a:cxnSpLocks/>
            </p:cNvCxnSpPr>
            <p:nvPr/>
          </p:nvCxnSpPr>
          <p:spPr bwMode="auto">
            <a:xfrm flipV="1">
              <a:off x="1529690" y="4676375"/>
              <a:ext cx="246213" cy="1"/>
            </a:xfrm>
            <a:prstGeom prst="straightConnector1">
              <a:avLst/>
            </a:prstGeom>
            <a:ln w="38100" cmpd="sng">
              <a:solidFill>
                <a:srgbClr val="CC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A023F3E4-7372-4AF7-ABC2-652C5E5899D8}"/>
                </a:ext>
              </a:extLst>
            </p:cNvPr>
            <p:cNvCxnSpPr/>
            <p:nvPr/>
          </p:nvCxnSpPr>
          <p:spPr bwMode="auto">
            <a:xfrm>
              <a:off x="3060696" y="4848237"/>
              <a:ext cx="0" cy="215900"/>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9A2F6ED4-E07C-47E7-9D44-64E7409B39D3}"/>
                </a:ext>
              </a:extLst>
            </p:cNvPr>
            <p:cNvCxnSpPr/>
            <p:nvPr/>
          </p:nvCxnSpPr>
          <p:spPr bwMode="auto">
            <a:xfrm flipH="1" flipV="1">
              <a:off x="2576510" y="4338648"/>
              <a:ext cx="0" cy="323851"/>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1F63713C-21C9-4B3A-A467-83B501339ECA}"/>
                </a:ext>
              </a:extLst>
            </p:cNvPr>
            <p:cNvCxnSpPr/>
            <p:nvPr/>
          </p:nvCxnSpPr>
          <p:spPr bwMode="auto">
            <a:xfrm flipH="1" flipV="1">
              <a:off x="2774946" y="4129098"/>
              <a:ext cx="1655761" cy="0"/>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74" name="図形 363">
              <a:extLst>
                <a:ext uri="{FF2B5EF4-FFF2-40B4-BE49-F238E27FC236}">
                  <a16:creationId xmlns:a16="http://schemas.microsoft.com/office/drawing/2014/main" id="{60357862-9756-4D8C-8363-95E42C8225E3}"/>
                </a:ext>
              </a:extLst>
            </p:cNvPr>
            <p:cNvCxnSpPr/>
            <p:nvPr/>
          </p:nvCxnSpPr>
          <p:spPr bwMode="auto">
            <a:xfrm rot="16200000" flipV="1">
              <a:off x="2701920" y="4275149"/>
              <a:ext cx="971553" cy="828674"/>
            </a:xfrm>
            <a:prstGeom prst="bentConnector3">
              <a:avLst>
                <a:gd name="adj1" fmla="val 100123"/>
              </a:avLst>
            </a:prstGeom>
            <a:ln w="31750">
              <a:solidFill>
                <a:srgbClr val="F2B8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5498F8A9-AC49-46A4-8793-7F3ED7588AC9}"/>
                </a:ext>
              </a:extLst>
            </p:cNvPr>
            <p:cNvCxnSpPr/>
            <p:nvPr/>
          </p:nvCxnSpPr>
          <p:spPr>
            <a:xfrm>
              <a:off x="833437" y="5192726"/>
              <a:ext cx="1763709" cy="0"/>
            </a:xfrm>
            <a:prstGeom prst="straightConnector1">
              <a:avLst/>
            </a:prstGeom>
            <a:ln w="50800" cmpd="dbl">
              <a:solidFill>
                <a:srgbClr val="0000FF"/>
              </a:solidFill>
              <a:headEnd w="med" len="lg"/>
              <a:tailEnd type="triangle" w="sm"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2FFF1702-D0E9-4670-AF30-1226DFB4DF00}"/>
                </a:ext>
              </a:extLst>
            </p:cNvPr>
            <p:cNvCxnSpPr/>
            <p:nvPr/>
          </p:nvCxnSpPr>
          <p:spPr>
            <a:xfrm flipV="1">
              <a:off x="3203571" y="5062551"/>
              <a:ext cx="1152523" cy="0"/>
            </a:xfrm>
            <a:prstGeom prst="straightConnector1">
              <a:avLst/>
            </a:prstGeom>
            <a:ln w="38100" cmpd="dbl">
              <a:solidFill>
                <a:srgbClr val="0000FF"/>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77" name="図形 363">
              <a:extLst>
                <a:ext uri="{FF2B5EF4-FFF2-40B4-BE49-F238E27FC236}">
                  <a16:creationId xmlns:a16="http://schemas.microsoft.com/office/drawing/2014/main" id="{C46E3CFD-BDE0-42CF-8804-C2C72F151B69}"/>
                </a:ext>
              </a:extLst>
            </p:cNvPr>
            <p:cNvCxnSpPr/>
            <p:nvPr/>
          </p:nvCxnSpPr>
          <p:spPr bwMode="auto">
            <a:xfrm rot="10800000">
              <a:off x="1417636" y="2581282"/>
              <a:ext cx="936624" cy="1512892"/>
            </a:xfrm>
            <a:prstGeom prst="bentConnector2">
              <a:avLst/>
            </a:prstGeom>
            <a:ln w="317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pic>
          <p:nvPicPr>
            <p:cNvPr id="78" name="Picture 119" descr="「家 イラスト」の画像検索結果">
              <a:extLst>
                <a:ext uri="{FF2B5EF4-FFF2-40B4-BE49-F238E27FC236}">
                  <a16:creationId xmlns:a16="http://schemas.microsoft.com/office/drawing/2014/main" id="{CD7D6C70-F73E-41D7-8760-03A8B02C684B}"/>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256206" y="3013083"/>
              <a:ext cx="865186" cy="80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 Box 30">
              <a:extLst>
                <a:ext uri="{FF2B5EF4-FFF2-40B4-BE49-F238E27FC236}">
                  <a16:creationId xmlns:a16="http://schemas.microsoft.com/office/drawing/2014/main" id="{2B606F64-2090-4FA9-88B3-3D8E5C363D64}"/>
                </a:ext>
              </a:extLst>
            </p:cNvPr>
            <p:cNvSpPr txBox="1">
              <a:spLocks noChangeArrowheads="1"/>
            </p:cNvSpPr>
            <p:nvPr/>
          </p:nvSpPr>
          <p:spPr bwMode="auto">
            <a:xfrm>
              <a:off x="5627681" y="3835411"/>
              <a:ext cx="288925" cy="7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378" dirty="0">
                  <a:latin typeface="ＭＳ ゴシック" panose="020B0609070205080204" pitchFamily="49" charset="-128"/>
                  <a:ea typeface="ＭＳ ゴシック" panose="020B0609070205080204" pitchFamily="49" charset="-128"/>
                </a:rPr>
                <a:t>V2H</a:t>
              </a:r>
              <a:endParaRPr lang="ja-JP" altLang="en-US" sz="378">
                <a:latin typeface="ＭＳ ゴシック" panose="020B0609070205080204" pitchFamily="49" charset="-128"/>
                <a:ea typeface="ＭＳ ゴシック" panose="020B0609070205080204" pitchFamily="49" charset="-128"/>
              </a:endParaRPr>
            </a:p>
          </p:txBody>
        </p:sp>
        <p:grpSp>
          <p:nvGrpSpPr>
            <p:cNvPr id="80" name="グループ化 191">
              <a:extLst>
                <a:ext uri="{FF2B5EF4-FFF2-40B4-BE49-F238E27FC236}">
                  <a16:creationId xmlns:a16="http://schemas.microsoft.com/office/drawing/2014/main" id="{BAE1D846-0E0E-4D1F-8587-3CA5FFF9F6C4}"/>
                </a:ext>
              </a:extLst>
            </p:cNvPr>
            <p:cNvGrpSpPr>
              <a:grpSpLocks/>
            </p:cNvGrpSpPr>
            <p:nvPr/>
          </p:nvGrpSpPr>
          <p:grpSpPr bwMode="auto">
            <a:xfrm>
              <a:off x="4895844" y="3159133"/>
              <a:ext cx="360363" cy="411164"/>
              <a:chOff x="4355976" y="1988840"/>
              <a:chExt cx="360363" cy="411162"/>
            </a:xfrm>
          </p:grpSpPr>
          <p:pic>
            <p:nvPicPr>
              <p:cNvPr id="171" name="Picture 70" descr="「蓄電池 イラス...」の画像検索結果">
                <a:extLst>
                  <a:ext uri="{FF2B5EF4-FFF2-40B4-BE49-F238E27FC236}">
                    <a16:creationId xmlns:a16="http://schemas.microsoft.com/office/drawing/2014/main" id="{4F3644C9-4B0E-42C6-BE84-1BB633E0A22D}"/>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Text Box 30">
                <a:extLst>
                  <a:ext uri="{FF2B5EF4-FFF2-40B4-BE49-F238E27FC236}">
                    <a16:creationId xmlns:a16="http://schemas.microsoft.com/office/drawing/2014/main" id="{80BD1BAD-BF48-469F-A15A-6B92188FAC66}"/>
                  </a:ext>
                </a:extLst>
              </p:cNvPr>
              <p:cNvSpPr txBox="1">
                <a:spLocks noChangeArrowheads="1"/>
              </p:cNvSpPr>
              <p:nvPr/>
            </p:nvSpPr>
            <p:spPr bwMode="auto">
              <a:xfrm>
                <a:off x="4504170" y="2038961"/>
                <a:ext cx="76158" cy="2654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a:latin typeface="ＭＳ ゴシック" panose="020B0609070205080204" pitchFamily="49" charset="-128"/>
                    <a:ea typeface="ＭＳ ゴシック" panose="020B0609070205080204" pitchFamily="49" charset="-128"/>
                  </a:rPr>
                  <a:t>蓄電池</a:t>
                </a:r>
              </a:p>
            </p:txBody>
          </p:sp>
        </p:grpSp>
        <p:pic>
          <p:nvPicPr>
            <p:cNvPr id="81" name="Picture 32" descr="荏原バラード株式会社製">
              <a:extLst>
                <a:ext uri="{FF2B5EF4-FFF2-40B4-BE49-F238E27FC236}">
                  <a16:creationId xmlns:a16="http://schemas.microsoft.com/office/drawing/2014/main" id="{BAE803F1-AFB9-4819-95A2-274C946EF46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95844" y="3590934"/>
              <a:ext cx="288925" cy="38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30">
              <a:extLst>
                <a:ext uri="{FF2B5EF4-FFF2-40B4-BE49-F238E27FC236}">
                  <a16:creationId xmlns:a16="http://schemas.microsoft.com/office/drawing/2014/main" id="{3B041573-83D1-4C0B-B1DE-2B42F6D8BC09}"/>
                </a:ext>
              </a:extLst>
            </p:cNvPr>
            <p:cNvSpPr txBox="1">
              <a:spLocks noChangeArrowheads="1"/>
            </p:cNvSpPr>
            <p:nvPr/>
          </p:nvSpPr>
          <p:spPr bwMode="auto">
            <a:xfrm>
              <a:off x="5003526" y="3708409"/>
              <a:ext cx="125951" cy="779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378" dirty="0">
                  <a:latin typeface="ＭＳ ゴシック" panose="020B0609070205080204" pitchFamily="49" charset="-128"/>
                  <a:ea typeface="ＭＳ ゴシック" panose="020B0609070205080204" pitchFamily="49" charset="-128"/>
                </a:rPr>
                <a:t>PEFC</a:t>
              </a:r>
              <a:endParaRPr lang="ja-JP" altLang="en-US" sz="378">
                <a:latin typeface="ＭＳ ゴシック" panose="020B0609070205080204" pitchFamily="49" charset="-128"/>
                <a:ea typeface="ＭＳ ゴシック" panose="020B0609070205080204" pitchFamily="49" charset="-128"/>
              </a:endParaRPr>
            </a:p>
          </p:txBody>
        </p:sp>
        <p:sp>
          <p:nvSpPr>
            <p:cNvPr id="83" name="正方形/長方形 82">
              <a:extLst>
                <a:ext uri="{FF2B5EF4-FFF2-40B4-BE49-F238E27FC236}">
                  <a16:creationId xmlns:a16="http://schemas.microsoft.com/office/drawing/2014/main" id="{0CEFCAF8-F03D-44A8-AEE8-981D727D7D26}"/>
                </a:ext>
              </a:extLst>
            </p:cNvPr>
            <p:cNvSpPr/>
            <p:nvPr/>
          </p:nvSpPr>
          <p:spPr>
            <a:xfrm>
              <a:off x="4895844" y="3013083"/>
              <a:ext cx="1260473" cy="117475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78">
                <a:latin typeface="ＭＳ ゴシック" panose="020B0609070205080204" pitchFamily="49" charset="-128"/>
                <a:ea typeface="ＭＳ ゴシック" panose="020B0609070205080204" pitchFamily="49" charset="-128"/>
              </a:endParaRPr>
            </a:p>
          </p:txBody>
        </p:sp>
        <p:grpSp>
          <p:nvGrpSpPr>
            <p:cNvPr id="84" name="グループ化 22">
              <a:extLst>
                <a:ext uri="{FF2B5EF4-FFF2-40B4-BE49-F238E27FC236}">
                  <a16:creationId xmlns:a16="http://schemas.microsoft.com/office/drawing/2014/main" id="{0CFDB1A0-4ADF-450B-BDF9-A4E26CFAFF0C}"/>
                </a:ext>
              </a:extLst>
            </p:cNvPr>
            <p:cNvGrpSpPr>
              <a:grpSpLocks/>
            </p:cNvGrpSpPr>
            <p:nvPr/>
          </p:nvGrpSpPr>
          <p:grpSpPr bwMode="auto">
            <a:xfrm>
              <a:off x="5545133" y="3948120"/>
              <a:ext cx="369248" cy="223940"/>
              <a:chOff x="5580112" y="3573015"/>
              <a:chExt cx="758387" cy="439602"/>
            </a:xfrm>
          </p:grpSpPr>
          <p:pic>
            <p:nvPicPr>
              <p:cNvPr id="169" name="Picture 2" descr="「車 イラスト 無...」の画像検索結果">
                <a:extLst>
                  <a:ext uri="{FF2B5EF4-FFF2-40B4-BE49-F238E27FC236}">
                    <a16:creationId xmlns:a16="http://schemas.microsoft.com/office/drawing/2014/main" id="{A23B70C3-B348-499B-9EA9-3E0F3972CD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3573015"/>
                <a:ext cx="755329"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Text Box 39">
                <a:extLst>
                  <a:ext uri="{FF2B5EF4-FFF2-40B4-BE49-F238E27FC236}">
                    <a16:creationId xmlns:a16="http://schemas.microsoft.com/office/drawing/2014/main" id="{7CA74884-391B-4924-9D81-3B77F4380288}"/>
                  </a:ext>
                </a:extLst>
              </p:cNvPr>
              <p:cNvSpPr txBox="1">
                <a:spLocks noChangeArrowheads="1"/>
              </p:cNvSpPr>
              <p:nvPr/>
            </p:nvSpPr>
            <p:spPr bwMode="auto">
              <a:xfrm>
                <a:off x="5950472" y="3859633"/>
                <a:ext cx="388027" cy="15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378" dirty="0">
                    <a:latin typeface="ＭＳ ゴシック" panose="020B0609070205080204" pitchFamily="49" charset="-128"/>
                    <a:ea typeface="ＭＳ ゴシック" panose="020B0609070205080204" pitchFamily="49" charset="-128"/>
                  </a:rPr>
                  <a:t>FC-PHV</a:t>
                </a:r>
              </a:p>
            </p:txBody>
          </p:sp>
        </p:grpSp>
        <p:cxnSp>
          <p:nvCxnSpPr>
            <p:cNvPr id="85" name="直線矢印コネクタ 84">
              <a:extLst>
                <a:ext uri="{FF2B5EF4-FFF2-40B4-BE49-F238E27FC236}">
                  <a16:creationId xmlns:a16="http://schemas.microsoft.com/office/drawing/2014/main" id="{6DB1FD73-1390-4BA4-A676-8BAEE6AD0323}"/>
                </a:ext>
              </a:extLst>
            </p:cNvPr>
            <p:cNvCxnSpPr/>
            <p:nvPr/>
          </p:nvCxnSpPr>
          <p:spPr>
            <a:xfrm>
              <a:off x="5884855" y="3773497"/>
              <a:ext cx="0" cy="215900"/>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C0AC025F-BF12-42BA-BC76-910BA29A2CF8}"/>
                </a:ext>
              </a:extLst>
            </p:cNvPr>
            <p:cNvCxnSpPr/>
            <p:nvPr/>
          </p:nvCxnSpPr>
          <p:spPr>
            <a:xfrm>
              <a:off x="5184768" y="3517909"/>
              <a:ext cx="134938" cy="1365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BE396ED3-1054-483F-85AA-AA15AD9E2579}"/>
                </a:ext>
              </a:extLst>
            </p:cNvPr>
            <p:cNvCxnSpPr/>
            <p:nvPr/>
          </p:nvCxnSpPr>
          <p:spPr>
            <a:xfrm flipH="1">
              <a:off x="5040306" y="3513147"/>
              <a:ext cx="0" cy="149225"/>
            </a:xfrm>
            <a:prstGeom prst="straightConnector1">
              <a:avLst/>
            </a:prstGeom>
            <a:ln w="31750">
              <a:solidFill>
                <a:srgbClr val="F2B800"/>
              </a:solidFill>
              <a:headEnd type="triangle"/>
              <a:tailEnd type="none" w="med" len="med"/>
            </a:ln>
          </p:spPr>
          <p:style>
            <a:lnRef idx="1">
              <a:schemeClr val="accent1"/>
            </a:lnRef>
            <a:fillRef idx="0">
              <a:schemeClr val="accent1"/>
            </a:fillRef>
            <a:effectRef idx="0">
              <a:schemeClr val="accent1"/>
            </a:effectRef>
            <a:fontRef idx="minor">
              <a:schemeClr val="tx1"/>
            </a:fontRef>
          </p:style>
        </p:cxnSp>
        <p:sp>
          <p:nvSpPr>
            <p:cNvPr id="88" name="テキスト ボックス 8">
              <a:extLst>
                <a:ext uri="{FF2B5EF4-FFF2-40B4-BE49-F238E27FC236}">
                  <a16:creationId xmlns:a16="http://schemas.microsoft.com/office/drawing/2014/main" id="{1CC3DF3A-D2B6-49FE-8321-4DC04905AC48}"/>
                </a:ext>
              </a:extLst>
            </p:cNvPr>
            <p:cNvSpPr txBox="1">
              <a:spLocks noChangeArrowheads="1"/>
            </p:cNvSpPr>
            <p:nvPr/>
          </p:nvSpPr>
          <p:spPr bwMode="auto">
            <a:xfrm>
              <a:off x="4968869" y="2955932"/>
              <a:ext cx="1046161" cy="82486"/>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00" dirty="0">
                  <a:latin typeface="ＭＳ ゴシック" panose="020B0609070205080204" pitchFamily="49" charset="-128"/>
                  <a:ea typeface="ＭＳ ゴシック" panose="020B0609070205080204" pitchFamily="49" charset="-128"/>
                </a:rPr>
                <a:t>二次ｴﾈﾙｷﾞｰ複線化住宅</a:t>
              </a:r>
            </a:p>
          </p:txBody>
        </p:sp>
        <p:pic>
          <p:nvPicPr>
            <p:cNvPr id="89" name="Picture 272" descr="「家 イラスト 無...」の画像検索結果">
              <a:extLst>
                <a:ext uri="{FF2B5EF4-FFF2-40B4-BE49-F238E27FC236}">
                  <a16:creationId xmlns:a16="http://schemas.microsoft.com/office/drawing/2014/main" id="{00D079D4-A23F-430E-8274-B2C1F88EACAA}"/>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04078" y="3062296"/>
              <a:ext cx="890586" cy="78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 name="グループ化 191">
              <a:extLst>
                <a:ext uri="{FF2B5EF4-FFF2-40B4-BE49-F238E27FC236}">
                  <a16:creationId xmlns:a16="http://schemas.microsoft.com/office/drawing/2014/main" id="{7AA20095-44D3-4A18-88E2-DEC20FB2FD5B}"/>
                </a:ext>
              </a:extLst>
            </p:cNvPr>
            <p:cNvGrpSpPr>
              <a:grpSpLocks/>
            </p:cNvGrpSpPr>
            <p:nvPr/>
          </p:nvGrpSpPr>
          <p:grpSpPr bwMode="auto">
            <a:xfrm>
              <a:off x="7081829" y="3157546"/>
              <a:ext cx="360361" cy="411163"/>
              <a:chOff x="4355976" y="1988840"/>
              <a:chExt cx="360363" cy="411162"/>
            </a:xfrm>
          </p:grpSpPr>
          <p:pic>
            <p:nvPicPr>
              <p:cNvPr id="167" name="Picture 70" descr="「蓄電池 イラス...」の画像検索結果">
                <a:extLst>
                  <a:ext uri="{FF2B5EF4-FFF2-40B4-BE49-F238E27FC236}">
                    <a16:creationId xmlns:a16="http://schemas.microsoft.com/office/drawing/2014/main" id="{80693516-0C2E-4DA6-99A7-650B48909DF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Text Box 30">
                <a:extLst>
                  <a:ext uri="{FF2B5EF4-FFF2-40B4-BE49-F238E27FC236}">
                    <a16:creationId xmlns:a16="http://schemas.microsoft.com/office/drawing/2014/main" id="{B95E0BE6-3FA2-4B68-AFBF-A58AED88C1F6}"/>
                  </a:ext>
                </a:extLst>
              </p:cNvPr>
              <p:cNvSpPr txBox="1">
                <a:spLocks noChangeArrowheads="1"/>
              </p:cNvSpPr>
              <p:nvPr/>
            </p:nvSpPr>
            <p:spPr bwMode="auto">
              <a:xfrm>
                <a:off x="4479842" y="2056185"/>
                <a:ext cx="76158" cy="239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a:latin typeface="ＭＳ ゴシック" panose="020B0609070205080204" pitchFamily="49" charset="-128"/>
                    <a:ea typeface="ＭＳ ゴシック" panose="020B0609070205080204" pitchFamily="49" charset="-128"/>
                  </a:rPr>
                  <a:t>蓄電池</a:t>
                </a:r>
              </a:p>
            </p:txBody>
          </p:sp>
        </p:grpSp>
        <p:pic>
          <p:nvPicPr>
            <p:cNvPr id="91" name="Picture 32" descr="荏原バラード株式会社製">
              <a:extLst>
                <a:ext uri="{FF2B5EF4-FFF2-40B4-BE49-F238E27FC236}">
                  <a16:creationId xmlns:a16="http://schemas.microsoft.com/office/drawing/2014/main" id="{39101ED1-D8EF-4BAF-A0BF-D6172409089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81829" y="3589347"/>
              <a:ext cx="2889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 Box 30">
              <a:extLst>
                <a:ext uri="{FF2B5EF4-FFF2-40B4-BE49-F238E27FC236}">
                  <a16:creationId xmlns:a16="http://schemas.microsoft.com/office/drawing/2014/main" id="{52F84C93-6233-4ACC-BF46-B528D8C02D1B}"/>
                </a:ext>
              </a:extLst>
            </p:cNvPr>
            <p:cNvSpPr txBox="1">
              <a:spLocks noChangeArrowheads="1"/>
            </p:cNvSpPr>
            <p:nvPr/>
          </p:nvSpPr>
          <p:spPr bwMode="auto">
            <a:xfrm>
              <a:off x="7181571" y="3805246"/>
              <a:ext cx="125951" cy="779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378" dirty="0">
                  <a:latin typeface="ＭＳ ゴシック" panose="020B0609070205080204" pitchFamily="49" charset="-128"/>
                  <a:ea typeface="ＭＳ ゴシック" panose="020B0609070205080204" pitchFamily="49" charset="-128"/>
                </a:rPr>
                <a:t>PEFC</a:t>
              </a:r>
              <a:endParaRPr lang="ja-JP" altLang="en-US" sz="378">
                <a:latin typeface="ＭＳ ゴシック" panose="020B0609070205080204" pitchFamily="49" charset="-128"/>
                <a:ea typeface="ＭＳ ゴシック" panose="020B0609070205080204" pitchFamily="49" charset="-128"/>
              </a:endParaRPr>
            </a:p>
          </p:txBody>
        </p:sp>
        <p:sp>
          <p:nvSpPr>
            <p:cNvPr id="93" name="正方形/長方形 92">
              <a:extLst>
                <a:ext uri="{FF2B5EF4-FFF2-40B4-BE49-F238E27FC236}">
                  <a16:creationId xmlns:a16="http://schemas.microsoft.com/office/drawing/2014/main" id="{14DEBB36-117F-4C75-ACDD-41A0C2F1B3D6}"/>
                </a:ext>
              </a:extLst>
            </p:cNvPr>
            <p:cNvSpPr/>
            <p:nvPr/>
          </p:nvSpPr>
          <p:spPr>
            <a:xfrm>
              <a:off x="7081829" y="3011495"/>
              <a:ext cx="1260473" cy="117475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78">
                <a:latin typeface="ＭＳ ゴシック" panose="020B0609070205080204" pitchFamily="49" charset="-128"/>
                <a:ea typeface="ＭＳ ゴシック" panose="020B0609070205080204" pitchFamily="49" charset="-128"/>
              </a:endParaRPr>
            </a:p>
          </p:txBody>
        </p:sp>
        <p:cxnSp>
          <p:nvCxnSpPr>
            <p:cNvPr id="94" name="直線矢印コネクタ 93">
              <a:extLst>
                <a:ext uri="{FF2B5EF4-FFF2-40B4-BE49-F238E27FC236}">
                  <a16:creationId xmlns:a16="http://schemas.microsoft.com/office/drawing/2014/main" id="{CD4A34A4-A553-4045-ACDD-6A6C6F39C200}"/>
                </a:ext>
              </a:extLst>
            </p:cNvPr>
            <p:cNvCxnSpPr/>
            <p:nvPr/>
          </p:nvCxnSpPr>
          <p:spPr>
            <a:xfrm>
              <a:off x="7370753" y="3516321"/>
              <a:ext cx="134937" cy="1365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FEA42D02-74C7-46F7-9385-B4C236305E30}"/>
                </a:ext>
              </a:extLst>
            </p:cNvPr>
            <p:cNvCxnSpPr/>
            <p:nvPr/>
          </p:nvCxnSpPr>
          <p:spPr>
            <a:xfrm flipH="1">
              <a:off x="7226290" y="3511559"/>
              <a:ext cx="0" cy="149225"/>
            </a:xfrm>
            <a:prstGeom prst="straightConnector1">
              <a:avLst/>
            </a:prstGeom>
            <a:ln w="31750">
              <a:solidFill>
                <a:srgbClr val="F2B800"/>
              </a:solidFill>
              <a:headEnd type="triangle"/>
              <a:tailEnd type="none" w="med" len="med"/>
            </a:ln>
          </p:spPr>
          <p:style>
            <a:lnRef idx="1">
              <a:schemeClr val="accent1"/>
            </a:lnRef>
            <a:fillRef idx="0">
              <a:schemeClr val="accent1"/>
            </a:fillRef>
            <a:effectRef idx="0">
              <a:schemeClr val="accent1"/>
            </a:effectRef>
            <a:fontRef idx="minor">
              <a:schemeClr val="tx1"/>
            </a:fontRef>
          </p:style>
        </p:cxnSp>
        <p:grpSp>
          <p:nvGrpSpPr>
            <p:cNvPr id="96" name="グループ化 301">
              <a:extLst>
                <a:ext uri="{FF2B5EF4-FFF2-40B4-BE49-F238E27FC236}">
                  <a16:creationId xmlns:a16="http://schemas.microsoft.com/office/drawing/2014/main" id="{1B9BBA33-6CEA-4B4A-AFF8-1A53CBE19AEC}"/>
                </a:ext>
              </a:extLst>
            </p:cNvPr>
            <p:cNvGrpSpPr>
              <a:grpSpLocks/>
            </p:cNvGrpSpPr>
            <p:nvPr/>
          </p:nvGrpSpPr>
          <p:grpSpPr bwMode="auto">
            <a:xfrm>
              <a:off x="7924789" y="3925905"/>
              <a:ext cx="398462" cy="236586"/>
              <a:chOff x="3083417" y="5877272"/>
              <a:chExt cx="660789" cy="372904"/>
            </a:xfrm>
          </p:grpSpPr>
          <p:pic>
            <p:nvPicPr>
              <p:cNvPr id="165" name="Picture 7" descr="「自動車 イラス...」の画像検索結果">
                <a:extLst>
                  <a:ext uri="{FF2B5EF4-FFF2-40B4-BE49-F238E27FC236}">
                    <a16:creationId xmlns:a16="http://schemas.microsoft.com/office/drawing/2014/main" id="{8B0AC61D-E998-401A-BA66-16A2F843A4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Text Box 39">
                <a:extLst>
                  <a:ext uri="{FF2B5EF4-FFF2-40B4-BE49-F238E27FC236}">
                    <a16:creationId xmlns:a16="http://schemas.microsoft.com/office/drawing/2014/main" id="{4329B6BB-CFA2-453E-A802-4A2A122FA217}"/>
                  </a:ext>
                </a:extLst>
              </p:cNvPr>
              <p:cNvSpPr txBox="1">
                <a:spLocks noChangeArrowheads="1"/>
              </p:cNvSpPr>
              <p:nvPr/>
            </p:nvSpPr>
            <p:spPr bwMode="auto">
              <a:xfrm>
                <a:off x="3083417" y="6127340"/>
                <a:ext cx="660789" cy="12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378" dirty="0">
                    <a:latin typeface="ＭＳ ゴシック" panose="020B0609070205080204" pitchFamily="49" charset="-128"/>
                    <a:ea typeface="ＭＳ ゴシック" panose="020B0609070205080204" pitchFamily="49" charset="-128"/>
                  </a:rPr>
                  <a:t>BEV</a:t>
                </a:r>
                <a:r>
                  <a:rPr lang="ja-JP" altLang="en-US" sz="378">
                    <a:latin typeface="ＭＳ ゴシック" panose="020B0609070205080204" pitchFamily="49" charset="-128"/>
                    <a:ea typeface="ＭＳ ゴシック" panose="020B0609070205080204" pitchFamily="49" charset="-128"/>
                  </a:rPr>
                  <a:t>･</a:t>
                </a:r>
                <a:r>
                  <a:rPr lang="en-US" altLang="ja-JP" sz="378" dirty="0">
                    <a:latin typeface="ＭＳ ゴシック" panose="020B0609070205080204" pitchFamily="49" charset="-128"/>
                    <a:ea typeface="ＭＳ ゴシック" panose="020B0609070205080204" pitchFamily="49" charset="-128"/>
                  </a:rPr>
                  <a:t>PHV</a:t>
                </a:r>
              </a:p>
            </p:txBody>
          </p:sp>
        </p:grpSp>
        <p:pic>
          <p:nvPicPr>
            <p:cNvPr id="97" name="Picture 66" descr="「EV 車載充電器 ...」の画像検索結果">
              <a:extLst>
                <a:ext uri="{FF2B5EF4-FFF2-40B4-BE49-F238E27FC236}">
                  <a16:creationId xmlns:a16="http://schemas.microsoft.com/office/drawing/2014/main" id="{BE545C36-2896-47D1-BC50-F2345A3FD417}"/>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190276" y="3318095"/>
              <a:ext cx="204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8" name="直線矢印コネクタ 97">
              <a:extLst>
                <a:ext uri="{FF2B5EF4-FFF2-40B4-BE49-F238E27FC236}">
                  <a16:creationId xmlns:a16="http://schemas.microsoft.com/office/drawing/2014/main" id="{F699F7F4-47FC-4522-9D91-2CD9BC01E414}"/>
                </a:ext>
              </a:extLst>
            </p:cNvPr>
            <p:cNvCxnSpPr/>
            <p:nvPr/>
          </p:nvCxnSpPr>
          <p:spPr>
            <a:xfrm>
              <a:off x="8213714" y="3719522"/>
              <a:ext cx="0" cy="288926"/>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99" name="Text Box 30">
              <a:extLst>
                <a:ext uri="{FF2B5EF4-FFF2-40B4-BE49-F238E27FC236}">
                  <a16:creationId xmlns:a16="http://schemas.microsoft.com/office/drawing/2014/main" id="{94B34A7B-237E-470F-875D-9EE6E8DD5268}"/>
                </a:ext>
              </a:extLst>
            </p:cNvPr>
            <p:cNvSpPr txBox="1">
              <a:spLocks noChangeArrowheads="1"/>
            </p:cNvSpPr>
            <p:nvPr/>
          </p:nvSpPr>
          <p:spPr bwMode="auto">
            <a:xfrm>
              <a:off x="7970827" y="3800484"/>
              <a:ext cx="288925" cy="7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378" dirty="0">
                  <a:latin typeface="ＭＳ ゴシック" panose="020B0609070205080204" pitchFamily="49" charset="-128"/>
                  <a:ea typeface="ＭＳ ゴシック" panose="020B0609070205080204" pitchFamily="49" charset="-128"/>
                </a:rPr>
                <a:t>V2H</a:t>
              </a:r>
              <a:endParaRPr lang="ja-JP" altLang="en-US" sz="378">
                <a:latin typeface="ＭＳ ゴシック" panose="020B0609070205080204" pitchFamily="49" charset="-128"/>
                <a:ea typeface="ＭＳ ゴシック" panose="020B0609070205080204" pitchFamily="49" charset="-128"/>
              </a:endParaRPr>
            </a:p>
          </p:txBody>
        </p:sp>
        <p:sp>
          <p:nvSpPr>
            <p:cNvPr id="100" name="Text Box 30">
              <a:extLst>
                <a:ext uri="{FF2B5EF4-FFF2-40B4-BE49-F238E27FC236}">
                  <a16:creationId xmlns:a16="http://schemas.microsoft.com/office/drawing/2014/main" id="{5ACFAB0E-C998-4604-B713-CB99A9187C48}"/>
                </a:ext>
              </a:extLst>
            </p:cNvPr>
            <p:cNvSpPr txBox="1">
              <a:spLocks noChangeArrowheads="1"/>
            </p:cNvSpPr>
            <p:nvPr/>
          </p:nvSpPr>
          <p:spPr bwMode="auto">
            <a:xfrm>
              <a:off x="7962889" y="3267084"/>
              <a:ext cx="287338" cy="155865"/>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a:latin typeface="ＭＳ ゴシック" panose="020B0609070205080204" pitchFamily="49" charset="-128"/>
                  <a:ea typeface="ＭＳ ゴシック" panose="020B0609070205080204" pitchFamily="49" charset="-128"/>
                </a:rPr>
                <a:t>充電</a:t>
              </a:r>
              <a:endParaRPr lang="en-US" altLang="ja-JP" sz="378"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378">
                  <a:latin typeface="ＭＳ ゴシック" panose="020B0609070205080204" pitchFamily="49" charset="-128"/>
                  <a:ea typeface="ＭＳ ゴシック" panose="020B0609070205080204" pitchFamily="49" charset="-128"/>
                </a:rPr>
                <a:t>ｽﾀﾝﾄﾞ</a:t>
              </a:r>
            </a:p>
          </p:txBody>
        </p:sp>
        <p:sp>
          <p:nvSpPr>
            <p:cNvPr id="101" name="テキスト ボックス 8">
              <a:extLst>
                <a:ext uri="{FF2B5EF4-FFF2-40B4-BE49-F238E27FC236}">
                  <a16:creationId xmlns:a16="http://schemas.microsoft.com/office/drawing/2014/main" id="{32746962-B678-4B8E-ADEC-456C540D6156}"/>
                </a:ext>
              </a:extLst>
            </p:cNvPr>
            <p:cNvSpPr txBox="1">
              <a:spLocks noChangeArrowheads="1"/>
            </p:cNvSpPr>
            <p:nvPr/>
          </p:nvSpPr>
          <p:spPr bwMode="auto">
            <a:xfrm>
              <a:off x="7159615" y="2960696"/>
              <a:ext cx="1046161" cy="82486"/>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00" dirty="0">
                  <a:latin typeface="ＭＳ ゴシック" panose="020B0609070205080204" pitchFamily="49" charset="-128"/>
                  <a:ea typeface="ＭＳ ゴシック" panose="020B0609070205080204" pitchFamily="49" charset="-128"/>
                </a:rPr>
                <a:t>二次ｴﾈﾙｷﾞｰ複線化住宅</a:t>
              </a:r>
            </a:p>
          </p:txBody>
        </p:sp>
        <p:cxnSp>
          <p:nvCxnSpPr>
            <p:cNvPr id="102" name="直線矢印コネクタ 101">
              <a:extLst>
                <a:ext uri="{FF2B5EF4-FFF2-40B4-BE49-F238E27FC236}">
                  <a16:creationId xmlns:a16="http://schemas.microsoft.com/office/drawing/2014/main" id="{05356D5A-B469-480A-9F40-0FABC985031D}"/>
                </a:ext>
              </a:extLst>
            </p:cNvPr>
            <p:cNvCxnSpPr/>
            <p:nvPr/>
          </p:nvCxnSpPr>
          <p:spPr>
            <a:xfrm flipH="1">
              <a:off x="7304078" y="3205171"/>
              <a:ext cx="287336" cy="144462"/>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03" name="Text Box 30">
              <a:extLst>
                <a:ext uri="{FF2B5EF4-FFF2-40B4-BE49-F238E27FC236}">
                  <a16:creationId xmlns:a16="http://schemas.microsoft.com/office/drawing/2014/main" id="{6266FC9E-3099-4B91-950A-1A30D3D66D63}"/>
                </a:ext>
              </a:extLst>
            </p:cNvPr>
            <p:cNvSpPr txBox="1">
              <a:spLocks noChangeArrowheads="1"/>
            </p:cNvSpPr>
            <p:nvPr/>
          </p:nvSpPr>
          <p:spPr bwMode="auto">
            <a:xfrm>
              <a:off x="7664439" y="3133733"/>
              <a:ext cx="180975" cy="779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378" dirty="0">
                  <a:latin typeface="ＭＳ ゴシック" panose="020B0609070205080204" pitchFamily="49" charset="-128"/>
                  <a:ea typeface="ＭＳ ゴシック" panose="020B0609070205080204" pitchFamily="49" charset="-128"/>
                </a:rPr>
                <a:t>PV</a:t>
              </a:r>
              <a:endParaRPr lang="ja-JP" altLang="en-US" sz="378">
                <a:latin typeface="ＭＳ ゴシック" panose="020B0609070205080204" pitchFamily="49" charset="-128"/>
                <a:ea typeface="ＭＳ ゴシック" panose="020B0609070205080204" pitchFamily="49" charset="-128"/>
              </a:endParaRPr>
            </a:p>
          </p:txBody>
        </p:sp>
        <p:grpSp>
          <p:nvGrpSpPr>
            <p:cNvPr id="104" name="グループ化 191">
              <a:extLst>
                <a:ext uri="{FF2B5EF4-FFF2-40B4-BE49-F238E27FC236}">
                  <a16:creationId xmlns:a16="http://schemas.microsoft.com/office/drawing/2014/main" id="{32E7042A-5980-496B-AE62-53F9C5A226C8}"/>
                </a:ext>
              </a:extLst>
            </p:cNvPr>
            <p:cNvGrpSpPr>
              <a:grpSpLocks/>
            </p:cNvGrpSpPr>
            <p:nvPr/>
          </p:nvGrpSpPr>
          <p:grpSpPr bwMode="auto">
            <a:xfrm>
              <a:off x="5581643" y="5262576"/>
              <a:ext cx="360363" cy="411163"/>
              <a:chOff x="4355976" y="1988840"/>
              <a:chExt cx="360363" cy="411162"/>
            </a:xfrm>
          </p:grpSpPr>
          <p:pic>
            <p:nvPicPr>
              <p:cNvPr id="163" name="Picture 70" descr="「蓄電池 イラス...」の画像検索結果">
                <a:extLst>
                  <a:ext uri="{FF2B5EF4-FFF2-40B4-BE49-F238E27FC236}">
                    <a16:creationId xmlns:a16="http://schemas.microsoft.com/office/drawing/2014/main" id="{2320F92A-6606-4810-A48B-770AA9F26162}"/>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Text Box 30">
                <a:extLst>
                  <a:ext uri="{FF2B5EF4-FFF2-40B4-BE49-F238E27FC236}">
                    <a16:creationId xmlns:a16="http://schemas.microsoft.com/office/drawing/2014/main" id="{A4937021-4E8B-4D3D-AEB9-F10886FA1465}"/>
                  </a:ext>
                </a:extLst>
              </p:cNvPr>
              <p:cNvSpPr txBox="1">
                <a:spLocks noChangeArrowheads="1"/>
              </p:cNvSpPr>
              <p:nvPr/>
            </p:nvSpPr>
            <p:spPr bwMode="auto">
              <a:xfrm>
                <a:off x="4459544" y="2058268"/>
                <a:ext cx="76158" cy="2546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a:latin typeface="ＭＳ ゴシック" panose="020B0609070205080204" pitchFamily="49" charset="-128"/>
                    <a:ea typeface="ＭＳ ゴシック" panose="020B0609070205080204" pitchFamily="49" charset="-128"/>
                  </a:rPr>
                  <a:t>蓄電池</a:t>
                </a:r>
              </a:p>
            </p:txBody>
          </p:sp>
        </p:grpSp>
        <p:pic>
          <p:nvPicPr>
            <p:cNvPr id="105" name="Picture 32" descr="荏原バラード株式会社製">
              <a:extLst>
                <a:ext uri="{FF2B5EF4-FFF2-40B4-BE49-F238E27FC236}">
                  <a16:creationId xmlns:a16="http://schemas.microsoft.com/office/drawing/2014/main" id="{2054F9B4-4894-4ABB-83FD-596CCA5E5E6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81643" y="5694377"/>
              <a:ext cx="2889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 Box 30">
              <a:extLst>
                <a:ext uri="{FF2B5EF4-FFF2-40B4-BE49-F238E27FC236}">
                  <a16:creationId xmlns:a16="http://schemas.microsoft.com/office/drawing/2014/main" id="{98700632-770D-49EF-AB60-A3C3B5A0A506}"/>
                </a:ext>
              </a:extLst>
            </p:cNvPr>
            <p:cNvSpPr txBox="1">
              <a:spLocks noChangeArrowheads="1"/>
            </p:cNvSpPr>
            <p:nvPr/>
          </p:nvSpPr>
          <p:spPr bwMode="auto">
            <a:xfrm>
              <a:off x="5681386" y="5910278"/>
              <a:ext cx="125951" cy="779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378" dirty="0">
                  <a:latin typeface="ＭＳ ゴシック" panose="020B0609070205080204" pitchFamily="49" charset="-128"/>
                  <a:ea typeface="ＭＳ ゴシック" panose="020B0609070205080204" pitchFamily="49" charset="-128"/>
                </a:rPr>
                <a:t>PEFC</a:t>
              </a:r>
              <a:endParaRPr lang="ja-JP" altLang="en-US" sz="378">
                <a:latin typeface="ＭＳ ゴシック" panose="020B0609070205080204" pitchFamily="49" charset="-128"/>
                <a:ea typeface="ＭＳ ゴシック" panose="020B0609070205080204" pitchFamily="49" charset="-128"/>
              </a:endParaRPr>
            </a:p>
          </p:txBody>
        </p:sp>
        <p:sp>
          <p:nvSpPr>
            <p:cNvPr id="107" name="正方形/長方形 106">
              <a:extLst>
                <a:ext uri="{FF2B5EF4-FFF2-40B4-BE49-F238E27FC236}">
                  <a16:creationId xmlns:a16="http://schemas.microsoft.com/office/drawing/2014/main" id="{C869FB99-A197-45EA-A2C6-08997C826189}"/>
                </a:ext>
              </a:extLst>
            </p:cNvPr>
            <p:cNvSpPr/>
            <p:nvPr/>
          </p:nvSpPr>
          <p:spPr>
            <a:xfrm>
              <a:off x="5581643" y="5116525"/>
              <a:ext cx="2132010" cy="117475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78">
                <a:latin typeface="ＭＳ ゴシック" panose="020B0609070205080204" pitchFamily="49" charset="-128"/>
                <a:ea typeface="ＭＳ ゴシック" panose="020B0609070205080204" pitchFamily="49" charset="-128"/>
              </a:endParaRPr>
            </a:p>
          </p:txBody>
        </p:sp>
        <p:pic>
          <p:nvPicPr>
            <p:cNvPr id="108" name="Picture 66" descr="「EV 車載充電器 ...」の画像検索結果">
              <a:extLst>
                <a:ext uri="{FF2B5EF4-FFF2-40B4-BE49-F238E27FC236}">
                  <a16:creationId xmlns:a16="http://schemas.microsoft.com/office/drawing/2014/main" id="{C66F8153-8A56-4A0D-B896-5BC26F642867}"/>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480290" y="5295913"/>
              <a:ext cx="204788" cy="51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 Box 30">
              <a:extLst>
                <a:ext uri="{FF2B5EF4-FFF2-40B4-BE49-F238E27FC236}">
                  <a16:creationId xmlns:a16="http://schemas.microsoft.com/office/drawing/2014/main" id="{7C75D704-01C7-4880-BA5C-EA78E8348C21}"/>
                </a:ext>
              </a:extLst>
            </p:cNvPr>
            <p:cNvSpPr txBox="1">
              <a:spLocks noChangeArrowheads="1"/>
            </p:cNvSpPr>
            <p:nvPr/>
          </p:nvSpPr>
          <p:spPr bwMode="auto">
            <a:xfrm>
              <a:off x="7346940" y="5357825"/>
              <a:ext cx="287338" cy="155865"/>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a:latin typeface="ＭＳ ゴシック" panose="020B0609070205080204" pitchFamily="49" charset="-128"/>
                  <a:ea typeface="ＭＳ ゴシック" panose="020B0609070205080204" pitchFamily="49" charset="-128"/>
                </a:rPr>
                <a:t>充電</a:t>
              </a:r>
              <a:endParaRPr lang="en-US" altLang="ja-JP" sz="378"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378">
                  <a:latin typeface="ＭＳ ゴシック" panose="020B0609070205080204" pitchFamily="49" charset="-128"/>
                  <a:ea typeface="ＭＳ ゴシック" panose="020B0609070205080204" pitchFamily="49" charset="-128"/>
                </a:rPr>
                <a:t>ｽﾀﾝﾄﾞ</a:t>
              </a:r>
            </a:p>
          </p:txBody>
        </p:sp>
        <p:sp>
          <p:nvSpPr>
            <p:cNvPr id="110" name="テキスト ボックス 8">
              <a:extLst>
                <a:ext uri="{FF2B5EF4-FFF2-40B4-BE49-F238E27FC236}">
                  <a16:creationId xmlns:a16="http://schemas.microsoft.com/office/drawing/2014/main" id="{42C131C3-2219-44EB-A8C5-FECC57AF2128}"/>
                </a:ext>
              </a:extLst>
            </p:cNvPr>
            <p:cNvSpPr txBox="1">
              <a:spLocks noChangeArrowheads="1"/>
            </p:cNvSpPr>
            <p:nvPr/>
          </p:nvSpPr>
          <p:spPr bwMode="auto">
            <a:xfrm>
              <a:off x="5659431" y="5065725"/>
              <a:ext cx="1046161" cy="77932"/>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a:latin typeface="ＭＳ ゴシック" panose="020B0609070205080204" pitchFamily="49" charset="-128"/>
                  <a:ea typeface="ＭＳ ゴシック" panose="020B0609070205080204" pitchFamily="49" charset="-128"/>
                </a:rPr>
                <a:t>二次ｴﾈﾙｷﾞｰ複線化店舗</a:t>
              </a:r>
            </a:p>
          </p:txBody>
        </p:sp>
        <p:cxnSp>
          <p:nvCxnSpPr>
            <p:cNvPr id="111" name="直線コネクタ 110">
              <a:extLst>
                <a:ext uri="{FF2B5EF4-FFF2-40B4-BE49-F238E27FC236}">
                  <a16:creationId xmlns:a16="http://schemas.microsoft.com/office/drawing/2014/main" id="{80168A6E-848B-47D7-83D0-6E2602ED6045}"/>
                </a:ext>
              </a:extLst>
            </p:cNvPr>
            <p:cNvCxnSpPr/>
            <p:nvPr/>
          </p:nvCxnSpPr>
          <p:spPr bwMode="auto">
            <a:xfrm>
              <a:off x="4122732" y="4295786"/>
              <a:ext cx="431800" cy="0"/>
            </a:xfrm>
            <a:prstGeom prst="line">
              <a:avLst/>
            </a:prstGeom>
            <a:ln w="31750">
              <a:solidFill>
                <a:srgbClr val="00B05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2" name="直線矢印コネクタ 111">
              <a:extLst>
                <a:ext uri="{FF2B5EF4-FFF2-40B4-BE49-F238E27FC236}">
                  <a16:creationId xmlns:a16="http://schemas.microsoft.com/office/drawing/2014/main" id="{1CAFC22F-4DD2-4FB5-B75E-444675E8903B}"/>
                </a:ext>
              </a:extLst>
            </p:cNvPr>
            <p:cNvCxnSpPr/>
            <p:nvPr/>
          </p:nvCxnSpPr>
          <p:spPr>
            <a:xfrm>
              <a:off x="4344982" y="3844935"/>
              <a:ext cx="719136" cy="0"/>
            </a:xfrm>
            <a:prstGeom prst="straightConnector1">
              <a:avLst/>
            </a:prstGeom>
            <a:ln w="38100" cmpd="dbl">
              <a:solidFill>
                <a:srgbClr val="0000FF"/>
              </a:solidFill>
              <a:headEnd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4BD8475A-3A93-45CF-8E08-EB20316072E5}"/>
                </a:ext>
              </a:extLst>
            </p:cNvPr>
            <p:cNvCxnSpPr/>
            <p:nvPr/>
          </p:nvCxnSpPr>
          <p:spPr bwMode="auto">
            <a:xfrm>
              <a:off x="4511669" y="4016385"/>
              <a:ext cx="431800" cy="0"/>
            </a:xfrm>
            <a:prstGeom prst="line">
              <a:avLst/>
            </a:prstGeom>
            <a:ln w="31750">
              <a:solidFill>
                <a:srgbClr val="00B05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4" name="直線矢印コネクタ 113">
              <a:extLst>
                <a:ext uri="{FF2B5EF4-FFF2-40B4-BE49-F238E27FC236}">
                  <a16:creationId xmlns:a16="http://schemas.microsoft.com/office/drawing/2014/main" id="{253E1681-67B9-4060-94CD-F85B2689B125}"/>
                </a:ext>
              </a:extLst>
            </p:cNvPr>
            <p:cNvCxnSpPr/>
            <p:nvPr/>
          </p:nvCxnSpPr>
          <p:spPr bwMode="auto">
            <a:xfrm flipH="1">
              <a:off x="4397369" y="3502034"/>
              <a:ext cx="612774" cy="0"/>
            </a:xfrm>
            <a:prstGeom prst="straightConnector1">
              <a:avLst/>
            </a:prstGeom>
            <a:ln w="31750">
              <a:solidFill>
                <a:srgbClr val="F2B800"/>
              </a:solidFill>
              <a:headEnd type="triangl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E9A81668-D6B8-474A-8C09-CFC118C22C54}"/>
                </a:ext>
              </a:extLst>
            </p:cNvPr>
            <p:cNvCxnSpPr/>
            <p:nvPr/>
          </p:nvCxnSpPr>
          <p:spPr bwMode="auto">
            <a:xfrm>
              <a:off x="4467219" y="4146560"/>
              <a:ext cx="468312" cy="0"/>
            </a:xfrm>
            <a:prstGeom prst="line">
              <a:avLst/>
            </a:prstGeom>
            <a:ln w="31750">
              <a:solidFill>
                <a:srgbClr val="00B0F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EEF7E7C7-BA00-4CEE-A75C-DEDF152F5DA4}"/>
                </a:ext>
              </a:extLst>
            </p:cNvPr>
            <p:cNvCxnSpPr/>
            <p:nvPr/>
          </p:nvCxnSpPr>
          <p:spPr bwMode="auto">
            <a:xfrm>
              <a:off x="8321664" y="3246446"/>
              <a:ext cx="431800" cy="0"/>
            </a:xfrm>
            <a:prstGeom prst="line">
              <a:avLst/>
            </a:prstGeom>
            <a:ln w="31750">
              <a:solidFill>
                <a:srgbClr val="00B05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D710CB1F-24B9-4843-8970-B8C88A53A926}"/>
                </a:ext>
              </a:extLst>
            </p:cNvPr>
            <p:cNvCxnSpPr/>
            <p:nvPr/>
          </p:nvCxnSpPr>
          <p:spPr bwMode="auto">
            <a:xfrm flipH="1" flipV="1">
              <a:off x="8269276" y="3128971"/>
              <a:ext cx="503236" cy="0"/>
            </a:xfrm>
            <a:prstGeom prst="line">
              <a:avLst/>
            </a:prstGeom>
            <a:ln w="31750">
              <a:solidFill>
                <a:srgbClr val="00B0F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8" name="図形 363">
              <a:extLst>
                <a:ext uri="{FF2B5EF4-FFF2-40B4-BE49-F238E27FC236}">
                  <a16:creationId xmlns:a16="http://schemas.microsoft.com/office/drawing/2014/main" id="{494142DC-745B-46A5-89AC-28D35DE4E470}"/>
                </a:ext>
              </a:extLst>
            </p:cNvPr>
            <p:cNvCxnSpPr/>
            <p:nvPr/>
          </p:nvCxnSpPr>
          <p:spPr bwMode="auto">
            <a:xfrm rot="10800000">
              <a:off x="6894504" y="2720982"/>
              <a:ext cx="252412" cy="641351"/>
            </a:xfrm>
            <a:prstGeom prst="bentConnector2">
              <a:avLst/>
            </a:prstGeom>
            <a:ln w="31750">
              <a:solidFill>
                <a:srgbClr val="F2B8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図形 363">
              <a:extLst>
                <a:ext uri="{FF2B5EF4-FFF2-40B4-BE49-F238E27FC236}">
                  <a16:creationId xmlns:a16="http://schemas.microsoft.com/office/drawing/2014/main" id="{2E740304-DF47-4038-951E-F37BADEFDC6D}"/>
                </a:ext>
              </a:extLst>
            </p:cNvPr>
            <p:cNvCxnSpPr/>
            <p:nvPr/>
          </p:nvCxnSpPr>
          <p:spPr bwMode="auto">
            <a:xfrm rot="16200000" flipV="1">
              <a:off x="6301571" y="3040864"/>
              <a:ext cx="1223965" cy="473075"/>
            </a:xfrm>
            <a:prstGeom prst="bentConnector3">
              <a:avLst>
                <a:gd name="adj1" fmla="val -1135"/>
              </a:avLst>
            </a:prstGeom>
            <a:ln w="38100" cmpd="dbl">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20" name="図 12">
              <a:extLst>
                <a:ext uri="{FF2B5EF4-FFF2-40B4-BE49-F238E27FC236}">
                  <a16:creationId xmlns:a16="http://schemas.microsoft.com/office/drawing/2014/main" id="{B1D5A354-73C9-4E43-AE48-ED68D4E5E14B}"/>
                </a:ext>
              </a:extLst>
            </p:cNvPr>
            <p:cNvPicPr>
              <a:picLocks noChangeAspect="1"/>
            </p:cNvPicPr>
            <p:nvPr/>
          </p:nvPicPr>
          <p:blipFill>
            <a:blip r:embed="rId36" cstate="print">
              <a:extLst>
                <a:ext uri="{28A0092B-C50C-407E-A947-70E740481C1C}">
                  <a14:useLocalDpi xmlns:a14="http://schemas.microsoft.com/office/drawing/2010/main" val="0"/>
                </a:ext>
              </a:extLst>
            </a:blip>
            <a:srcRect l="3342" t="13571" r="4141" b="12230"/>
            <a:stretch>
              <a:fillRect/>
            </a:stretch>
          </p:blipFill>
          <p:spPr bwMode="auto">
            <a:xfrm>
              <a:off x="5815005" y="5213363"/>
              <a:ext cx="1779585" cy="90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 name="グループ化 301">
              <a:extLst>
                <a:ext uri="{FF2B5EF4-FFF2-40B4-BE49-F238E27FC236}">
                  <a16:creationId xmlns:a16="http://schemas.microsoft.com/office/drawing/2014/main" id="{718D4AB5-D04E-4B03-9620-EE86BA5B87CD}"/>
                </a:ext>
              </a:extLst>
            </p:cNvPr>
            <p:cNvGrpSpPr>
              <a:grpSpLocks/>
            </p:cNvGrpSpPr>
            <p:nvPr/>
          </p:nvGrpSpPr>
          <p:grpSpPr bwMode="auto">
            <a:xfrm>
              <a:off x="7375515" y="5994424"/>
              <a:ext cx="398462" cy="237588"/>
              <a:chOff x="3083417" y="5877272"/>
              <a:chExt cx="660789" cy="372129"/>
            </a:xfrm>
          </p:grpSpPr>
          <p:pic>
            <p:nvPicPr>
              <p:cNvPr id="161" name="Picture 7" descr="「自動車 イラス...」の画像検索結果">
                <a:extLst>
                  <a:ext uri="{FF2B5EF4-FFF2-40B4-BE49-F238E27FC236}">
                    <a16:creationId xmlns:a16="http://schemas.microsoft.com/office/drawing/2014/main" id="{756931A9-BF87-47D7-B861-362EAED16F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Text Box 39">
                <a:extLst>
                  <a:ext uri="{FF2B5EF4-FFF2-40B4-BE49-F238E27FC236}">
                    <a16:creationId xmlns:a16="http://schemas.microsoft.com/office/drawing/2014/main" id="{0B84D778-1EF1-40A3-BBAA-80D259F7200E}"/>
                  </a:ext>
                </a:extLst>
              </p:cNvPr>
              <p:cNvSpPr txBox="1">
                <a:spLocks noChangeArrowheads="1"/>
              </p:cNvSpPr>
              <p:nvPr/>
            </p:nvSpPr>
            <p:spPr bwMode="auto">
              <a:xfrm>
                <a:off x="3083417" y="6127337"/>
                <a:ext cx="660789" cy="12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378" dirty="0">
                    <a:latin typeface="ＭＳ ゴシック" panose="020B0609070205080204" pitchFamily="49" charset="-128"/>
                    <a:ea typeface="ＭＳ ゴシック" panose="020B0609070205080204" pitchFamily="49" charset="-128"/>
                  </a:rPr>
                  <a:t>BEV</a:t>
                </a:r>
                <a:r>
                  <a:rPr lang="ja-JP" altLang="en-US" sz="378">
                    <a:latin typeface="ＭＳ ゴシック" panose="020B0609070205080204" pitchFamily="49" charset="-128"/>
                    <a:ea typeface="ＭＳ ゴシック" panose="020B0609070205080204" pitchFamily="49" charset="-128"/>
                  </a:rPr>
                  <a:t>･</a:t>
                </a:r>
                <a:r>
                  <a:rPr lang="en-US" altLang="ja-JP" sz="378" dirty="0">
                    <a:latin typeface="ＭＳ ゴシック" panose="020B0609070205080204" pitchFamily="49" charset="-128"/>
                    <a:ea typeface="ＭＳ ゴシック" panose="020B0609070205080204" pitchFamily="49" charset="-128"/>
                  </a:rPr>
                  <a:t>PHV</a:t>
                </a:r>
              </a:p>
            </p:txBody>
          </p:sp>
        </p:grpSp>
        <p:cxnSp>
          <p:nvCxnSpPr>
            <p:cNvPr id="122" name="直線矢印コネクタ 121">
              <a:extLst>
                <a:ext uri="{FF2B5EF4-FFF2-40B4-BE49-F238E27FC236}">
                  <a16:creationId xmlns:a16="http://schemas.microsoft.com/office/drawing/2014/main" id="{CAB4789E-55CB-4513-A0C8-30E2D3447B6F}"/>
                </a:ext>
              </a:extLst>
            </p:cNvPr>
            <p:cNvCxnSpPr/>
            <p:nvPr/>
          </p:nvCxnSpPr>
          <p:spPr>
            <a:xfrm>
              <a:off x="7632690" y="5757877"/>
              <a:ext cx="0" cy="288926"/>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直線矢印コネクタ 122">
              <a:extLst>
                <a:ext uri="{FF2B5EF4-FFF2-40B4-BE49-F238E27FC236}">
                  <a16:creationId xmlns:a16="http://schemas.microsoft.com/office/drawing/2014/main" id="{66A4B558-F824-49FC-8DD9-B16657556506}"/>
                </a:ext>
              </a:extLst>
            </p:cNvPr>
            <p:cNvCxnSpPr/>
            <p:nvPr/>
          </p:nvCxnSpPr>
          <p:spPr>
            <a:xfrm flipV="1">
              <a:off x="5802305" y="5562614"/>
              <a:ext cx="0" cy="241301"/>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直線矢印コネクタ 123">
              <a:extLst>
                <a:ext uri="{FF2B5EF4-FFF2-40B4-BE49-F238E27FC236}">
                  <a16:creationId xmlns:a16="http://schemas.microsoft.com/office/drawing/2014/main" id="{8C15F6D5-D983-4801-993C-19848F6DB198}"/>
                </a:ext>
              </a:extLst>
            </p:cNvPr>
            <p:cNvCxnSpPr/>
            <p:nvPr/>
          </p:nvCxnSpPr>
          <p:spPr>
            <a:xfrm flipH="1" flipV="1">
              <a:off x="5840405" y="5553089"/>
              <a:ext cx="431800" cy="0"/>
            </a:xfrm>
            <a:prstGeom prst="straightConnector1">
              <a:avLst/>
            </a:prstGeom>
            <a:ln w="31750">
              <a:solidFill>
                <a:srgbClr val="F2B800"/>
              </a:solidFill>
              <a:headEnd type="triangle"/>
              <a:tailEnd type="none" w="med" len="med"/>
            </a:ln>
          </p:spPr>
          <p:style>
            <a:lnRef idx="1">
              <a:schemeClr val="accent1"/>
            </a:lnRef>
            <a:fillRef idx="0">
              <a:schemeClr val="accent1"/>
            </a:fillRef>
            <a:effectRef idx="0">
              <a:schemeClr val="accent1"/>
            </a:effectRef>
            <a:fontRef idx="minor">
              <a:schemeClr val="tx1"/>
            </a:fontRef>
          </p:style>
        </p:cxnSp>
        <p:cxnSp>
          <p:nvCxnSpPr>
            <p:cNvPr id="125" name="直線矢印コネクタ 124">
              <a:extLst>
                <a:ext uri="{FF2B5EF4-FFF2-40B4-BE49-F238E27FC236}">
                  <a16:creationId xmlns:a16="http://schemas.microsoft.com/office/drawing/2014/main" id="{0CB1CBE7-A11F-4841-AEBB-3D6D5A667D77}"/>
                </a:ext>
              </a:extLst>
            </p:cNvPr>
            <p:cNvCxnSpPr/>
            <p:nvPr/>
          </p:nvCxnSpPr>
          <p:spPr>
            <a:xfrm flipH="1" flipV="1">
              <a:off x="5821355" y="5432438"/>
              <a:ext cx="503236"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126" name="Picture 58" descr="クリックすると新しいウィンドウで開きます">
              <a:extLst>
                <a:ext uri="{FF2B5EF4-FFF2-40B4-BE49-F238E27FC236}">
                  <a16:creationId xmlns:a16="http://schemas.microsoft.com/office/drawing/2014/main" id="{0B660EA6-A4D9-4A19-B887-E3F805A5A5DC}"/>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237280" y="5283213"/>
              <a:ext cx="554036"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Text Box 30">
              <a:extLst>
                <a:ext uri="{FF2B5EF4-FFF2-40B4-BE49-F238E27FC236}">
                  <a16:creationId xmlns:a16="http://schemas.microsoft.com/office/drawing/2014/main" id="{3ED68441-2465-4461-BBA5-CFF965A6167D}"/>
                </a:ext>
              </a:extLst>
            </p:cNvPr>
            <p:cNvSpPr txBox="1">
              <a:spLocks noChangeArrowheads="1"/>
            </p:cNvSpPr>
            <p:nvPr/>
          </p:nvSpPr>
          <p:spPr bwMode="auto">
            <a:xfrm>
              <a:off x="6397616" y="5348300"/>
              <a:ext cx="180975" cy="779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378" dirty="0">
                  <a:latin typeface="ＭＳ ゴシック" panose="020B0609070205080204" pitchFamily="49" charset="-128"/>
                  <a:ea typeface="ＭＳ ゴシック" panose="020B0609070205080204" pitchFamily="49" charset="-128"/>
                </a:rPr>
                <a:t>PV</a:t>
              </a:r>
              <a:endParaRPr lang="ja-JP" altLang="en-US" sz="378">
                <a:latin typeface="ＭＳ ゴシック" panose="020B0609070205080204" pitchFamily="49" charset="-128"/>
                <a:ea typeface="ＭＳ ゴシック" panose="020B0609070205080204" pitchFamily="49" charset="-128"/>
              </a:endParaRPr>
            </a:p>
          </p:txBody>
        </p:sp>
        <p:cxnSp>
          <p:nvCxnSpPr>
            <p:cNvPr id="128" name="直線コネクタ 127">
              <a:extLst>
                <a:ext uri="{FF2B5EF4-FFF2-40B4-BE49-F238E27FC236}">
                  <a16:creationId xmlns:a16="http://schemas.microsoft.com/office/drawing/2014/main" id="{462DDFF8-D69F-40F0-B012-73A381668EC1}"/>
                </a:ext>
              </a:extLst>
            </p:cNvPr>
            <p:cNvCxnSpPr/>
            <p:nvPr/>
          </p:nvCxnSpPr>
          <p:spPr bwMode="auto">
            <a:xfrm flipV="1">
              <a:off x="6272205" y="6019815"/>
              <a:ext cx="0" cy="431801"/>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7F429FEB-CCA9-4C24-9B6A-A66A0D11625D}"/>
                </a:ext>
              </a:extLst>
            </p:cNvPr>
            <p:cNvCxnSpPr/>
            <p:nvPr/>
          </p:nvCxnSpPr>
          <p:spPr bwMode="auto">
            <a:xfrm flipV="1">
              <a:off x="6402379" y="6010290"/>
              <a:ext cx="0" cy="395289"/>
            </a:xfrm>
            <a:prstGeom prst="line">
              <a:avLst/>
            </a:prstGeom>
            <a:ln w="31750">
              <a:solidFill>
                <a:srgbClr val="00B05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07D283A1-065A-4C76-905C-C755FD277950}"/>
                </a:ext>
              </a:extLst>
            </p:cNvPr>
            <p:cNvCxnSpPr/>
            <p:nvPr/>
          </p:nvCxnSpPr>
          <p:spPr bwMode="auto">
            <a:xfrm flipH="1">
              <a:off x="4416419" y="5586427"/>
              <a:ext cx="1258886" cy="0"/>
            </a:xfrm>
            <a:prstGeom prst="straightConnector1">
              <a:avLst/>
            </a:prstGeom>
            <a:ln w="31750">
              <a:solidFill>
                <a:srgbClr val="F2B800"/>
              </a:solidFill>
              <a:headEnd type="triangl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2C318167-B84A-4AE4-B51F-54944C98E215}"/>
                </a:ext>
              </a:extLst>
            </p:cNvPr>
            <p:cNvCxnSpPr/>
            <p:nvPr/>
          </p:nvCxnSpPr>
          <p:spPr>
            <a:xfrm>
              <a:off x="4371969" y="5815027"/>
              <a:ext cx="1296986" cy="0"/>
            </a:xfrm>
            <a:prstGeom prst="straightConnector1">
              <a:avLst/>
            </a:prstGeom>
            <a:ln w="38100" cmpd="dbl">
              <a:solidFill>
                <a:srgbClr val="0000FF"/>
              </a:solidFill>
              <a:headEnd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3CE7CC62-9BED-434C-884E-9AA588234CC4}"/>
                </a:ext>
              </a:extLst>
            </p:cNvPr>
            <p:cNvCxnSpPr/>
            <p:nvPr/>
          </p:nvCxnSpPr>
          <p:spPr bwMode="auto">
            <a:xfrm flipV="1">
              <a:off x="4749794" y="2128843"/>
              <a:ext cx="0" cy="682627"/>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BC4C69A3-8F39-4373-B2C8-BCA1D2BEA4EA}"/>
                </a:ext>
              </a:extLst>
            </p:cNvPr>
            <p:cNvCxnSpPr/>
            <p:nvPr/>
          </p:nvCxnSpPr>
          <p:spPr bwMode="auto">
            <a:xfrm flipV="1">
              <a:off x="7543790" y="1979618"/>
              <a:ext cx="0" cy="792164"/>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34" name="図 26">
              <a:extLst>
                <a:ext uri="{FF2B5EF4-FFF2-40B4-BE49-F238E27FC236}">
                  <a16:creationId xmlns:a16="http://schemas.microsoft.com/office/drawing/2014/main" id="{2A16233D-6311-43C4-B9B5-53C5A3DE8C2A}"/>
                </a:ext>
              </a:extLst>
            </p:cNvPr>
            <p:cNvPicPr>
              <a:picLocks noChangeAspect="1"/>
            </p:cNvPicPr>
            <p:nvPr/>
          </p:nvPicPr>
          <p:blipFill>
            <a:blip r:embed="rId38" cstate="print">
              <a:extLst>
                <a:ext uri="{28A0092B-C50C-407E-A947-70E740481C1C}">
                  <a14:useLocalDpi xmlns:a14="http://schemas.microsoft.com/office/drawing/2010/main" val="0"/>
                </a:ext>
              </a:extLst>
            </a:blip>
            <a:srcRect t="16315" b="17229"/>
            <a:stretch>
              <a:fillRect/>
            </a:stretch>
          </p:blipFill>
          <p:spPr bwMode="auto">
            <a:xfrm>
              <a:off x="4970456" y="2068518"/>
              <a:ext cx="465136"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Text Box 56">
              <a:extLst>
                <a:ext uri="{FF2B5EF4-FFF2-40B4-BE49-F238E27FC236}">
                  <a16:creationId xmlns:a16="http://schemas.microsoft.com/office/drawing/2014/main" id="{DEBBB75A-798D-470E-ACDD-0A49D223854C}"/>
                </a:ext>
              </a:extLst>
            </p:cNvPr>
            <p:cNvSpPr txBox="1">
              <a:spLocks noChangeArrowheads="1"/>
            </p:cNvSpPr>
            <p:nvPr/>
          </p:nvSpPr>
          <p:spPr bwMode="auto">
            <a:xfrm>
              <a:off x="1104531" y="4486134"/>
              <a:ext cx="550549" cy="9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50" dirty="0">
                  <a:solidFill>
                    <a:srgbClr val="7030A0"/>
                  </a:solidFill>
                  <a:latin typeface="BIZ UDPゴシック" panose="020B0400000000000000" pitchFamily="50" charset="-128"/>
                  <a:ea typeface="BIZ UDPゴシック" panose="020B0400000000000000" pitchFamily="50" charset="-128"/>
                </a:rPr>
                <a:t>メタノール水</a:t>
              </a:r>
            </a:p>
          </p:txBody>
        </p:sp>
        <p:pic>
          <p:nvPicPr>
            <p:cNvPr id="136" name="図 350">
              <a:extLst>
                <a:ext uri="{FF2B5EF4-FFF2-40B4-BE49-F238E27FC236}">
                  <a16:creationId xmlns:a16="http://schemas.microsoft.com/office/drawing/2014/main" id="{FFABE8A3-3701-462C-A14C-D03E99413473}"/>
                </a:ext>
              </a:extLst>
            </p:cNvPr>
            <p:cNvPicPr>
              <a:picLocks noChangeAspect="1"/>
            </p:cNvPicPr>
            <p:nvPr/>
          </p:nvPicPr>
          <p:blipFill>
            <a:blip r:embed="rId38" cstate="print">
              <a:extLst>
                <a:ext uri="{28A0092B-C50C-407E-A947-70E740481C1C}">
                  <a14:useLocalDpi xmlns:a14="http://schemas.microsoft.com/office/drawing/2010/main" val="0"/>
                </a:ext>
              </a:extLst>
            </a:blip>
            <a:srcRect t="16315" b="17229"/>
            <a:stretch>
              <a:fillRect/>
            </a:stretch>
          </p:blipFill>
          <p:spPr bwMode="auto">
            <a:xfrm>
              <a:off x="1171660" y="4588827"/>
              <a:ext cx="465136"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フリーフォーム 352">
              <a:extLst>
                <a:ext uri="{FF2B5EF4-FFF2-40B4-BE49-F238E27FC236}">
                  <a16:creationId xmlns:a16="http://schemas.microsoft.com/office/drawing/2014/main" id="{B3E3F88B-2FFA-415E-AE32-B3D18D36E7D9}"/>
                </a:ext>
              </a:extLst>
            </p:cNvPr>
            <p:cNvSpPr/>
            <p:nvPr/>
          </p:nvSpPr>
          <p:spPr>
            <a:xfrm rot="5877673" flipH="1">
              <a:off x="3484179" y="1886905"/>
              <a:ext cx="967137" cy="1117263"/>
            </a:xfrm>
            <a:custGeom>
              <a:avLst/>
              <a:gdLst>
                <a:gd name="connsiteX0" fmla="*/ 577901 w 577901"/>
                <a:gd name="connsiteY0" fmla="*/ 1185062 h 1185062"/>
                <a:gd name="connsiteX1" fmla="*/ 0 w 577901"/>
                <a:gd name="connsiteY1" fmla="*/ 643738 h 1185062"/>
                <a:gd name="connsiteX2" fmla="*/ 7315 w 577901"/>
                <a:gd name="connsiteY2" fmla="*/ 0 h 1185062"/>
                <a:gd name="connsiteX0" fmla="*/ 573024 w 573024"/>
                <a:gd name="connsiteY0" fmla="*/ 1185062 h 1185062"/>
                <a:gd name="connsiteX1" fmla="*/ 5176 w 573024"/>
                <a:gd name="connsiteY1" fmla="*/ 866741 h 1185062"/>
                <a:gd name="connsiteX2" fmla="*/ 2438 w 573024"/>
                <a:gd name="connsiteY2" fmla="*/ 0 h 1185062"/>
                <a:gd name="connsiteX0" fmla="*/ 683252 w 683252"/>
                <a:gd name="connsiteY0" fmla="*/ 1084026 h 1084026"/>
                <a:gd name="connsiteX1" fmla="*/ 115404 w 683252"/>
                <a:gd name="connsiteY1" fmla="*/ 765705 h 1084026"/>
                <a:gd name="connsiteX2" fmla="*/ 36 w 683252"/>
                <a:gd name="connsiteY2" fmla="*/ -1 h 1084026"/>
                <a:gd name="connsiteX0" fmla="*/ 683216 w 683216"/>
                <a:gd name="connsiteY0" fmla="*/ 1084028 h 1084028"/>
                <a:gd name="connsiteX1" fmla="*/ 115368 w 683216"/>
                <a:gd name="connsiteY1" fmla="*/ 765707 h 1084028"/>
                <a:gd name="connsiteX2" fmla="*/ 0 w 683216"/>
                <a:gd name="connsiteY2" fmla="*/ 1 h 1084028"/>
                <a:gd name="connsiteX0" fmla="*/ 683216 w 683216"/>
                <a:gd name="connsiteY0" fmla="*/ 1084026 h 1084026"/>
                <a:gd name="connsiteX1" fmla="*/ 115368 w 683216"/>
                <a:gd name="connsiteY1" fmla="*/ 765705 h 1084026"/>
                <a:gd name="connsiteX2" fmla="*/ 0 w 683216"/>
                <a:gd name="connsiteY2" fmla="*/ -1 h 1084026"/>
                <a:gd name="connsiteX0" fmla="*/ 683216 w 683216"/>
                <a:gd name="connsiteY0" fmla="*/ 1084026 h 1084026"/>
                <a:gd name="connsiteX1" fmla="*/ 114202 w 683216"/>
                <a:gd name="connsiteY1" fmla="*/ 794257 h 1084026"/>
                <a:gd name="connsiteX2" fmla="*/ 0 w 683216"/>
                <a:gd name="connsiteY2" fmla="*/ -1 h 1084026"/>
                <a:gd name="connsiteX0" fmla="*/ 683216 w 683216"/>
                <a:gd name="connsiteY0" fmla="*/ 1084027 h 1084027"/>
                <a:gd name="connsiteX1" fmla="*/ 38843 w 683216"/>
                <a:gd name="connsiteY1" fmla="*/ 871215 h 1084027"/>
                <a:gd name="connsiteX2" fmla="*/ 0 w 683216"/>
                <a:gd name="connsiteY2" fmla="*/ 0 h 1084027"/>
                <a:gd name="connsiteX0" fmla="*/ 683216 w 683216"/>
                <a:gd name="connsiteY0" fmla="*/ 1084027 h 1084027"/>
                <a:gd name="connsiteX1" fmla="*/ 38843 w 683216"/>
                <a:gd name="connsiteY1" fmla="*/ 871215 h 1084027"/>
                <a:gd name="connsiteX2" fmla="*/ 0 w 683216"/>
                <a:gd name="connsiteY2" fmla="*/ 0 h 1084027"/>
                <a:gd name="connsiteX0" fmla="*/ 683216 w 683216"/>
                <a:gd name="connsiteY0" fmla="*/ 1084027 h 1084027"/>
                <a:gd name="connsiteX1" fmla="*/ 38843 w 683216"/>
                <a:gd name="connsiteY1" fmla="*/ 871215 h 1084027"/>
                <a:gd name="connsiteX2" fmla="*/ 0 w 683216"/>
                <a:gd name="connsiteY2" fmla="*/ 0 h 1084027"/>
                <a:gd name="connsiteX0" fmla="*/ 683216 w 683216"/>
                <a:gd name="connsiteY0" fmla="*/ 1084027 h 1084027"/>
                <a:gd name="connsiteX1" fmla="*/ 38843 w 683216"/>
                <a:gd name="connsiteY1" fmla="*/ 871215 h 1084027"/>
                <a:gd name="connsiteX2" fmla="*/ 0 w 683216"/>
                <a:gd name="connsiteY2" fmla="*/ 0 h 1084027"/>
                <a:gd name="connsiteX0" fmla="*/ 683216 w 683216"/>
                <a:gd name="connsiteY0" fmla="*/ 1084027 h 1084027"/>
                <a:gd name="connsiteX1" fmla="*/ 372784 w 683216"/>
                <a:gd name="connsiteY1" fmla="*/ 1026511 h 1084027"/>
                <a:gd name="connsiteX2" fmla="*/ 0 w 683216"/>
                <a:gd name="connsiteY2" fmla="*/ 0 h 1084027"/>
                <a:gd name="connsiteX0" fmla="*/ 683216 w 683216"/>
                <a:gd name="connsiteY0" fmla="*/ 1084027 h 1084027"/>
                <a:gd name="connsiteX1" fmla="*/ 372784 w 683216"/>
                <a:gd name="connsiteY1" fmla="*/ 1026511 h 1084027"/>
                <a:gd name="connsiteX2" fmla="*/ 0 w 683216"/>
                <a:gd name="connsiteY2" fmla="*/ 0 h 1084027"/>
                <a:gd name="connsiteX0" fmla="*/ 683216 w 683216"/>
                <a:gd name="connsiteY0" fmla="*/ 1084027 h 1084027"/>
                <a:gd name="connsiteX1" fmla="*/ 372784 w 683216"/>
                <a:gd name="connsiteY1" fmla="*/ 1026511 h 1084027"/>
                <a:gd name="connsiteX2" fmla="*/ 0 w 683216"/>
                <a:gd name="connsiteY2" fmla="*/ 0 h 1084027"/>
                <a:gd name="connsiteX0" fmla="*/ 683216 w 683216"/>
                <a:gd name="connsiteY0" fmla="*/ 1084027 h 1084027"/>
                <a:gd name="connsiteX1" fmla="*/ 372784 w 683216"/>
                <a:gd name="connsiteY1" fmla="*/ 1026511 h 1084027"/>
                <a:gd name="connsiteX2" fmla="*/ 0 w 683216"/>
                <a:gd name="connsiteY2" fmla="*/ 0 h 1084027"/>
                <a:gd name="connsiteX0" fmla="*/ 683216 w 683216"/>
                <a:gd name="connsiteY0" fmla="*/ 1084027 h 1084027"/>
                <a:gd name="connsiteX1" fmla="*/ 372784 w 683216"/>
                <a:gd name="connsiteY1" fmla="*/ 1026511 h 1084027"/>
                <a:gd name="connsiteX2" fmla="*/ 0 w 683216"/>
                <a:gd name="connsiteY2" fmla="*/ 0 h 1084027"/>
                <a:gd name="connsiteX0" fmla="*/ 683216 w 683216"/>
                <a:gd name="connsiteY0" fmla="*/ 1084027 h 1084027"/>
                <a:gd name="connsiteX1" fmla="*/ 372784 w 683216"/>
                <a:gd name="connsiteY1" fmla="*/ 1026511 h 1084027"/>
                <a:gd name="connsiteX2" fmla="*/ 0 w 683216"/>
                <a:gd name="connsiteY2" fmla="*/ 0 h 1084027"/>
                <a:gd name="connsiteX0" fmla="*/ 683216 w 683216"/>
                <a:gd name="connsiteY0" fmla="*/ 1084027 h 1084027"/>
                <a:gd name="connsiteX1" fmla="*/ 372784 w 683216"/>
                <a:gd name="connsiteY1" fmla="*/ 1026511 h 1084027"/>
                <a:gd name="connsiteX2" fmla="*/ 0 w 683216"/>
                <a:gd name="connsiteY2" fmla="*/ 0 h 1084027"/>
              </a:gdLst>
              <a:ahLst/>
              <a:cxnLst>
                <a:cxn ang="0">
                  <a:pos x="connsiteX0" y="connsiteY0"/>
                </a:cxn>
                <a:cxn ang="0">
                  <a:pos x="connsiteX1" y="connsiteY1"/>
                </a:cxn>
                <a:cxn ang="0">
                  <a:pos x="connsiteX2" y="connsiteY2"/>
                </a:cxn>
              </a:cxnLst>
              <a:rect l="l" t="t" r="r" b="b"/>
              <a:pathLst>
                <a:path w="683216" h="1084027">
                  <a:moveTo>
                    <a:pt x="683216" y="1084027"/>
                  </a:moveTo>
                  <a:cubicBezTo>
                    <a:pt x="598554" y="1071028"/>
                    <a:pt x="463388" y="1040539"/>
                    <a:pt x="372784" y="1026511"/>
                  </a:cubicBezTo>
                  <a:cubicBezTo>
                    <a:pt x="298752" y="797352"/>
                    <a:pt x="68935" y="214926"/>
                    <a:pt x="0" y="0"/>
                  </a:cubicBezTo>
                </a:path>
              </a:pathLst>
            </a:custGeom>
            <a:ln w="28575" cmpd="sng">
              <a:solidFill>
                <a:schemeClr val="accent4"/>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sz="441"/>
            </a:p>
          </p:txBody>
        </p:sp>
        <p:cxnSp>
          <p:nvCxnSpPr>
            <p:cNvPr id="138" name="直線矢印コネクタ 137">
              <a:extLst>
                <a:ext uri="{FF2B5EF4-FFF2-40B4-BE49-F238E27FC236}">
                  <a16:creationId xmlns:a16="http://schemas.microsoft.com/office/drawing/2014/main" id="{CB3CEFFE-2333-4938-9FA5-B3DA71655523}"/>
                </a:ext>
              </a:extLst>
            </p:cNvPr>
            <p:cNvCxnSpPr/>
            <p:nvPr/>
          </p:nvCxnSpPr>
          <p:spPr bwMode="auto">
            <a:xfrm flipH="1">
              <a:off x="6165842" y="1749429"/>
              <a:ext cx="0" cy="971553"/>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9" name="Text Box 30">
              <a:extLst>
                <a:ext uri="{FF2B5EF4-FFF2-40B4-BE49-F238E27FC236}">
                  <a16:creationId xmlns:a16="http://schemas.microsoft.com/office/drawing/2014/main" id="{6FFA791F-FB6E-447B-8C85-3DD1D3DEDABC}"/>
                </a:ext>
              </a:extLst>
            </p:cNvPr>
            <p:cNvSpPr txBox="1">
              <a:spLocks noChangeArrowheads="1"/>
            </p:cNvSpPr>
            <p:nvPr/>
          </p:nvSpPr>
          <p:spPr bwMode="auto">
            <a:xfrm>
              <a:off x="6192085" y="3938054"/>
              <a:ext cx="785160" cy="24745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HG丸ｺﾞｼｯｸM-PRO" panose="020F0600000000000000" pitchFamily="50" charset="-128"/>
                  <a:ea typeface="HG丸ｺﾞｼｯｸM-PRO" panose="020F0600000000000000" pitchFamily="50" charset="-128"/>
                </a:rPr>
                <a:t>⑤住宅</a:t>
              </a:r>
              <a:endParaRPr lang="en-US" altLang="ja-JP" sz="6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ja-JP" altLang="en-US" sz="600" dirty="0">
                  <a:latin typeface="HG丸ｺﾞｼｯｸM-PRO" panose="020F0600000000000000" pitchFamily="50" charset="-128"/>
                  <a:ea typeface="HG丸ｺﾞｼｯｸM-PRO" panose="020F0600000000000000" pitchFamily="50" charset="-128"/>
                </a:rPr>
                <a:t>（戸建・集合）</a:t>
              </a:r>
            </a:p>
          </p:txBody>
        </p:sp>
        <p:sp>
          <p:nvSpPr>
            <p:cNvPr id="140" name="Text Box 30">
              <a:extLst>
                <a:ext uri="{FF2B5EF4-FFF2-40B4-BE49-F238E27FC236}">
                  <a16:creationId xmlns:a16="http://schemas.microsoft.com/office/drawing/2014/main" id="{738E5583-FDD1-4CA1-B5CF-780B4B4D8670}"/>
                </a:ext>
              </a:extLst>
            </p:cNvPr>
            <p:cNvSpPr txBox="1">
              <a:spLocks noChangeArrowheads="1"/>
            </p:cNvSpPr>
            <p:nvPr/>
          </p:nvSpPr>
          <p:spPr bwMode="auto">
            <a:xfrm>
              <a:off x="4629227" y="4255676"/>
              <a:ext cx="3998908" cy="62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567" dirty="0">
                  <a:latin typeface="ＭＳ ゴシック" panose="020B0609070205080204" pitchFamily="49" charset="-128"/>
                  <a:ea typeface="ＭＳ ゴシック" panose="020B0609070205080204" pitchFamily="49" charset="-128"/>
                </a:rPr>
                <a:t>①～⑤までの間の通信・連携・制御システム</a:t>
              </a:r>
              <a:endParaRPr lang="en-US" altLang="ja-JP" sz="567"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lang="ja-JP" altLang="en-US" sz="567" dirty="0">
                  <a:latin typeface="ＭＳ ゴシック" panose="020B0609070205080204" pitchFamily="49" charset="-128"/>
                  <a:ea typeface="ＭＳ ゴシック" panose="020B0609070205080204" pitchFamily="49" charset="-128"/>
                </a:rPr>
                <a:t>①～⑤の個々の装置間の連携・制御システム</a:t>
              </a:r>
              <a:endParaRPr lang="en-US" altLang="ja-JP" sz="567"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lang="ja-JP" altLang="en-US" sz="567" dirty="0">
                  <a:latin typeface="ＭＳ ゴシック" panose="020B0609070205080204" pitchFamily="49" charset="-128"/>
                  <a:ea typeface="ＭＳ ゴシック" panose="020B0609070205080204" pitchFamily="49" charset="-128"/>
                </a:rPr>
                <a:t>（平時および災害時の</a:t>
              </a:r>
              <a:r>
                <a:rPr lang="en-US" altLang="ja-JP" sz="567" dirty="0">
                  <a:latin typeface="ＭＳ ゴシック" panose="020B0609070205080204" pitchFamily="49" charset="-128"/>
                  <a:ea typeface="ＭＳ ゴシック" panose="020B0609070205080204" pitchFamily="49" charset="-128"/>
                </a:rPr>
                <a:t>2</a:t>
              </a:r>
              <a:r>
                <a:rPr lang="ja-JP" altLang="en-US" sz="567" dirty="0">
                  <a:latin typeface="ＭＳ ゴシック" panose="020B0609070205080204" pitchFamily="49" charset="-128"/>
                  <a:ea typeface="ＭＳ ゴシック" panose="020B0609070205080204" pitchFamily="49" charset="-128"/>
                </a:rPr>
                <a:t>ケース）</a:t>
              </a:r>
              <a:endParaRPr lang="en-US" altLang="ja-JP" sz="567"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 typeface="Arial" panose="020B0604020202020204" pitchFamily="34" charset="0"/>
                <a:buNone/>
              </a:pPr>
              <a:endParaRPr lang="en-US" altLang="ja-JP" sz="20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 typeface="Arial" panose="020B0604020202020204" pitchFamily="34" charset="0"/>
                <a:buNone/>
              </a:pPr>
              <a:r>
                <a:rPr lang="ja-JP" altLang="en-US" sz="567" dirty="0">
                  <a:latin typeface="ＭＳ ゴシック" panose="020B0609070205080204" pitchFamily="49" charset="-128"/>
                  <a:ea typeface="ＭＳ ゴシック" panose="020B0609070205080204" pitchFamily="49" charset="-128"/>
                </a:rPr>
                <a:t>上流側のみ記載</a:t>
              </a:r>
              <a:endParaRPr lang="en-US" altLang="ja-JP" sz="567"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 typeface="Arial" panose="020B0604020202020204" pitchFamily="34" charset="0"/>
                <a:buNone/>
              </a:pPr>
              <a:r>
                <a:rPr lang="ja-JP" altLang="en-US" sz="567" dirty="0">
                  <a:latin typeface="ＭＳ ゴシック" panose="020B0609070205080204" pitchFamily="49" charset="-128"/>
                  <a:ea typeface="ＭＳ ゴシック" panose="020B0609070205080204" pitchFamily="49" charset="-128"/>
                </a:rPr>
                <a:t>（下水処理ｲﾝﾌﾗは災害時にも衛生上大切かつ重要なﾊﾞｲｵﾏｽ等のｴﾈﾙｷﾞｰ源）</a:t>
              </a:r>
              <a:endParaRPr lang="en-US" altLang="ja-JP" sz="567" b="1" dirty="0">
                <a:latin typeface="ＭＳ ゴシック" panose="020B0609070205080204" pitchFamily="49" charset="-128"/>
                <a:ea typeface="ＭＳ ゴシック" panose="020B0609070205080204" pitchFamily="49" charset="-128"/>
              </a:endParaRPr>
            </a:p>
          </p:txBody>
        </p:sp>
        <p:sp>
          <p:nvSpPr>
            <p:cNvPr id="141" name="Text Box 30">
              <a:extLst>
                <a:ext uri="{FF2B5EF4-FFF2-40B4-BE49-F238E27FC236}">
                  <a16:creationId xmlns:a16="http://schemas.microsoft.com/office/drawing/2014/main" id="{B7D0667F-D190-42E6-A422-325E8E0123E6}"/>
                </a:ext>
              </a:extLst>
            </p:cNvPr>
            <p:cNvSpPr txBox="1">
              <a:spLocks noChangeArrowheads="1"/>
            </p:cNvSpPr>
            <p:nvPr/>
          </p:nvSpPr>
          <p:spPr bwMode="auto">
            <a:xfrm>
              <a:off x="6095992" y="1611317"/>
              <a:ext cx="357188" cy="155865"/>
            </a:xfrm>
            <a:prstGeom prst="rect">
              <a:avLst/>
            </a:prstGeom>
            <a:solidFill>
              <a:schemeClr val="bg1">
                <a:alpha val="3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b="1">
                  <a:latin typeface="ＭＳ ゴシック" panose="020B0609070205080204" pitchFamily="49" charset="-128"/>
                  <a:ea typeface="ＭＳ ゴシック" panose="020B0609070205080204" pitchFamily="49" charset="-128"/>
                </a:rPr>
                <a:t>ｷｭｰﾋﾞｸﾙ（</a:t>
              </a:r>
              <a:r>
                <a:rPr lang="en-US" altLang="ja-JP" sz="378" b="1" dirty="0">
                  <a:latin typeface="ＭＳ ゴシック" panose="020B0609070205080204" pitchFamily="49" charset="-128"/>
                  <a:ea typeface="ＭＳ ゴシック" panose="020B0609070205080204" pitchFamily="49" charset="-128"/>
                </a:rPr>
                <a:t>PCS</a:t>
              </a:r>
              <a:r>
                <a:rPr lang="ja-JP" altLang="en-US" sz="378" b="1">
                  <a:latin typeface="ＭＳ ゴシック" panose="020B0609070205080204" pitchFamily="49" charset="-128"/>
                  <a:ea typeface="ＭＳ ゴシック" panose="020B0609070205080204" pitchFamily="49" charset="-128"/>
                </a:rPr>
                <a:t>他）</a:t>
              </a:r>
            </a:p>
          </p:txBody>
        </p:sp>
        <p:sp>
          <p:nvSpPr>
            <p:cNvPr id="142" name="Text Box 30">
              <a:extLst>
                <a:ext uri="{FF2B5EF4-FFF2-40B4-BE49-F238E27FC236}">
                  <a16:creationId xmlns:a16="http://schemas.microsoft.com/office/drawing/2014/main" id="{C349C41E-854B-4FE6-B859-2837882D0392}"/>
                </a:ext>
              </a:extLst>
            </p:cNvPr>
            <p:cNvSpPr txBox="1">
              <a:spLocks noChangeArrowheads="1"/>
            </p:cNvSpPr>
            <p:nvPr/>
          </p:nvSpPr>
          <p:spPr bwMode="auto">
            <a:xfrm>
              <a:off x="3298821" y="1690692"/>
              <a:ext cx="357188" cy="155865"/>
            </a:xfrm>
            <a:prstGeom prst="rect">
              <a:avLst/>
            </a:prstGeom>
            <a:solidFill>
              <a:schemeClr val="bg1">
                <a:alpha val="3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378" b="1">
                  <a:latin typeface="ＭＳ ゴシック" panose="020B0609070205080204" pitchFamily="49" charset="-128"/>
                  <a:ea typeface="ＭＳ ゴシック" panose="020B0609070205080204" pitchFamily="49" charset="-128"/>
                </a:rPr>
                <a:t>ｷｭｰﾋﾞｸﾙ（</a:t>
              </a:r>
              <a:r>
                <a:rPr lang="en-US" altLang="ja-JP" sz="378" b="1" dirty="0">
                  <a:latin typeface="ＭＳ ゴシック" panose="020B0609070205080204" pitchFamily="49" charset="-128"/>
                  <a:ea typeface="ＭＳ ゴシック" panose="020B0609070205080204" pitchFamily="49" charset="-128"/>
                </a:rPr>
                <a:t>PCS</a:t>
              </a:r>
              <a:r>
                <a:rPr lang="ja-JP" altLang="en-US" sz="378" b="1">
                  <a:latin typeface="ＭＳ ゴシック" panose="020B0609070205080204" pitchFamily="49" charset="-128"/>
                  <a:ea typeface="ＭＳ ゴシック" panose="020B0609070205080204" pitchFamily="49" charset="-128"/>
                </a:rPr>
                <a:t>他）</a:t>
              </a:r>
            </a:p>
          </p:txBody>
        </p:sp>
        <p:sp>
          <p:nvSpPr>
            <p:cNvPr id="143" name="Text Box 30">
              <a:extLst>
                <a:ext uri="{FF2B5EF4-FFF2-40B4-BE49-F238E27FC236}">
                  <a16:creationId xmlns:a16="http://schemas.microsoft.com/office/drawing/2014/main" id="{6B5AB683-4AD1-427E-9205-33341DB5909E}"/>
                </a:ext>
              </a:extLst>
            </p:cNvPr>
            <p:cNvSpPr txBox="1">
              <a:spLocks noChangeArrowheads="1"/>
            </p:cNvSpPr>
            <p:nvPr/>
          </p:nvSpPr>
          <p:spPr bwMode="auto">
            <a:xfrm>
              <a:off x="3430584" y="5353063"/>
              <a:ext cx="288925" cy="9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441" dirty="0">
                  <a:latin typeface="ＭＳ ゴシック" panose="020B0609070205080204" pitchFamily="49" charset="-128"/>
                  <a:ea typeface="ＭＳ ゴシック" panose="020B0609070205080204" pitchFamily="49" charset="-128"/>
                </a:rPr>
                <a:t>V2H</a:t>
              </a:r>
              <a:endParaRPr lang="ja-JP" altLang="en-US" sz="441">
                <a:latin typeface="ＭＳ ゴシック" panose="020B0609070205080204" pitchFamily="49" charset="-128"/>
                <a:ea typeface="ＭＳ ゴシック" panose="020B0609070205080204" pitchFamily="49" charset="-128"/>
              </a:endParaRPr>
            </a:p>
          </p:txBody>
        </p:sp>
        <p:sp>
          <p:nvSpPr>
            <p:cNvPr id="144" name="テキスト ボックス 233">
              <a:extLst>
                <a:ext uri="{FF2B5EF4-FFF2-40B4-BE49-F238E27FC236}">
                  <a16:creationId xmlns:a16="http://schemas.microsoft.com/office/drawing/2014/main" id="{91BBA57C-5655-4D8B-A8A5-E8D51F512A4D}"/>
                </a:ext>
              </a:extLst>
            </p:cNvPr>
            <p:cNvSpPr txBox="1">
              <a:spLocks noChangeArrowheads="1"/>
            </p:cNvSpPr>
            <p:nvPr/>
          </p:nvSpPr>
          <p:spPr bwMode="auto">
            <a:xfrm>
              <a:off x="6514396" y="6387155"/>
              <a:ext cx="1071364" cy="226837"/>
            </a:xfrm>
            <a:prstGeom prst="rect">
              <a:avLst/>
            </a:prstGeom>
            <a:solidFill>
              <a:schemeClr val="bg1"/>
            </a:solidFill>
            <a:ln w="9525">
              <a:solidFill>
                <a:schemeClr val="tx1"/>
              </a:solidFill>
              <a:miter lim="800000"/>
              <a:headEnd/>
              <a:tailEnd/>
            </a:ln>
          </p:spPr>
          <p:txBody>
            <a:bodyPr wrap="square" lIns="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550" dirty="0">
                  <a:latin typeface="Arial" panose="020B0604020202020204" pitchFamily="34" charset="0"/>
                  <a:ea typeface="ＭＳ Ｐゴシック" panose="020B0600070205080204" pitchFamily="50" charset="-128"/>
                </a:rPr>
                <a:t>小規模タウンインフラ</a:t>
              </a:r>
              <a:endParaRPr lang="en-US" altLang="ja-JP" sz="550" dirty="0">
                <a:latin typeface="Arial" panose="020B0604020202020204" pitchFamily="34" charset="0"/>
                <a:ea typeface="ＭＳ Ｐゴシック" panose="020B0600070205080204" pitchFamily="50" charset="-128"/>
              </a:endParaRPr>
            </a:p>
            <a:p>
              <a:pPr algn="ctr" eaLnBrk="1" hangingPunct="1">
                <a:lnSpc>
                  <a:spcPct val="100000"/>
                </a:lnSpc>
                <a:spcBef>
                  <a:spcPct val="0"/>
                </a:spcBef>
                <a:buFontTx/>
                <a:buNone/>
              </a:pPr>
              <a:r>
                <a:rPr lang="ja-JP" altLang="en-US" sz="550" dirty="0">
                  <a:latin typeface="Arial" panose="020B0604020202020204" pitchFamily="34" charset="0"/>
                  <a:ea typeface="ＭＳ Ｐゴシック" panose="020B0600070205080204" pitchFamily="50" charset="-128"/>
                </a:rPr>
                <a:t>（地産地消）</a:t>
              </a:r>
            </a:p>
          </p:txBody>
        </p:sp>
        <p:sp>
          <p:nvSpPr>
            <p:cNvPr id="145" name="テキスト ボックス 10">
              <a:extLst>
                <a:ext uri="{FF2B5EF4-FFF2-40B4-BE49-F238E27FC236}">
                  <a16:creationId xmlns:a16="http://schemas.microsoft.com/office/drawing/2014/main" id="{0920AAD2-D3B1-4EE4-8349-51A6A23732EE}"/>
                </a:ext>
              </a:extLst>
            </p:cNvPr>
            <p:cNvSpPr txBox="1">
              <a:spLocks noChangeArrowheads="1"/>
            </p:cNvSpPr>
            <p:nvPr/>
          </p:nvSpPr>
          <p:spPr bwMode="auto">
            <a:xfrm>
              <a:off x="5610217" y="6532579"/>
              <a:ext cx="587374" cy="82486"/>
            </a:xfrm>
            <a:prstGeom prst="rect">
              <a:avLst/>
            </a:prstGeom>
            <a:solidFill>
              <a:schemeClr val="bg1"/>
            </a:solidFill>
            <a:ln w="9525">
              <a:solidFill>
                <a:srgbClr val="0000FF"/>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00">
                  <a:solidFill>
                    <a:srgbClr val="0000FF"/>
                  </a:solidFill>
                  <a:latin typeface="ＭＳ ゴシック" panose="020B0609070205080204" pitchFamily="49" charset="-128"/>
                  <a:ea typeface="ＭＳ ゴシック" panose="020B0609070205080204" pitchFamily="49" charset="-128"/>
                </a:rPr>
                <a:t>水素（低圧）</a:t>
              </a:r>
            </a:p>
          </p:txBody>
        </p:sp>
        <p:sp>
          <p:nvSpPr>
            <p:cNvPr id="146" name="テキスト ボックス 9">
              <a:extLst>
                <a:ext uri="{FF2B5EF4-FFF2-40B4-BE49-F238E27FC236}">
                  <a16:creationId xmlns:a16="http://schemas.microsoft.com/office/drawing/2014/main" id="{565147C0-9A33-4FDD-8987-31CE988BF27C}"/>
                </a:ext>
              </a:extLst>
            </p:cNvPr>
            <p:cNvSpPr txBox="1">
              <a:spLocks noChangeArrowheads="1"/>
            </p:cNvSpPr>
            <p:nvPr/>
          </p:nvSpPr>
          <p:spPr bwMode="auto">
            <a:xfrm>
              <a:off x="4937118" y="6470666"/>
              <a:ext cx="587374" cy="82486"/>
            </a:xfrm>
            <a:prstGeom prst="rect">
              <a:avLst/>
            </a:prstGeom>
            <a:solidFill>
              <a:schemeClr val="bg1"/>
            </a:solidFill>
            <a:ln w="9525">
              <a:solidFill>
                <a:srgbClr val="FFC00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00" dirty="0">
                  <a:solidFill>
                    <a:srgbClr val="F2B800"/>
                  </a:solidFill>
                  <a:latin typeface="ＭＳ ゴシック" panose="020B0609070205080204" pitchFamily="49" charset="-128"/>
                  <a:ea typeface="ＭＳ ゴシック" panose="020B0609070205080204" pitchFamily="49" charset="-128"/>
                </a:rPr>
                <a:t>電気（直流）</a:t>
              </a:r>
            </a:p>
          </p:txBody>
        </p:sp>
        <p:sp>
          <p:nvSpPr>
            <p:cNvPr id="147" name="テキスト ボックス 12">
              <a:extLst>
                <a:ext uri="{FF2B5EF4-FFF2-40B4-BE49-F238E27FC236}">
                  <a16:creationId xmlns:a16="http://schemas.microsoft.com/office/drawing/2014/main" id="{1EE85A8D-0E23-41C2-90B2-FE9EC0338B26}"/>
                </a:ext>
              </a:extLst>
            </p:cNvPr>
            <p:cNvSpPr txBox="1">
              <a:spLocks noChangeArrowheads="1"/>
            </p:cNvSpPr>
            <p:nvPr/>
          </p:nvSpPr>
          <p:spPr bwMode="auto">
            <a:xfrm>
              <a:off x="7842239" y="6337315"/>
              <a:ext cx="228600" cy="82486"/>
            </a:xfrm>
            <a:prstGeom prst="rect">
              <a:avLst/>
            </a:prstGeom>
            <a:solidFill>
              <a:schemeClr val="bg1"/>
            </a:solidFill>
            <a:ln w="9525">
              <a:solidFill>
                <a:srgbClr val="00B05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00" dirty="0">
                  <a:solidFill>
                    <a:srgbClr val="008000"/>
                  </a:solidFill>
                  <a:latin typeface="ＭＳ ゴシック" panose="020B0609070205080204" pitchFamily="49" charset="-128"/>
                  <a:ea typeface="ＭＳ ゴシック" panose="020B0609070205080204" pitchFamily="49" charset="-128"/>
                </a:rPr>
                <a:t>給湯</a:t>
              </a:r>
            </a:p>
          </p:txBody>
        </p:sp>
        <p:sp>
          <p:nvSpPr>
            <p:cNvPr id="148" name="テキスト ボックス 11">
              <a:extLst>
                <a:ext uri="{FF2B5EF4-FFF2-40B4-BE49-F238E27FC236}">
                  <a16:creationId xmlns:a16="http://schemas.microsoft.com/office/drawing/2014/main" id="{8C54D4BF-7B9B-4BD0-9499-2BF6ABFAD481}"/>
                </a:ext>
              </a:extLst>
            </p:cNvPr>
            <p:cNvSpPr txBox="1">
              <a:spLocks noChangeArrowheads="1"/>
            </p:cNvSpPr>
            <p:nvPr/>
          </p:nvSpPr>
          <p:spPr bwMode="auto">
            <a:xfrm>
              <a:off x="8139102" y="6416690"/>
              <a:ext cx="228600" cy="82486"/>
            </a:xfrm>
            <a:prstGeom prst="rect">
              <a:avLst/>
            </a:prstGeom>
            <a:solidFill>
              <a:schemeClr val="bg1"/>
            </a:solidFill>
            <a:ln w="9525">
              <a:solidFill>
                <a:srgbClr val="00B0F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00" dirty="0">
                  <a:solidFill>
                    <a:srgbClr val="00B0F0"/>
                  </a:solidFill>
                  <a:latin typeface="ＭＳ ゴシック" panose="020B0609070205080204" pitchFamily="49" charset="-128"/>
                  <a:ea typeface="ＭＳ ゴシック" panose="020B0609070205080204" pitchFamily="49" charset="-128"/>
                </a:rPr>
                <a:t>上水</a:t>
              </a:r>
            </a:p>
          </p:txBody>
        </p:sp>
        <p:sp>
          <p:nvSpPr>
            <p:cNvPr id="149" name="テキスト ボックス 9">
              <a:extLst>
                <a:ext uri="{FF2B5EF4-FFF2-40B4-BE49-F238E27FC236}">
                  <a16:creationId xmlns:a16="http://schemas.microsoft.com/office/drawing/2014/main" id="{B41B99B9-11E3-41E6-A0C1-7D8C3AC82007}"/>
                </a:ext>
              </a:extLst>
            </p:cNvPr>
            <p:cNvSpPr txBox="1">
              <a:spLocks noChangeArrowheads="1"/>
            </p:cNvSpPr>
            <p:nvPr/>
          </p:nvSpPr>
          <p:spPr bwMode="auto">
            <a:xfrm>
              <a:off x="5108568" y="2609856"/>
              <a:ext cx="739773" cy="82486"/>
            </a:xfrm>
            <a:prstGeom prst="rect">
              <a:avLst/>
            </a:prstGeom>
            <a:solidFill>
              <a:schemeClr val="bg1"/>
            </a:solidFill>
            <a:ln w="9525">
              <a:solidFill>
                <a:srgbClr val="0000FF"/>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00" dirty="0">
                  <a:solidFill>
                    <a:srgbClr val="0000FF"/>
                  </a:solidFill>
                  <a:latin typeface="ＭＳ ゴシック" panose="020B0609070205080204" pitchFamily="49" charset="-128"/>
                  <a:ea typeface="ＭＳ ゴシック" panose="020B0609070205080204" pitchFamily="49" charset="-128"/>
                </a:rPr>
                <a:t>新規</a:t>
              </a:r>
              <a:r>
                <a:rPr lang="en-US" altLang="ja-JP" sz="400" dirty="0">
                  <a:solidFill>
                    <a:srgbClr val="0000FF"/>
                  </a:solidFill>
                  <a:latin typeface="ＭＳ ゴシック" panose="020B0609070205080204" pitchFamily="49" charset="-128"/>
                  <a:ea typeface="ＭＳ ゴシック" panose="020B0609070205080204" pitchFamily="49" charset="-128"/>
                </a:rPr>
                <a:t>(=</a:t>
              </a:r>
              <a:r>
                <a:rPr lang="ja-JP" altLang="en-US" sz="400" dirty="0">
                  <a:solidFill>
                    <a:srgbClr val="0000FF"/>
                  </a:solidFill>
                  <a:latin typeface="ＭＳ ゴシック" panose="020B0609070205080204" pitchFamily="49" charset="-128"/>
                  <a:ea typeface="ＭＳ ゴシック" panose="020B0609070205080204" pitchFamily="49" charset="-128"/>
                </a:rPr>
                <a:t>既設天然ｶﾞｽ</a:t>
              </a:r>
              <a:r>
                <a:rPr lang="en-US" altLang="ja-JP" sz="400" dirty="0">
                  <a:solidFill>
                    <a:srgbClr val="0000FF"/>
                  </a:solidFill>
                  <a:latin typeface="ＭＳ ゴシック" panose="020B0609070205080204" pitchFamily="49" charset="-128"/>
                  <a:ea typeface="ＭＳ ゴシック" panose="020B0609070205080204" pitchFamily="49" charset="-128"/>
                </a:rPr>
                <a:t>)</a:t>
              </a:r>
              <a:endParaRPr lang="ja-JP" altLang="en-US" sz="400" dirty="0">
                <a:solidFill>
                  <a:srgbClr val="0000FF"/>
                </a:solidFill>
                <a:latin typeface="ＭＳ ゴシック" panose="020B0609070205080204" pitchFamily="49" charset="-128"/>
                <a:ea typeface="ＭＳ ゴシック" panose="020B0609070205080204" pitchFamily="49" charset="-128"/>
              </a:endParaRPr>
            </a:p>
          </p:txBody>
        </p:sp>
        <p:sp>
          <p:nvSpPr>
            <p:cNvPr id="150" name="テキスト ボックス 9">
              <a:extLst>
                <a:ext uri="{FF2B5EF4-FFF2-40B4-BE49-F238E27FC236}">
                  <a16:creationId xmlns:a16="http://schemas.microsoft.com/office/drawing/2014/main" id="{54A8D836-BE58-4E7B-88EF-A610848C4AE5}"/>
                </a:ext>
              </a:extLst>
            </p:cNvPr>
            <p:cNvSpPr txBox="1">
              <a:spLocks noChangeArrowheads="1"/>
            </p:cNvSpPr>
            <p:nvPr/>
          </p:nvSpPr>
          <p:spPr bwMode="auto">
            <a:xfrm>
              <a:off x="5894380" y="2681295"/>
              <a:ext cx="215900" cy="82486"/>
            </a:xfrm>
            <a:prstGeom prst="rect">
              <a:avLst/>
            </a:prstGeom>
            <a:solidFill>
              <a:schemeClr val="bg1"/>
            </a:solidFill>
            <a:ln w="9525">
              <a:solidFill>
                <a:schemeClr val="accent2"/>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400" dirty="0">
                  <a:solidFill>
                    <a:schemeClr val="accent4">
                      <a:lumMod val="75000"/>
                    </a:schemeClr>
                  </a:solidFill>
                  <a:latin typeface="ＭＳ ゴシック" panose="020B0609070205080204" pitchFamily="49" charset="-128"/>
                  <a:ea typeface="ＭＳ ゴシック" panose="020B0609070205080204" pitchFamily="49" charset="-128"/>
                </a:rPr>
                <a:t>新規</a:t>
              </a:r>
            </a:p>
          </p:txBody>
        </p:sp>
        <p:sp>
          <p:nvSpPr>
            <p:cNvPr id="151" name="テキスト ボックス 9">
              <a:extLst>
                <a:ext uri="{FF2B5EF4-FFF2-40B4-BE49-F238E27FC236}">
                  <a16:creationId xmlns:a16="http://schemas.microsoft.com/office/drawing/2014/main" id="{C7924CC0-CB40-4A20-81CD-5CBEF647C303}"/>
                </a:ext>
              </a:extLst>
            </p:cNvPr>
            <p:cNvSpPr txBox="1">
              <a:spLocks noChangeArrowheads="1"/>
            </p:cNvSpPr>
            <p:nvPr/>
          </p:nvSpPr>
          <p:spPr bwMode="auto">
            <a:xfrm>
              <a:off x="7727940" y="2797182"/>
              <a:ext cx="234949" cy="82486"/>
            </a:xfrm>
            <a:prstGeom prst="rect">
              <a:avLst/>
            </a:prstGeom>
            <a:solidFill>
              <a:schemeClr val="bg1"/>
            </a:solidFill>
            <a:ln w="9525">
              <a:solidFill>
                <a:srgbClr val="00800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00" dirty="0">
                  <a:solidFill>
                    <a:srgbClr val="008000"/>
                  </a:solidFill>
                  <a:latin typeface="ＭＳ ゴシック" panose="020B0609070205080204" pitchFamily="49" charset="-128"/>
                  <a:ea typeface="ＭＳ ゴシック" panose="020B0609070205080204" pitchFamily="49" charset="-128"/>
                </a:rPr>
                <a:t>新規</a:t>
              </a:r>
            </a:p>
          </p:txBody>
        </p:sp>
        <p:sp>
          <p:nvSpPr>
            <p:cNvPr id="152" name="テキスト ボックス 9">
              <a:extLst>
                <a:ext uri="{FF2B5EF4-FFF2-40B4-BE49-F238E27FC236}">
                  <a16:creationId xmlns:a16="http://schemas.microsoft.com/office/drawing/2014/main" id="{5BA7F732-2E1D-404F-8B54-EFE5723D880F}"/>
                </a:ext>
              </a:extLst>
            </p:cNvPr>
            <p:cNvSpPr txBox="1">
              <a:spLocks noChangeArrowheads="1"/>
            </p:cNvSpPr>
            <p:nvPr/>
          </p:nvSpPr>
          <p:spPr bwMode="auto">
            <a:xfrm>
              <a:off x="7034202" y="2730507"/>
              <a:ext cx="227012" cy="82486"/>
            </a:xfrm>
            <a:prstGeom prst="rect">
              <a:avLst/>
            </a:prstGeom>
            <a:solidFill>
              <a:schemeClr val="bg1"/>
            </a:solidFill>
            <a:ln w="9525">
              <a:solidFill>
                <a:srgbClr val="0070C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00" dirty="0">
                  <a:solidFill>
                    <a:srgbClr val="0070C0"/>
                  </a:solidFill>
                  <a:latin typeface="ＭＳ ゴシック" panose="020B0609070205080204" pitchFamily="49" charset="-128"/>
                  <a:ea typeface="ＭＳ ゴシック" panose="020B0609070205080204" pitchFamily="49" charset="-128"/>
                </a:rPr>
                <a:t>既設</a:t>
              </a:r>
            </a:p>
          </p:txBody>
        </p:sp>
        <p:cxnSp>
          <p:nvCxnSpPr>
            <p:cNvPr id="153" name="カギ線コネクタ 334">
              <a:extLst>
                <a:ext uri="{FF2B5EF4-FFF2-40B4-BE49-F238E27FC236}">
                  <a16:creationId xmlns:a16="http://schemas.microsoft.com/office/drawing/2014/main" id="{4B397063-DCEB-4D36-A3BD-069F1976D287}"/>
                </a:ext>
              </a:extLst>
            </p:cNvPr>
            <p:cNvCxnSpPr/>
            <p:nvPr/>
          </p:nvCxnSpPr>
          <p:spPr bwMode="auto">
            <a:xfrm rot="16200000" flipV="1">
              <a:off x="3115463" y="4620431"/>
              <a:ext cx="720727" cy="144463"/>
            </a:xfrm>
            <a:prstGeom prst="bentConnector3">
              <a:avLst>
                <a:gd name="adj1" fmla="val 99688"/>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45604D2A-686D-4049-8810-35AE35528D60}"/>
                </a:ext>
              </a:extLst>
            </p:cNvPr>
            <p:cNvCxnSpPr/>
            <p:nvPr/>
          </p:nvCxnSpPr>
          <p:spPr bwMode="auto">
            <a:xfrm flipH="1">
              <a:off x="3354383" y="4762512"/>
              <a:ext cx="431800" cy="0"/>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sp>
          <p:nvSpPr>
            <p:cNvPr id="155" name="正方形/長方形 1">
              <a:extLst>
                <a:ext uri="{FF2B5EF4-FFF2-40B4-BE49-F238E27FC236}">
                  <a16:creationId xmlns:a16="http://schemas.microsoft.com/office/drawing/2014/main" id="{77BB0A96-26D0-4B5A-8111-C96DD3A5DB6A}"/>
                </a:ext>
              </a:extLst>
            </p:cNvPr>
            <p:cNvSpPr>
              <a:spLocks noChangeArrowheads="1"/>
            </p:cNvSpPr>
            <p:nvPr/>
          </p:nvSpPr>
          <p:spPr bwMode="auto">
            <a:xfrm>
              <a:off x="1477961" y="3554422"/>
              <a:ext cx="723899" cy="4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504" dirty="0">
                  <a:latin typeface="ＭＳ ゴシック" panose="020B0609070205080204" pitchFamily="49" charset="-128"/>
                  <a:ea typeface="ＭＳ ゴシック" panose="020B0609070205080204" pitchFamily="49" charset="-128"/>
                </a:rPr>
                <a:t>系統通信・制御</a:t>
              </a:r>
              <a:endParaRPr kumimoji="0" lang="en-US" altLang="ja-JP" sz="504"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504" dirty="0">
                  <a:latin typeface="ＭＳ ゴシック" panose="020B0609070205080204" pitchFamily="49" charset="-128"/>
                  <a:ea typeface="ＭＳ ゴシック" panose="020B0609070205080204" pitchFamily="49" charset="-128"/>
                </a:rPr>
                <a:t>・需要予測</a:t>
              </a:r>
              <a:endParaRPr kumimoji="0" lang="en-US" altLang="ja-JP" sz="504"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504" dirty="0">
                  <a:latin typeface="ＭＳ ゴシック" panose="020B0609070205080204" pitchFamily="49" charset="-128"/>
                  <a:ea typeface="ＭＳ ゴシック" panose="020B0609070205080204" pitchFamily="49" charset="-128"/>
                </a:rPr>
                <a:t>・供給計画</a:t>
              </a:r>
              <a:endParaRPr kumimoji="0" lang="en-US" altLang="ja-JP" sz="504"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504" dirty="0">
                  <a:latin typeface="ＭＳ ゴシック" panose="020B0609070205080204" pitchFamily="49" charset="-128"/>
                  <a:ea typeface="ＭＳ ゴシック" panose="020B0609070205080204" pitchFamily="49" charset="-128"/>
                </a:rPr>
                <a:t>・託送計画</a:t>
              </a:r>
              <a:endParaRPr kumimoji="0" lang="en-US" altLang="ja-JP" sz="504" dirty="0">
                <a:latin typeface="ＭＳ ゴシック" panose="020B0609070205080204" pitchFamily="49" charset="-128"/>
                <a:ea typeface="ＭＳ ゴシック" panose="020B0609070205080204" pitchFamily="49" charset="-128"/>
              </a:endParaRPr>
            </a:p>
          </p:txBody>
        </p:sp>
        <p:sp>
          <p:nvSpPr>
            <p:cNvPr id="157" name="正方形/長方形 1">
              <a:extLst>
                <a:ext uri="{FF2B5EF4-FFF2-40B4-BE49-F238E27FC236}">
                  <a16:creationId xmlns:a16="http://schemas.microsoft.com/office/drawing/2014/main" id="{0AA33325-9BD3-45A9-907E-299EF52D35DF}"/>
                </a:ext>
              </a:extLst>
            </p:cNvPr>
            <p:cNvSpPr>
              <a:spLocks noChangeArrowheads="1"/>
            </p:cNvSpPr>
            <p:nvPr/>
          </p:nvSpPr>
          <p:spPr bwMode="auto">
            <a:xfrm>
              <a:off x="7394565" y="4370270"/>
              <a:ext cx="970494" cy="22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567" b="1" u="sng" dirty="0">
                  <a:latin typeface="ＭＳ ゴシック" panose="020B0609070205080204" pitchFamily="49" charset="-128"/>
                  <a:ea typeface="ＭＳ ゴシック" panose="020B0609070205080204" pitchFamily="49" charset="-128"/>
                </a:rPr>
                <a:t>次世代無線網</a:t>
              </a:r>
              <a:endParaRPr kumimoji="0" lang="en-US" altLang="ja-JP" sz="567" b="1" u="sng"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504" dirty="0">
                  <a:latin typeface="ＭＳ ゴシック" panose="020B0609070205080204" pitchFamily="49" charset="-128"/>
                  <a:ea typeface="ＭＳ ゴシック" panose="020B0609070205080204" pitchFamily="49" charset="-128"/>
                </a:rPr>
                <a:t>（</a:t>
              </a:r>
              <a:r>
                <a:rPr kumimoji="0" lang="en-US" altLang="ja-JP" sz="504" dirty="0">
                  <a:latin typeface="ＭＳ ゴシック" panose="020B0609070205080204" pitchFamily="49" charset="-128"/>
                  <a:ea typeface="ＭＳ ゴシック" panose="020B0609070205080204" pitchFamily="49" charset="-128"/>
                </a:rPr>
                <a:t>CASE:</a:t>
              </a:r>
              <a:r>
                <a:rPr kumimoji="0" lang="ja-JP" altLang="en-US" sz="504" dirty="0">
                  <a:latin typeface="ＭＳ ゴシック" panose="020B0609070205080204" pitchFamily="49" charset="-128"/>
                  <a:ea typeface="ＭＳ ゴシック" panose="020B0609070205080204" pitchFamily="49" charset="-128"/>
                </a:rPr>
                <a:t>接続・自動化）</a:t>
              </a:r>
              <a:endParaRPr kumimoji="0" lang="en-US" altLang="ja-JP" sz="504" dirty="0">
                <a:latin typeface="ＭＳ ゴシック" panose="020B0609070205080204" pitchFamily="49" charset="-128"/>
                <a:ea typeface="ＭＳ ゴシック" panose="020B0609070205080204" pitchFamily="49" charset="-128"/>
              </a:endParaRPr>
            </a:p>
          </p:txBody>
        </p:sp>
        <p:sp>
          <p:nvSpPr>
            <p:cNvPr id="158" name="左中かっこ 157">
              <a:extLst>
                <a:ext uri="{FF2B5EF4-FFF2-40B4-BE49-F238E27FC236}">
                  <a16:creationId xmlns:a16="http://schemas.microsoft.com/office/drawing/2014/main" id="{7C5C4B6F-467E-47F6-9BCF-66280B91E960}"/>
                </a:ext>
              </a:extLst>
            </p:cNvPr>
            <p:cNvSpPr/>
            <p:nvPr/>
          </p:nvSpPr>
          <p:spPr>
            <a:xfrm flipH="1">
              <a:off x="6897604" y="4261595"/>
              <a:ext cx="65163" cy="40090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ja-JP" altLang="en-US" sz="1133"/>
            </a:p>
          </p:txBody>
        </p:sp>
        <p:sp>
          <p:nvSpPr>
            <p:cNvPr id="159" name="下矢印 3">
              <a:extLst>
                <a:ext uri="{FF2B5EF4-FFF2-40B4-BE49-F238E27FC236}">
                  <a16:creationId xmlns:a16="http://schemas.microsoft.com/office/drawing/2014/main" id="{F996F842-1164-4EBB-9DD4-1684EB92A840}"/>
                </a:ext>
              </a:extLst>
            </p:cNvPr>
            <p:cNvSpPr/>
            <p:nvPr/>
          </p:nvSpPr>
          <p:spPr>
            <a:xfrm rot="16200000">
              <a:off x="7149297" y="4334680"/>
              <a:ext cx="109538" cy="244475"/>
            </a:xfrm>
            <a:prstGeom prst="downArrow">
              <a:avLst>
                <a:gd name="adj1" fmla="val 50000"/>
                <a:gd name="adj2" fmla="val 86766"/>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133"/>
            </a:p>
          </p:txBody>
        </p:sp>
        <p:sp>
          <p:nvSpPr>
            <p:cNvPr id="160" name="正方形/長方形 1">
              <a:extLst>
                <a:ext uri="{FF2B5EF4-FFF2-40B4-BE49-F238E27FC236}">
                  <a16:creationId xmlns:a16="http://schemas.microsoft.com/office/drawing/2014/main" id="{8736F744-27D8-4102-9C3B-5F2712E5507C}"/>
                </a:ext>
              </a:extLst>
            </p:cNvPr>
            <p:cNvSpPr>
              <a:spLocks noChangeArrowheads="1"/>
            </p:cNvSpPr>
            <p:nvPr/>
          </p:nvSpPr>
          <p:spPr bwMode="auto">
            <a:xfrm>
              <a:off x="1261038" y="2655896"/>
              <a:ext cx="105798" cy="15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525" dirty="0">
                  <a:latin typeface="ＭＳ ゴシック" panose="020B0609070205080204" pitchFamily="49" charset="-128"/>
                  <a:ea typeface="ＭＳ ゴシック" panose="020B0609070205080204" pitchFamily="49" charset="-128"/>
                </a:rPr>
                <a:t>次世代無線伝送網による全体制御</a:t>
              </a:r>
              <a:endParaRPr kumimoji="0" lang="en-US" altLang="ja-JP" sz="525" dirty="0">
                <a:latin typeface="ＭＳ ゴシック" panose="020B0609070205080204" pitchFamily="49" charset="-128"/>
                <a:ea typeface="ＭＳ ゴシック" panose="020B0609070205080204" pitchFamily="49" charset="-128"/>
              </a:endParaRPr>
            </a:p>
          </p:txBody>
        </p:sp>
        <p:sp>
          <p:nvSpPr>
            <p:cNvPr id="23" name="テキスト ボックス 260">
              <a:extLst>
                <a:ext uri="{FF2B5EF4-FFF2-40B4-BE49-F238E27FC236}">
                  <a16:creationId xmlns:a16="http://schemas.microsoft.com/office/drawing/2014/main" id="{F74699C5-A28B-4F70-B18A-10755226AEDE}"/>
                </a:ext>
              </a:extLst>
            </p:cNvPr>
            <p:cNvSpPr txBox="1">
              <a:spLocks noChangeArrowheads="1"/>
            </p:cNvSpPr>
            <p:nvPr/>
          </p:nvSpPr>
          <p:spPr bwMode="auto">
            <a:xfrm>
              <a:off x="1057273" y="6610266"/>
              <a:ext cx="1657347" cy="11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550" dirty="0">
                  <a:latin typeface="ＭＳ ゴシック" panose="020B0609070205080204" pitchFamily="49" charset="-128"/>
                  <a:ea typeface="ＭＳ ゴシック" panose="020B0609070205080204" pitchFamily="49" charset="-128"/>
                </a:rPr>
                <a:t>輸送・消費地（小規模タウンなど）</a:t>
              </a:r>
            </a:p>
          </p:txBody>
        </p:sp>
        <p:cxnSp>
          <p:nvCxnSpPr>
            <p:cNvPr id="7" name="図形 363">
              <a:extLst>
                <a:ext uri="{FF2B5EF4-FFF2-40B4-BE49-F238E27FC236}">
                  <a16:creationId xmlns:a16="http://schemas.microsoft.com/office/drawing/2014/main" id="{F011884C-AB5E-47C2-8F29-459AB50E2629}"/>
                </a:ext>
              </a:extLst>
            </p:cNvPr>
            <p:cNvCxnSpPr/>
            <p:nvPr/>
          </p:nvCxnSpPr>
          <p:spPr bwMode="auto">
            <a:xfrm rot="10800000">
              <a:off x="1065212" y="2597156"/>
              <a:ext cx="1800222" cy="3492508"/>
            </a:xfrm>
            <a:prstGeom prst="bentConnector2">
              <a:avLst/>
            </a:prstGeom>
            <a:ln w="31750">
              <a:solidFill>
                <a:srgbClr val="FF0000"/>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8" name="テキスト ボックス 8">
              <a:extLst>
                <a:ext uri="{FF2B5EF4-FFF2-40B4-BE49-F238E27FC236}">
                  <a16:creationId xmlns:a16="http://schemas.microsoft.com/office/drawing/2014/main" id="{91AE0195-5CF0-4081-A7A1-ACB4837CAD7A}"/>
                </a:ext>
              </a:extLst>
            </p:cNvPr>
            <p:cNvSpPr txBox="1">
              <a:spLocks noChangeArrowheads="1"/>
            </p:cNvSpPr>
            <p:nvPr/>
          </p:nvSpPr>
          <p:spPr bwMode="auto">
            <a:xfrm>
              <a:off x="999859" y="1870371"/>
              <a:ext cx="105664" cy="1222379"/>
            </a:xfrm>
            <a:prstGeom prst="rect">
              <a:avLst/>
            </a:prstGeom>
            <a:solidFill>
              <a:schemeClr val="bg1"/>
            </a:solidFill>
            <a:ln w="9525">
              <a:solidFill>
                <a:srgbClr val="FF0000"/>
              </a:solidFill>
              <a:miter lim="800000"/>
              <a:headEnd/>
              <a:tailEnd/>
            </a:ln>
          </p:spPr>
          <p:txBody>
            <a:bodyPr vert="eaVert" lIns="11329"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r>
                <a:rPr lang="ja-JP" altLang="en-US" sz="450" dirty="0">
                  <a:solidFill>
                    <a:srgbClr val="FF0000"/>
                  </a:solidFill>
                  <a:latin typeface="ＭＳ ゴシック" panose="020B0609070205080204" pitchFamily="49" charset="-128"/>
                  <a:ea typeface="ＭＳ ゴシック" panose="020B0609070205080204" pitchFamily="49" charset="-128"/>
                </a:rPr>
                <a:t>交流送電網・配電網（既設）</a:t>
              </a:r>
            </a:p>
          </p:txBody>
        </p:sp>
        <p:sp>
          <p:nvSpPr>
            <p:cNvPr id="37" name="テキスト ボックス 8">
              <a:extLst>
                <a:ext uri="{FF2B5EF4-FFF2-40B4-BE49-F238E27FC236}">
                  <a16:creationId xmlns:a16="http://schemas.microsoft.com/office/drawing/2014/main" id="{2D01C91B-CFAC-43CA-B7D1-06E744783948}"/>
                </a:ext>
              </a:extLst>
            </p:cNvPr>
            <p:cNvSpPr txBox="1">
              <a:spLocks noChangeArrowheads="1"/>
            </p:cNvSpPr>
            <p:nvPr/>
          </p:nvSpPr>
          <p:spPr bwMode="auto">
            <a:xfrm>
              <a:off x="3299993" y="407029"/>
              <a:ext cx="3146886" cy="113419"/>
            </a:xfrm>
            <a:prstGeom prst="rect">
              <a:avLst/>
            </a:prstGeom>
            <a:solidFill>
              <a:schemeClr val="bg1"/>
            </a:solidFill>
            <a:ln w="9525">
              <a:solidFill>
                <a:schemeClr val="tx1"/>
              </a:solid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550" dirty="0">
                  <a:latin typeface="BIZ UDPゴシック" panose="020B0400000000000000" pitchFamily="50" charset="-128"/>
                  <a:ea typeface="BIZ UDPゴシック" panose="020B0400000000000000" pitchFamily="50" charset="-128"/>
                </a:rPr>
                <a:t>防災施設（平常時も発電設備等を通常使用、災害時には防災拠点）</a:t>
              </a:r>
            </a:p>
          </p:txBody>
        </p:sp>
        <p:sp>
          <p:nvSpPr>
            <p:cNvPr id="33" name="Text Box 30">
              <a:extLst>
                <a:ext uri="{FF2B5EF4-FFF2-40B4-BE49-F238E27FC236}">
                  <a16:creationId xmlns:a16="http://schemas.microsoft.com/office/drawing/2014/main" id="{B206BD7C-33ED-49F0-88A4-37B527CD7BA9}"/>
                </a:ext>
              </a:extLst>
            </p:cNvPr>
            <p:cNvSpPr txBox="1">
              <a:spLocks noChangeArrowheads="1"/>
            </p:cNvSpPr>
            <p:nvPr/>
          </p:nvSpPr>
          <p:spPr bwMode="auto">
            <a:xfrm>
              <a:off x="1792286" y="537683"/>
              <a:ext cx="1846261" cy="1237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HG丸ｺﾞｼｯｸM-PRO" panose="020F0600000000000000" pitchFamily="50" charset="-128"/>
                  <a:ea typeface="HG丸ｺﾞｼｯｸM-PRO" panose="020F0600000000000000" pitchFamily="50" charset="-128"/>
                </a:rPr>
                <a:t>③ 避難所（災害時エネルギー自立）</a:t>
              </a:r>
            </a:p>
          </p:txBody>
        </p:sp>
      </p:grpSp>
      <p:sp>
        <p:nvSpPr>
          <p:cNvPr id="375" name="フローチャート: 端子 374">
            <a:extLst>
              <a:ext uri="{FF2B5EF4-FFF2-40B4-BE49-F238E27FC236}">
                <a16:creationId xmlns:a16="http://schemas.microsoft.com/office/drawing/2014/main" id="{64C44A3E-9936-4DB6-8ADC-B5D7299F0CB0}"/>
              </a:ext>
            </a:extLst>
          </p:cNvPr>
          <p:cNvSpPr/>
          <p:nvPr/>
        </p:nvSpPr>
        <p:spPr>
          <a:xfrm>
            <a:off x="4188892" y="6400081"/>
            <a:ext cx="1375779" cy="225088"/>
          </a:xfrm>
          <a:prstGeom prst="flowChartTerminator">
            <a:avLst/>
          </a:prstGeom>
          <a:solidFill>
            <a:srgbClr val="69D8FF"/>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mn-ea"/>
              </a:rPr>
              <a:t>上水道 </a:t>
            </a:r>
            <a:r>
              <a:rPr kumimoji="1" lang="en-US" altLang="ja-JP" sz="800" b="1" dirty="0">
                <a:solidFill>
                  <a:schemeClr val="tx1"/>
                </a:solidFill>
                <a:latin typeface="+mn-ea"/>
              </a:rPr>
              <a:t>/ </a:t>
            </a:r>
            <a:r>
              <a:rPr kumimoji="1" lang="ja-JP" altLang="en-US" sz="800" b="1" dirty="0">
                <a:solidFill>
                  <a:schemeClr val="tx1"/>
                </a:solidFill>
                <a:latin typeface="+mn-ea"/>
              </a:rPr>
              <a:t>下水道</a:t>
            </a:r>
          </a:p>
        </p:txBody>
      </p:sp>
      <p:cxnSp>
        <p:nvCxnSpPr>
          <p:cNvPr id="343" name="直線コネクタ 342">
            <a:extLst>
              <a:ext uri="{FF2B5EF4-FFF2-40B4-BE49-F238E27FC236}">
                <a16:creationId xmlns:a16="http://schemas.microsoft.com/office/drawing/2014/main" id="{0599DCC0-1932-496B-8B31-3010A3ACA086}"/>
              </a:ext>
            </a:extLst>
          </p:cNvPr>
          <p:cNvCxnSpPr>
            <a:cxnSpLocks/>
          </p:cNvCxnSpPr>
          <p:nvPr/>
        </p:nvCxnSpPr>
        <p:spPr>
          <a:xfrm>
            <a:off x="406634" y="1953746"/>
            <a:ext cx="5064" cy="446827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4" name="直線コネクタ 363">
            <a:extLst>
              <a:ext uri="{FF2B5EF4-FFF2-40B4-BE49-F238E27FC236}">
                <a16:creationId xmlns:a16="http://schemas.microsoft.com/office/drawing/2014/main" id="{41ECB635-E83F-4DF6-9E4A-6179A42DAFFA}"/>
              </a:ext>
            </a:extLst>
          </p:cNvPr>
          <p:cNvCxnSpPr>
            <a:cxnSpLocks/>
          </p:cNvCxnSpPr>
          <p:nvPr/>
        </p:nvCxnSpPr>
        <p:spPr>
          <a:xfrm flipV="1">
            <a:off x="407253" y="1953582"/>
            <a:ext cx="2044981" cy="7374"/>
          </a:xfrm>
          <a:prstGeom prst="line">
            <a:avLst/>
          </a:prstGeom>
          <a:ln w="12700">
            <a:solidFill>
              <a:schemeClr val="accent2">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6" name="直線コネクタ 355">
            <a:extLst>
              <a:ext uri="{FF2B5EF4-FFF2-40B4-BE49-F238E27FC236}">
                <a16:creationId xmlns:a16="http://schemas.microsoft.com/office/drawing/2014/main" id="{6B585B3B-5212-4664-A67E-1D75CDE4EC11}"/>
              </a:ext>
            </a:extLst>
          </p:cNvPr>
          <p:cNvCxnSpPr>
            <a:cxnSpLocks/>
          </p:cNvCxnSpPr>
          <p:nvPr/>
        </p:nvCxnSpPr>
        <p:spPr>
          <a:xfrm>
            <a:off x="799710" y="3732188"/>
            <a:ext cx="2794763" cy="9111"/>
          </a:xfrm>
          <a:prstGeom prst="line">
            <a:avLst/>
          </a:prstGeom>
          <a:ln w="1270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373" name="四角形: 角を丸くする 372">
            <a:extLst>
              <a:ext uri="{FF2B5EF4-FFF2-40B4-BE49-F238E27FC236}">
                <a16:creationId xmlns:a16="http://schemas.microsoft.com/office/drawing/2014/main" id="{3029CDC4-8C35-43DD-863C-AA7FDE91A437}"/>
              </a:ext>
            </a:extLst>
          </p:cNvPr>
          <p:cNvSpPr/>
          <p:nvPr/>
        </p:nvSpPr>
        <p:spPr>
          <a:xfrm>
            <a:off x="561239" y="3051484"/>
            <a:ext cx="759192" cy="311569"/>
          </a:xfrm>
          <a:prstGeom prst="roundRect">
            <a:avLst/>
          </a:prstGeom>
          <a:solidFill>
            <a:srgbClr val="3D6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bg1"/>
                </a:solidFill>
                <a:latin typeface="HGP創英角ｺﾞｼｯｸUB" panose="020B0900000000000000" pitchFamily="50" charset="-128"/>
                <a:ea typeface="HGP創英角ｺﾞｼｯｸUB" panose="020B0900000000000000" pitchFamily="50" charset="-128"/>
              </a:rPr>
              <a:t>水素</a:t>
            </a:r>
            <a:endParaRPr kumimoji="1" lang="en-US" altLang="ja-JP" sz="8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800" dirty="0" smtClean="0">
                <a:solidFill>
                  <a:schemeClr val="bg1"/>
                </a:solidFill>
                <a:latin typeface="HGP創英角ｺﾞｼｯｸUB" panose="020B0900000000000000" pitchFamily="50" charset="-128"/>
                <a:ea typeface="HGP創英角ｺﾞｼｯｸUB" panose="020B0900000000000000" pitchFamily="50" charset="-128"/>
              </a:rPr>
              <a:t>ステーション</a:t>
            </a:r>
            <a:endParaRPr kumimoji="1" lang="en-US" altLang="ja-JP" sz="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70" name="楕円 369">
            <a:extLst>
              <a:ext uri="{FF2B5EF4-FFF2-40B4-BE49-F238E27FC236}">
                <a16:creationId xmlns:a16="http://schemas.microsoft.com/office/drawing/2014/main" id="{97341E40-A170-48CD-9340-EA66E664E3D4}"/>
              </a:ext>
            </a:extLst>
          </p:cNvPr>
          <p:cNvSpPr/>
          <p:nvPr/>
        </p:nvSpPr>
        <p:spPr>
          <a:xfrm>
            <a:off x="659440" y="3734515"/>
            <a:ext cx="785066" cy="236935"/>
          </a:xfrm>
          <a:prstGeom prst="ellipse">
            <a:avLst/>
          </a:prstGeom>
          <a:solidFill>
            <a:srgbClr val="2C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Pゴシック" panose="020B0400000000000000" pitchFamily="50" charset="-128"/>
                <a:ea typeface="BIZ UDPゴシック" panose="020B0400000000000000" pitchFamily="50" charset="-128"/>
              </a:rPr>
              <a:t>水電解槽</a:t>
            </a:r>
          </a:p>
        </p:txBody>
      </p:sp>
      <p:sp>
        <p:nvSpPr>
          <p:cNvPr id="376" name="楕円 375">
            <a:extLst>
              <a:ext uri="{FF2B5EF4-FFF2-40B4-BE49-F238E27FC236}">
                <a16:creationId xmlns:a16="http://schemas.microsoft.com/office/drawing/2014/main" id="{925B12E1-713A-4A28-A72D-1F3AF6C55651}"/>
              </a:ext>
            </a:extLst>
          </p:cNvPr>
          <p:cNvSpPr/>
          <p:nvPr/>
        </p:nvSpPr>
        <p:spPr>
          <a:xfrm>
            <a:off x="1488449" y="3731593"/>
            <a:ext cx="817180" cy="23693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Pゴシック" panose="020B0400000000000000" pitchFamily="50" charset="-128"/>
                <a:ea typeface="BIZ UDPゴシック" panose="020B0400000000000000" pitchFamily="50" charset="-128"/>
              </a:rPr>
              <a:t>燃料電池</a:t>
            </a:r>
          </a:p>
        </p:txBody>
      </p:sp>
      <p:sp>
        <p:nvSpPr>
          <p:cNvPr id="369" name="四角形: 角を丸くする 368">
            <a:extLst>
              <a:ext uri="{FF2B5EF4-FFF2-40B4-BE49-F238E27FC236}">
                <a16:creationId xmlns:a16="http://schemas.microsoft.com/office/drawing/2014/main" id="{B45FBC0D-01D9-45A3-A86B-FC430B6A4A70}"/>
              </a:ext>
            </a:extLst>
          </p:cNvPr>
          <p:cNvSpPr/>
          <p:nvPr/>
        </p:nvSpPr>
        <p:spPr>
          <a:xfrm>
            <a:off x="1628096" y="3045306"/>
            <a:ext cx="756349" cy="31156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bg1"/>
                </a:solidFill>
                <a:latin typeface="HGP創英角ｺﾞｼｯｸUB" panose="020B0900000000000000" pitchFamily="50" charset="-128"/>
                <a:ea typeface="HGP創英角ｺﾞｼｯｸUB" panose="020B0900000000000000" pitchFamily="50" charset="-128"/>
              </a:rPr>
              <a:t>充電</a:t>
            </a:r>
            <a:endParaRPr kumimoji="1" lang="en-US" altLang="ja-JP" sz="8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800" dirty="0" smtClean="0">
                <a:solidFill>
                  <a:schemeClr val="bg1"/>
                </a:solidFill>
                <a:latin typeface="HGP創英角ｺﾞｼｯｸUB" panose="020B0900000000000000" pitchFamily="50" charset="-128"/>
                <a:ea typeface="HGP創英角ｺﾞｼｯｸUB" panose="020B0900000000000000" pitchFamily="50" charset="-128"/>
              </a:rPr>
              <a:t>ステーション</a:t>
            </a:r>
            <a:endParaRPr kumimoji="1" lang="en-US" altLang="ja-JP" sz="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54" name="フローチャート: 端子 353">
            <a:extLst>
              <a:ext uri="{FF2B5EF4-FFF2-40B4-BE49-F238E27FC236}">
                <a16:creationId xmlns:a16="http://schemas.microsoft.com/office/drawing/2014/main" id="{01480FD5-10B2-4E13-BEAF-149C96E1A247}"/>
              </a:ext>
            </a:extLst>
          </p:cNvPr>
          <p:cNvSpPr/>
          <p:nvPr/>
        </p:nvSpPr>
        <p:spPr>
          <a:xfrm>
            <a:off x="661349" y="3360141"/>
            <a:ext cx="1623119" cy="373182"/>
          </a:xfrm>
          <a:prstGeom prst="flowChartTerminator">
            <a:avLst/>
          </a:prstGeom>
          <a:solidFill>
            <a:srgbClr val="D7FFA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n-ea"/>
              </a:rPr>
              <a:t>地域エネルギーセンター</a:t>
            </a:r>
            <a:endParaRPr kumimoji="1" lang="en-US" altLang="ja-JP" sz="900" dirty="0">
              <a:solidFill>
                <a:schemeClr val="tx1"/>
              </a:solidFill>
              <a:latin typeface="+mn-ea"/>
            </a:endParaRPr>
          </a:p>
          <a:p>
            <a:pPr algn="ctr"/>
            <a:r>
              <a:rPr kumimoji="1" lang="en-US" altLang="ja-JP" sz="800" dirty="0">
                <a:solidFill>
                  <a:schemeClr val="tx1"/>
                </a:solidFill>
                <a:latin typeface="Arial" panose="020B0604020202020204" pitchFamily="34" charset="0"/>
                <a:cs typeface="Arial" panose="020B0604020202020204" pitchFamily="34" charset="0"/>
              </a:rPr>
              <a:t>(Energy Conversion Center)</a:t>
            </a:r>
            <a:endParaRPr kumimoji="1" lang="ja-JP" altLang="en-US" sz="800" dirty="0">
              <a:solidFill>
                <a:schemeClr val="tx1"/>
              </a:solidFill>
              <a:latin typeface="Arial" panose="020B0604020202020204" pitchFamily="34" charset="0"/>
              <a:cs typeface="Arial" panose="020B0604020202020204" pitchFamily="34" charset="0"/>
            </a:endParaRPr>
          </a:p>
        </p:txBody>
      </p:sp>
      <p:sp>
        <p:nvSpPr>
          <p:cNvPr id="362" name="フローチャート: 端子 361">
            <a:extLst>
              <a:ext uri="{FF2B5EF4-FFF2-40B4-BE49-F238E27FC236}">
                <a16:creationId xmlns:a16="http://schemas.microsoft.com/office/drawing/2014/main" id="{46AEB280-0DFD-4A45-92B6-1C9117EFC764}"/>
              </a:ext>
            </a:extLst>
          </p:cNvPr>
          <p:cNvSpPr/>
          <p:nvPr/>
        </p:nvSpPr>
        <p:spPr>
          <a:xfrm>
            <a:off x="156542" y="6379498"/>
            <a:ext cx="1360793" cy="225088"/>
          </a:xfrm>
          <a:prstGeom prst="flowChartTerminator">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mn-ea"/>
              </a:rPr>
              <a:t>系統電力</a:t>
            </a:r>
          </a:p>
        </p:txBody>
      </p:sp>
      <p:grpSp>
        <p:nvGrpSpPr>
          <p:cNvPr id="361" name="グループ化 360">
            <a:extLst>
              <a:ext uri="{FF2B5EF4-FFF2-40B4-BE49-F238E27FC236}">
                <a16:creationId xmlns:a16="http://schemas.microsoft.com/office/drawing/2014/main" id="{CDDCAD0B-EC95-4F40-964E-47E9A4C64D84}"/>
              </a:ext>
            </a:extLst>
          </p:cNvPr>
          <p:cNvGrpSpPr/>
          <p:nvPr/>
        </p:nvGrpSpPr>
        <p:grpSpPr>
          <a:xfrm>
            <a:off x="2412011" y="5191316"/>
            <a:ext cx="575974" cy="1242276"/>
            <a:chOff x="4623596" y="10102397"/>
            <a:chExt cx="1151947" cy="2484552"/>
          </a:xfrm>
        </p:grpSpPr>
        <p:cxnSp>
          <p:nvCxnSpPr>
            <p:cNvPr id="380" name="直線コネクタ 379">
              <a:extLst>
                <a:ext uri="{FF2B5EF4-FFF2-40B4-BE49-F238E27FC236}">
                  <a16:creationId xmlns:a16="http://schemas.microsoft.com/office/drawing/2014/main" id="{49DD6448-EA05-4479-B101-A2E28EECD0F8}"/>
                </a:ext>
              </a:extLst>
            </p:cNvPr>
            <p:cNvCxnSpPr>
              <a:cxnSpLocks/>
            </p:cNvCxnSpPr>
            <p:nvPr/>
          </p:nvCxnSpPr>
          <p:spPr>
            <a:xfrm flipV="1">
              <a:off x="4623596" y="10131447"/>
              <a:ext cx="1134314" cy="2471"/>
            </a:xfrm>
            <a:prstGeom prst="line">
              <a:avLst/>
            </a:prstGeom>
            <a:ln w="1270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360" name="直線コネクタ 359">
              <a:extLst>
                <a:ext uri="{FF2B5EF4-FFF2-40B4-BE49-F238E27FC236}">
                  <a16:creationId xmlns:a16="http://schemas.microsoft.com/office/drawing/2014/main" id="{B864A80E-2BF6-4573-94CE-4E62F1CC26D7}"/>
                </a:ext>
              </a:extLst>
            </p:cNvPr>
            <p:cNvCxnSpPr>
              <a:cxnSpLocks/>
            </p:cNvCxnSpPr>
            <p:nvPr/>
          </p:nvCxnSpPr>
          <p:spPr>
            <a:xfrm>
              <a:off x="5755595" y="10102397"/>
              <a:ext cx="19948" cy="24845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348" name="直線コネクタ 347">
            <a:extLst>
              <a:ext uri="{FF2B5EF4-FFF2-40B4-BE49-F238E27FC236}">
                <a16:creationId xmlns:a16="http://schemas.microsoft.com/office/drawing/2014/main" id="{BBC9A910-FFF3-40D8-9B82-72C601BA670D}"/>
              </a:ext>
            </a:extLst>
          </p:cNvPr>
          <p:cNvCxnSpPr>
            <a:cxnSpLocks/>
          </p:cNvCxnSpPr>
          <p:nvPr/>
        </p:nvCxnSpPr>
        <p:spPr>
          <a:xfrm>
            <a:off x="836939" y="1172568"/>
            <a:ext cx="0" cy="1887165"/>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57" name="フローチャート: 端子 356">
            <a:extLst>
              <a:ext uri="{FF2B5EF4-FFF2-40B4-BE49-F238E27FC236}">
                <a16:creationId xmlns:a16="http://schemas.microsoft.com/office/drawing/2014/main" id="{2DB842B1-4911-41D5-8B98-2BA58D003A5E}"/>
              </a:ext>
            </a:extLst>
          </p:cNvPr>
          <p:cNvSpPr/>
          <p:nvPr/>
        </p:nvSpPr>
        <p:spPr>
          <a:xfrm>
            <a:off x="46592" y="1409459"/>
            <a:ext cx="1555741" cy="373182"/>
          </a:xfrm>
          <a:prstGeom prst="flowChartTerminator">
            <a:avLst/>
          </a:prstGeom>
          <a:solidFill>
            <a:srgbClr val="FFF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エネルギー変換実証</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プラットフォーム</a:t>
            </a:r>
          </a:p>
        </p:txBody>
      </p:sp>
      <p:cxnSp>
        <p:nvCxnSpPr>
          <p:cNvPr id="372" name="直線コネクタ 371">
            <a:extLst>
              <a:ext uri="{FF2B5EF4-FFF2-40B4-BE49-F238E27FC236}">
                <a16:creationId xmlns:a16="http://schemas.microsoft.com/office/drawing/2014/main" id="{87E40836-3BA2-4433-80A5-3C6CC755F453}"/>
              </a:ext>
            </a:extLst>
          </p:cNvPr>
          <p:cNvCxnSpPr>
            <a:cxnSpLocks/>
            <a:endCxn id="369" idx="0"/>
          </p:cNvCxnSpPr>
          <p:nvPr/>
        </p:nvCxnSpPr>
        <p:spPr>
          <a:xfrm>
            <a:off x="1954463" y="1213647"/>
            <a:ext cx="63" cy="1831659"/>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82" name="直線コネクタ 381">
            <a:extLst>
              <a:ext uri="{FF2B5EF4-FFF2-40B4-BE49-F238E27FC236}">
                <a16:creationId xmlns:a16="http://schemas.microsoft.com/office/drawing/2014/main" id="{5FE00141-FC62-4469-B9F6-12D952276D2C}"/>
              </a:ext>
            </a:extLst>
          </p:cNvPr>
          <p:cNvCxnSpPr>
            <a:cxnSpLocks/>
          </p:cNvCxnSpPr>
          <p:nvPr/>
        </p:nvCxnSpPr>
        <p:spPr>
          <a:xfrm>
            <a:off x="4015483" y="1149190"/>
            <a:ext cx="0" cy="940056"/>
          </a:xfrm>
          <a:prstGeom prst="line">
            <a:avLst/>
          </a:prstGeom>
          <a:ln w="9525">
            <a:solidFill>
              <a:schemeClr val="tx1"/>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383" name="直線コネクタ 382">
            <a:extLst>
              <a:ext uri="{FF2B5EF4-FFF2-40B4-BE49-F238E27FC236}">
                <a16:creationId xmlns:a16="http://schemas.microsoft.com/office/drawing/2014/main" id="{96720D24-29F7-425C-B629-3E50342E28B3}"/>
              </a:ext>
            </a:extLst>
          </p:cNvPr>
          <p:cNvCxnSpPr>
            <a:cxnSpLocks/>
          </p:cNvCxnSpPr>
          <p:nvPr/>
        </p:nvCxnSpPr>
        <p:spPr>
          <a:xfrm>
            <a:off x="6294020" y="1230206"/>
            <a:ext cx="0" cy="609006"/>
          </a:xfrm>
          <a:prstGeom prst="line">
            <a:avLst/>
          </a:prstGeom>
          <a:ln w="9525">
            <a:solidFill>
              <a:schemeClr val="tx1"/>
            </a:solidFill>
            <a:tailEnd type="diamond"/>
          </a:ln>
        </p:spPr>
        <p:style>
          <a:lnRef idx="1">
            <a:schemeClr val="accent1"/>
          </a:lnRef>
          <a:fillRef idx="0">
            <a:schemeClr val="accent1"/>
          </a:fillRef>
          <a:effectRef idx="0">
            <a:schemeClr val="accent1"/>
          </a:effectRef>
          <a:fontRef idx="minor">
            <a:schemeClr val="tx1"/>
          </a:fontRef>
        </p:style>
      </p:cxnSp>
      <p:pic>
        <p:nvPicPr>
          <p:cNvPr id="388" name="図 387">
            <a:extLst>
              <a:ext uri="{FF2B5EF4-FFF2-40B4-BE49-F238E27FC236}">
                <a16:creationId xmlns:a16="http://schemas.microsoft.com/office/drawing/2014/main" id="{4A6E2065-BEB0-4662-A84E-4695F38D4FA2}"/>
              </a:ext>
            </a:extLst>
          </p:cNvPr>
          <p:cNvPicPr>
            <a:picLocks noChangeAspect="1"/>
          </p:cNvPicPr>
          <p:nvPr/>
        </p:nvPicPr>
        <p:blipFill>
          <a:blip r:embed="rId39"/>
          <a:stretch>
            <a:fillRect/>
          </a:stretch>
        </p:blipFill>
        <p:spPr>
          <a:xfrm>
            <a:off x="6014353" y="883095"/>
            <a:ext cx="692684" cy="361576"/>
          </a:xfrm>
          <a:prstGeom prst="rect">
            <a:avLst/>
          </a:prstGeom>
        </p:spPr>
      </p:pic>
      <p:pic>
        <p:nvPicPr>
          <p:cNvPr id="390" name="図 389">
            <a:extLst>
              <a:ext uri="{FF2B5EF4-FFF2-40B4-BE49-F238E27FC236}">
                <a16:creationId xmlns:a16="http://schemas.microsoft.com/office/drawing/2014/main" id="{534C0FAD-428E-4FC4-866B-845CB7424DBE}"/>
              </a:ext>
            </a:extLst>
          </p:cNvPr>
          <p:cNvPicPr>
            <a:picLocks noChangeAspect="1"/>
          </p:cNvPicPr>
          <p:nvPr/>
        </p:nvPicPr>
        <p:blipFill>
          <a:blip r:embed="rId40"/>
          <a:stretch>
            <a:fillRect/>
          </a:stretch>
        </p:blipFill>
        <p:spPr>
          <a:xfrm>
            <a:off x="3601107" y="949382"/>
            <a:ext cx="906166" cy="310143"/>
          </a:xfrm>
          <a:prstGeom prst="rect">
            <a:avLst/>
          </a:prstGeom>
        </p:spPr>
      </p:pic>
      <p:pic>
        <p:nvPicPr>
          <p:cNvPr id="392" name="図 391">
            <a:extLst>
              <a:ext uri="{FF2B5EF4-FFF2-40B4-BE49-F238E27FC236}">
                <a16:creationId xmlns:a16="http://schemas.microsoft.com/office/drawing/2014/main" id="{7C911044-F304-49F9-8F6B-890DB9E465AD}"/>
              </a:ext>
            </a:extLst>
          </p:cNvPr>
          <p:cNvPicPr>
            <a:picLocks noChangeAspect="1"/>
          </p:cNvPicPr>
          <p:nvPr/>
        </p:nvPicPr>
        <p:blipFill>
          <a:blip r:embed="rId41"/>
          <a:stretch>
            <a:fillRect/>
          </a:stretch>
        </p:blipFill>
        <p:spPr>
          <a:xfrm>
            <a:off x="1496199" y="863744"/>
            <a:ext cx="685797" cy="345855"/>
          </a:xfrm>
          <a:prstGeom prst="rect">
            <a:avLst/>
          </a:prstGeom>
        </p:spPr>
      </p:pic>
      <p:pic>
        <p:nvPicPr>
          <p:cNvPr id="398" name="図 397">
            <a:extLst>
              <a:ext uri="{FF2B5EF4-FFF2-40B4-BE49-F238E27FC236}">
                <a16:creationId xmlns:a16="http://schemas.microsoft.com/office/drawing/2014/main" id="{68CE4340-D492-4078-89BC-AC8B5A5B9A88}"/>
              </a:ext>
            </a:extLst>
          </p:cNvPr>
          <p:cNvPicPr>
            <a:picLocks noChangeAspect="1"/>
          </p:cNvPicPr>
          <p:nvPr/>
        </p:nvPicPr>
        <p:blipFill>
          <a:blip r:embed="rId42"/>
          <a:stretch>
            <a:fillRect/>
          </a:stretch>
        </p:blipFill>
        <p:spPr>
          <a:xfrm>
            <a:off x="507709" y="848420"/>
            <a:ext cx="709052" cy="388393"/>
          </a:xfrm>
          <a:prstGeom prst="rect">
            <a:avLst/>
          </a:prstGeom>
        </p:spPr>
      </p:pic>
      <p:pic>
        <p:nvPicPr>
          <p:cNvPr id="402" name="図 401">
            <a:extLst>
              <a:ext uri="{FF2B5EF4-FFF2-40B4-BE49-F238E27FC236}">
                <a16:creationId xmlns:a16="http://schemas.microsoft.com/office/drawing/2014/main" id="{33C415B4-BD8E-40A5-B637-E1209445D077}"/>
              </a:ext>
            </a:extLst>
          </p:cNvPr>
          <p:cNvPicPr>
            <a:picLocks noChangeAspect="1"/>
          </p:cNvPicPr>
          <p:nvPr/>
        </p:nvPicPr>
        <p:blipFill>
          <a:blip r:embed="rId43"/>
          <a:stretch>
            <a:fillRect/>
          </a:stretch>
        </p:blipFill>
        <p:spPr>
          <a:xfrm>
            <a:off x="2262191" y="582594"/>
            <a:ext cx="816851" cy="683488"/>
          </a:xfrm>
          <a:prstGeom prst="rect">
            <a:avLst/>
          </a:prstGeom>
        </p:spPr>
      </p:pic>
      <p:cxnSp>
        <p:nvCxnSpPr>
          <p:cNvPr id="321" name="直線コネクタ 320">
            <a:extLst>
              <a:ext uri="{FF2B5EF4-FFF2-40B4-BE49-F238E27FC236}">
                <a16:creationId xmlns:a16="http://schemas.microsoft.com/office/drawing/2014/main" id="{10F22B56-A3C6-4F6F-AA00-B62488C78BBC}"/>
              </a:ext>
            </a:extLst>
          </p:cNvPr>
          <p:cNvCxnSpPr/>
          <p:nvPr/>
        </p:nvCxnSpPr>
        <p:spPr>
          <a:xfrm>
            <a:off x="3584447" y="4944208"/>
            <a:ext cx="0" cy="1522922"/>
          </a:xfrm>
          <a:prstGeom prst="line">
            <a:avLst/>
          </a:prstGeom>
          <a:ln w="12700">
            <a:solidFill>
              <a:schemeClr val="accent4">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 name="フローチャート: 端子 1">
            <a:extLst>
              <a:ext uri="{FF2B5EF4-FFF2-40B4-BE49-F238E27FC236}">
                <a16:creationId xmlns:a16="http://schemas.microsoft.com/office/drawing/2014/main" id="{D0A63BC1-4535-453F-BD23-8D9709D3DA0C}"/>
              </a:ext>
            </a:extLst>
          </p:cNvPr>
          <p:cNvSpPr/>
          <p:nvPr/>
        </p:nvSpPr>
        <p:spPr>
          <a:xfrm>
            <a:off x="3136560" y="549833"/>
            <a:ext cx="2058324" cy="223090"/>
          </a:xfrm>
          <a:prstGeom prst="flowChartTerminator">
            <a:avLst/>
          </a:prstGeom>
          <a:solidFill>
            <a:srgbClr val="93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サービス実証プラットフォーム</a:t>
            </a:r>
          </a:p>
        </p:txBody>
      </p:sp>
      <p:sp>
        <p:nvSpPr>
          <p:cNvPr id="435" name="テキスト ボックス 434">
            <a:extLst>
              <a:ext uri="{FF2B5EF4-FFF2-40B4-BE49-F238E27FC236}">
                <a16:creationId xmlns:a16="http://schemas.microsoft.com/office/drawing/2014/main" id="{C7D86B7D-23D7-42AF-A5FC-71BBA43C8C48}"/>
              </a:ext>
            </a:extLst>
          </p:cNvPr>
          <p:cNvSpPr txBox="1"/>
          <p:nvPr/>
        </p:nvSpPr>
        <p:spPr>
          <a:xfrm>
            <a:off x="156542" y="708728"/>
            <a:ext cx="1218690" cy="215444"/>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燃料電池バス（循環）</a:t>
            </a:r>
          </a:p>
        </p:txBody>
      </p:sp>
      <p:sp>
        <p:nvSpPr>
          <p:cNvPr id="436" name="テキスト ボックス 435">
            <a:extLst>
              <a:ext uri="{FF2B5EF4-FFF2-40B4-BE49-F238E27FC236}">
                <a16:creationId xmlns:a16="http://schemas.microsoft.com/office/drawing/2014/main" id="{3C7894D8-ECEC-4E27-843C-51EB21D7C757}"/>
              </a:ext>
            </a:extLst>
          </p:cNvPr>
          <p:cNvSpPr txBox="1"/>
          <p:nvPr/>
        </p:nvSpPr>
        <p:spPr>
          <a:xfrm>
            <a:off x="1274279" y="523260"/>
            <a:ext cx="1181744" cy="338554"/>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デマンドレスポンス</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（運転者）</a:t>
            </a:r>
          </a:p>
        </p:txBody>
      </p:sp>
      <p:sp>
        <p:nvSpPr>
          <p:cNvPr id="437" name="テキスト ボックス 436">
            <a:extLst>
              <a:ext uri="{FF2B5EF4-FFF2-40B4-BE49-F238E27FC236}">
                <a16:creationId xmlns:a16="http://schemas.microsoft.com/office/drawing/2014/main" id="{655AF40E-1C3F-4D95-8FE0-E76CA0991837}"/>
              </a:ext>
            </a:extLst>
          </p:cNvPr>
          <p:cNvSpPr txBox="1"/>
          <p:nvPr/>
        </p:nvSpPr>
        <p:spPr>
          <a:xfrm>
            <a:off x="6945011" y="531326"/>
            <a:ext cx="1921203" cy="215444"/>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デマンドレスポンス（居住者）</a:t>
            </a:r>
          </a:p>
        </p:txBody>
      </p:sp>
      <p:sp>
        <p:nvSpPr>
          <p:cNvPr id="439" name="テキスト ボックス 438">
            <a:extLst>
              <a:ext uri="{FF2B5EF4-FFF2-40B4-BE49-F238E27FC236}">
                <a16:creationId xmlns:a16="http://schemas.microsoft.com/office/drawing/2014/main" id="{48EEA61B-A643-4357-B607-E340E49E5094}"/>
              </a:ext>
            </a:extLst>
          </p:cNvPr>
          <p:cNvSpPr txBox="1"/>
          <p:nvPr/>
        </p:nvSpPr>
        <p:spPr>
          <a:xfrm>
            <a:off x="5142946" y="544652"/>
            <a:ext cx="841339" cy="338554"/>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グリーン電力</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・水素モニタ</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441" name="テキスト ボックス 440">
            <a:extLst>
              <a:ext uri="{FF2B5EF4-FFF2-40B4-BE49-F238E27FC236}">
                <a16:creationId xmlns:a16="http://schemas.microsoft.com/office/drawing/2014/main" id="{630AB594-7C0B-44CA-AC70-B124DF340FBC}"/>
              </a:ext>
            </a:extLst>
          </p:cNvPr>
          <p:cNvSpPr txBox="1"/>
          <p:nvPr/>
        </p:nvSpPr>
        <p:spPr>
          <a:xfrm>
            <a:off x="12556" y="535225"/>
            <a:ext cx="1165346" cy="215444"/>
          </a:xfrm>
          <a:prstGeom prst="rect">
            <a:avLst/>
          </a:prstGeom>
          <a:solidFill>
            <a:srgbClr val="93B7FF"/>
          </a:solid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サービス実証（例）</a:t>
            </a:r>
          </a:p>
        </p:txBody>
      </p:sp>
      <p:sp>
        <p:nvSpPr>
          <p:cNvPr id="442" name="テキスト ボックス 441">
            <a:extLst>
              <a:ext uri="{FF2B5EF4-FFF2-40B4-BE49-F238E27FC236}">
                <a16:creationId xmlns:a16="http://schemas.microsoft.com/office/drawing/2014/main" id="{23212D75-288E-400E-A445-0C97D3162064}"/>
              </a:ext>
            </a:extLst>
          </p:cNvPr>
          <p:cNvSpPr txBox="1"/>
          <p:nvPr/>
        </p:nvSpPr>
        <p:spPr>
          <a:xfrm>
            <a:off x="6050144" y="550154"/>
            <a:ext cx="859710" cy="33855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非常用電源</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バックアップ</a:t>
            </a:r>
          </a:p>
        </p:txBody>
      </p:sp>
      <p:sp>
        <p:nvSpPr>
          <p:cNvPr id="443" name="テキスト ボックス 442">
            <a:extLst>
              <a:ext uri="{FF2B5EF4-FFF2-40B4-BE49-F238E27FC236}">
                <a16:creationId xmlns:a16="http://schemas.microsoft.com/office/drawing/2014/main" id="{A9B749C9-7F10-4554-8132-31D3FC98C4FE}"/>
              </a:ext>
            </a:extLst>
          </p:cNvPr>
          <p:cNvSpPr txBox="1"/>
          <p:nvPr/>
        </p:nvSpPr>
        <p:spPr>
          <a:xfrm>
            <a:off x="3205784" y="764508"/>
            <a:ext cx="1555926" cy="215444"/>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（イベント対応）移動電源車</a:t>
            </a:r>
          </a:p>
        </p:txBody>
      </p:sp>
      <p:sp>
        <p:nvSpPr>
          <p:cNvPr id="16" name="テキスト ボックス 15">
            <a:extLst>
              <a:ext uri="{FF2B5EF4-FFF2-40B4-BE49-F238E27FC236}">
                <a16:creationId xmlns:a16="http://schemas.microsoft.com/office/drawing/2014/main" id="{259B70DA-5270-4451-8AEC-04F604E51EBB}"/>
              </a:ext>
            </a:extLst>
          </p:cNvPr>
          <p:cNvSpPr txBox="1"/>
          <p:nvPr/>
        </p:nvSpPr>
        <p:spPr>
          <a:xfrm>
            <a:off x="8394459" y="209008"/>
            <a:ext cx="739377" cy="230832"/>
          </a:xfrm>
          <a:prstGeom prst="rect">
            <a:avLst/>
          </a:prstGeom>
          <a:noFill/>
        </p:spPr>
        <p:txBody>
          <a:bodyPr wrap="square" rtlCol="0">
            <a:spAutoFit/>
          </a:bodyPr>
          <a:lstStyle/>
          <a:p>
            <a:pPr algn="r"/>
            <a:r>
              <a:rPr kumimoji="1" lang="en-US" altLang="ja-JP" sz="900" dirty="0">
                <a:solidFill>
                  <a:schemeClr val="bg1"/>
                </a:solidFill>
              </a:rPr>
              <a:t>2021.4.16</a:t>
            </a:r>
            <a:endParaRPr kumimoji="1" lang="ja-JP" altLang="en-US" sz="900" dirty="0">
              <a:solidFill>
                <a:schemeClr val="bg1"/>
              </a:solidFill>
            </a:endParaRPr>
          </a:p>
        </p:txBody>
      </p:sp>
      <p:sp>
        <p:nvSpPr>
          <p:cNvPr id="365" name="フローチャート: 端子 364">
            <a:extLst>
              <a:ext uri="{FF2B5EF4-FFF2-40B4-BE49-F238E27FC236}">
                <a16:creationId xmlns:a16="http://schemas.microsoft.com/office/drawing/2014/main" id="{FC6356E4-1F52-4FCD-8E3E-75D61E56A776}"/>
              </a:ext>
            </a:extLst>
          </p:cNvPr>
          <p:cNvSpPr/>
          <p:nvPr/>
        </p:nvSpPr>
        <p:spPr>
          <a:xfrm>
            <a:off x="3306154" y="6396228"/>
            <a:ext cx="757670" cy="225088"/>
          </a:xfrm>
          <a:prstGeom prst="flowChartTerminator">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latin typeface="+mn-ea"/>
              </a:rPr>
              <a:t>JEPX, etc.</a:t>
            </a:r>
            <a:endParaRPr kumimoji="1" lang="ja-JP" altLang="en-US" sz="800" b="1" dirty="0">
              <a:solidFill>
                <a:schemeClr val="tx1"/>
              </a:solidFill>
              <a:latin typeface="+mn-ea"/>
            </a:endParaRPr>
          </a:p>
        </p:txBody>
      </p:sp>
      <p:sp>
        <p:nvSpPr>
          <p:cNvPr id="367" name="正方形/長方形 366">
            <a:extLst>
              <a:ext uri="{FF2B5EF4-FFF2-40B4-BE49-F238E27FC236}">
                <a16:creationId xmlns:a16="http://schemas.microsoft.com/office/drawing/2014/main" id="{09F0EEDE-D22C-47D7-85C5-1ABE78DE5ECE}"/>
              </a:ext>
            </a:extLst>
          </p:cNvPr>
          <p:cNvSpPr/>
          <p:nvPr/>
        </p:nvSpPr>
        <p:spPr>
          <a:xfrm>
            <a:off x="-1" y="6312713"/>
            <a:ext cx="9144001" cy="51489"/>
          </a:xfrm>
          <a:prstGeom prst="rect">
            <a:avLst/>
          </a:prstGeom>
          <a:pattFill prst="pct40">
            <a:fgClr>
              <a:srgbClr val="7D7D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17" name="グループ化 16">
            <a:extLst>
              <a:ext uri="{FF2B5EF4-FFF2-40B4-BE49-F238E27FC236}">
                <a16:creationId xmlns:a16="http://schemas.microsoft.com/office/drawing/2014/main" id="{89189CB2-A901-49B6-8307-E31A30107FA2}"/>
              </a:ext>
            </a:extLst>
          </p:cNvPr>
          <p:cNvGrpSpPr/>
          <p:nvPr/>
        </p:nvGrpSpPr>
        <p:grpSpPr>
          <a:xfrm>
            <a:off x="1126077" y="2075235"/>
            <a:ext cx="633155" cy="717850"/>
            <a:chOff x="136345" y="4604679"/>
            <a:chExt cx="1266309" cy="1435700"/>
          </a:xfrm>
        </p:grpSpPr>
        <p:sp>
          <p:nvSpPr>
            <p:cNvPr id="384" name="正方形/長方形 383">
              <a:extLst>
                <a:ext uri="{FF2B5EF4-FFF2-40B4-BE49-F238E27FC236}">
                  <a16:creationId xmlns:a16="http://schemas.microsoft.com/office/drawing/2014/main" id="{4BF56889-C521-460B-923F-13CB2E9CCDCE}"/>
                </a:ext>
              </a:extLst>
            </p:cNvPr>
            <p:cNvSpPr/>
            <p:nvPr/>
          </p:nvSpPr>
          <p:spPr bwMode="auto">
            <a:xfrm>
              <a:off x="212461" y="4604679"/>
              <a:ext cx="1190193" cy="13454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33"/>
            </a:p>
          </p:txBody>
        </p:sp>
        <p:pic>
          <p:nvPicPr>
            <p:cNvPr id="378" name="Picture 46" descr="「メガソーラー ...」の画像検索結果">
              <a:extLst>
                <a:ext uri="{FF2B5EF4-FFF2-40B4-BE49-F238E27FC236}">
                  <a16:creationId xmlns:a16="http://schemas.microsoft.com/office/drawing/2014/main" id="{E312EF2F-8D9C-4383-B953-C55336408AC5}"/>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93147" y="4683687"/>
              <a:ext cx="1015914" cy="101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Text Box 30">
              <a:extLst>
                <a:ext uri="{FF2B5EF4-FFF2-40B4-BE49-F238E27FC236}">
                  <a16:creationId xmlns:a16="http://schemas.microsoft.com/office/drawing/2014/main" id="{23E8BC6E-0705-4CA8-BC6C-C04218E2B914}"/>
                </a:ext>
              </a:extLst>
            </p:cNvPr>
            <p:cNvSpPr txBox="1">
              <a:spLocks noChangeArrowheads="1"/>
            </p:cNvSpPr>
            <p:nvPr/>
          </p:nvSpPr>
          <p:spPr bwMode="auto">
            <a:xfrm>
              <a:off x="136345" y="5671047"/>
              <a:ext cx="12561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②事業用</a:t>
              </a:r>
              <a:r>
                <a:rPr lang="en-US" altLang="ja-JP" sz="60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PV</a:t>
              </a:r>
              <a:endParaRPr lang="ja-JP" altLang="en-US" sz="60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endParaRPr>
            </a:p>
          </p:txBody>
        </p:sp>
      </p:grpSp>
      <p:cxnSp>
        <p:nvCxnSpPr>
          <p:cNvPr id="322" name="直線矢印コネクタ 321">
            <a:extLst>
              <a:ext uri="{FF2B5EF4-FFF2-40B4-BE49-F238E27FC236}">
                <a16:creationId xmlns:a16="http://schemas.microsoft.com/office/drawing/2014/main" id="{D69B419B-6972-4437-83CF-391B5B1F0238}"/>
              </a:ext>
            </a:extLst>
          </p:cNvPr>
          <p:cNvCxnSpPr>
            <a:stCxn id="385" idx="2"/>
            <a:endCxn id="354" idx="0"/>
          </p:cNvCxnSpPr>
          <p:nvPr/>
        </p:nvCxnSpPr>
        <p:spPr>
          <a:xfrm flipH="1">
            <a:off x="1450286" y="2746918"/>
            <a:ext cx="711" cy="613223"/>
          </a:xfrm>
          <a:prstGeom prst="straightConnector1">
            <a:avLst/>
          </a:prstGeom>
          <a:ln w="2540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87" name="テキスト ボックス 233">
            <a:extLst>
              <a:ext uri="{FF2B5EF4-FFF2-40B4-BE49-F238E27FC236}">
                <a16:creationId xmlns:a16="http://schemas.microsoft.com/office/drawing/2014/main" id="{845A8E0D-E7DA-4BBE-9150-BFB4DF05B3B4}"/>
              </a:ext>
            </a:extLst>
          </p:cNvPr>
          <p:cNvSpPr txBox="1">
            <a:spLocks noChangeArrowheads="1"/>
          </p:cNvSpPr>
          <p:nvPr/>
        </p:nvSpPr>
        <p:spPr bwMode="auto">
          <a:xfrm>
            <a:off x="1177902" y="2813590"/>
            <a:ext cx="527689" cy="207545"/>
          </a:xfrm>
          <a:prstGeom prst="rect">
            <a:avLst/>
          </a:prstGeom>
          <a:solidFill>
            <a:schemeClr val="bg1"/>
          </a:solidFill>
          <a:ln w="9525">
            <a:solidFill>
              <a:srgbClr val="FF0000"/>
            </a:solidFill>
            <a:miter lim="800000"/>
            <a:headEnd/>
            <a:tailEnd/>
          </a:ln>
        </p:spPr>
        <p:txBody>
          <a:bodyPr wrap="square" lIns="0" tIns="11329" rIns="0" bIns="11329">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solidFill>
                  <a:srgbClr val="FF0000"/>
                </a:solidFill>
                <a:latin typeface="BIZ UDPゴシック" panose="020B0400000000000000" pitchFamily="50" charset="-128"/>
                <a:ea typeface="BIZ UDPゴシック" panose="020B0400000000000000" pitchFamily="50" charset="-128"/>
              </a:rPr>
              <a:t>託送</a:t>
            </a:r>
            <a:endParaRPr lang="en-US" altLang="ja-JP" sz="600" dirty="0">
              <a:solidFill>
                <a:srgbClr val="FF0000"/>
              </a:solidFill>
              <a:latin typeface="BIZ UDPゴシック" panose="020B0400000000000000" pitchFamily="50" charset="-128"/>
              <a:ea typeface="BIZ UDPゴシック" panose="020B0400000000000000" pitchFamily="50" charset="-128"/>
            </a:endParaRPr>
          </a:p>
          <a:p>
            <a:pPr algn="ctr" eaLnBrk="1" hangingPunct="1">
              <a:lnSpc>
                <a:spcPct val="100000"/>
              </a:lnSpc>
              <a:spcBef>
                <a:spcPct val="0"/>
              </a:spcBef>
              <a:buFontTx/>
              <a:buNone/>
            </a:pPr>
            <a:r>
              <a:rPr lang="ja-JP" altLang="en-US" sz="600" dirty="0">
                <a:solidFill>
                  <a:srgbClr val="FF0000"/>
                </a:solidFill>
                <a:latin typeface="BIZ UDPゴシック" panose="020B0400000000000000" pitchFamily="50" charset="-128"/>
                <a:ea typeface="BIZ UDPゴシック" panose="020B0400000000000000" pitchFamily="50" charset="-128"/>
              </a:rPr>
              <a:t>（近隣地域）</a:t>
            </a:r>
          </a:p>
        </p:txBody>
      </p:sp>
      <p:sp>
        <p:nvSpPr>
          <p:cNvPr id="374" name="フローチャート: 端子 373">
            <a:extLst>
              <a:ext uri="{FF2B5EF4-FFF2-40B4-BE49-F238E27FC236}">
                <a16:creationId xmlns:a16="http://schemas.microsoft.com/office/drawing/2014/main" id="{684CAD77-8ADA-45E7-831E-52C6B66AEDB9}"/>
              </a:ext>
            </a:extLst>
          </p:cNvPr>
          <p:cNvSpPr/>
          <p:nvPr/>
        </p:nvSpPr>
        <p:spPr>
          <a:xfrm>
            <a:off x="1881354" y="6393713"/>
            <a:ext cx="1314102" cy="225088"/>
          </a:xfrm>
          <a:prstGeom prst="flowChartTerminator">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mn-ea"/>
              </a:rPr>
              <a:t>都市ガス</a:t>
            </a:r>
          </a:p>
        </p:txBody>
      </p:sp>
      <p:grpSp>
        <p:nvGrpSpPr>
          <p:cNvPr id="272" name="グループ化 271">
            <a:extLst>
              <a:ext uri="{FF2B5EF4-FFF2-40B4-BE49-F238E27FC236}">
                <a16:creationId xmlns:a16="http://schemas.microsoft.com/office/drawing/2014/main" id="{EECE2A75-BA2D-480D-A676-9908523F670E}"/>
              </a:ext>
            </a:extLst>
          </p:cNvPr>
          <p:cNvGrpSpPr/>
          <p:nvPr/>
        </p:nvGrpSpPr>
        <p:grpSpPr>
          <a:xfrm>
            <a:off x="1640517" y="4217887"/>
            <a:ext cx="744714" cy="516138"/>
            <a:chOff x="1725984" y="9242090"/>
            <a:chExt cx="1638728" cy="1146939"/>
          </a:xfrm>
        </p:grpSpPr>
        <p:sp>
          <p:nvSpPr>
            <p:cNvPr id="260" name="正方形/長方形 259">
              <a:extLst>
                <a:ext uri="{FF2B5EF4-FFF2-40B4-BE49-F238E27FC236}">
                  <a16:creationId xmlns:a16="http://schemas.microsoft.com/office/drawing/2014/main" id="{74F22CA0-346A-483F-ACA2-75BF1BE104C4}"/>
                </a:ext>
              </a:extLst>
            </p:cNvPr>
            <p:cNvSpPr/>
            <p:nvPr/>
          </p:nvSpPr>
          <p:spPr>
            <a:xfrm>
              <a:off x="1910487" y="9242090"/>
              <a:ext cx="1333202" cy="10850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pic>
          <p:nvPicPr>
            <p:cNvPr id="256" name="図 255">
              <a:extLst>
                <a:ext uri="{FF2B5EF4-FFF2-40B4-BE49-F238E27FC236}">
                  <a16:creationId xmlns:a16="http://schemas.microsoft.com/office/drawing/2014/main" id="{C31CCD29-FC6D-46AE-A9F0-7D12419F37EE}"/>
                </a:ext>
              </a:extLst>
            </p:cNvPr>
            <p:cNvPicPr>
              <a:picLocks noChangeAspect="1"/>
            </p:cNvPicPr>
            <p:nvPr/>
          </p:nvPicPr>
          <p:blipFill>
            <a:blip r:embed="rId45"/>
            <a:stretch>
              <a:fillRect/>
            </a:stretch>
          </p:blipFill>
          <p:spPr>
            <a:xfrm>
              <a:off x="1979327" y="9352161"/>
              <a:ext cx="1211990" cy="712288"/>
            </a:xfrm>
            <a:prstGeom prst="rect">
              <a:avLst/>
            </a:prstGeom>
          </p:spPr>
        </p:pic>
        <p:sp>
          <p:nvSpPr>
            <p:cNvPr id="386" name="Text Box 30">
              <a:extLst>
                <a:ext uri="{FF2B5EF4-FFF2-40B4-BE49-F238E27FC236}">
                  <a16:creationId xmlns:a16="http://schemas.microsoft.com/office/drawing/2014/main" id="{6A3437C6-81D4-4CF8-8D05-06FA37EFFB78}"/>
                </a:ext>
              </a:extLst>
            </p:cNvPr>
            <p:cNvSpPr txBox="1">
              <a:spLocks noChangeArrowheads="1"/>
            </p:cNvSpPr>
            <p:nvPr/>
          </p:nvSpPr>
          <p:spPr bwMode="auto">
            <a:xfrm>
              <a:off x="1725984" y="10011445"/>
              <a:ext cx="1638728" cy="377584"/>
            </a:xfrm>
            <a:prstGeom prst="rect">
              <a:avLst/>
            </a:prstGeom>
            <a:noFill/>
            <a:ln w="9525">
              <a:noFill/>
              <a:miter lim="800000"/>
              <a:headEnd/>
              <a:tailEnd/>
            </a:ln>
          </p:spPr>
          <p:txBody>
            <a:bodyPr wrap="square">
              <a:spAutoFit/>
            </a:bodyPr>
            <a:lstStyle/>
            <a:p>
              <a:pPr algn="ctr" eaLnBrk="1" hangingPunct="1">
                <a:defRPr/>
              </a:pPr>
              <a:r>
                <a:rPr lang="ja-JP" altLang="en-US" sz="504" b="1" dirty="0">
                  <a:solidFill>
                    <a:schemeClr val="bg1"/>
                  </a:solidFill>
                  <a:latin typeface="ＭＳ ゴシック" pitchFamily="49" charset="-128"/>
                  <a:ea typeface="ＭＳ ゴシック" pitchFamily="49" charset="-128"/>
                </a:rPr>
                <a:t>クリーンセンター</a:t>
              </a:r>
            </a:p>
          </p:txBody>
        </p:sp>
      </p:grpSp>
      <p:sp>
        <p:nvSpPr>
          <p:cNvPr id="273" name="テキスト ボックス 272">
            <a:extLst>
              <a:ext uri="{FF2B5EF4-FFF2-40B4-BE49-F238E27FC236}">
                <a16:creationId xmlns:a16="http://schemas.microsoft.com/office/drawing/2014/main" id="{2DBF32B7-2D26-4AC6-A702-B9B449842D75}"/>
              </a:ext>
            </a:extLst>
          </p:cNvPr>
          <p:cNvSpPr txBox="1"/>
          <p:nvPr/>
        </p:nvSpPr>
        <p:spPr>
          <a:xfrm>
            <a:off x="1903211" y="5506753"/>
            <a:ext cx="538870" cy="246221"/>
          </a:xfrm>
          <a:prstGeom prst="rect">
            <a:avLst/>
          </a:prstGeom>
          <a:noFill/>
        </p:spPr>
        <p:txBody>
          <a:bodyPr wrap="square" rtlCol="0">
            <a:spAutoFit/>
          </a:bodyPr>
          <a:lstStyle/>
          <a:p>
            <a:pPr algn="ctr"/>
            <a:r>
              <a:rPr kumimoji="1" lang="ja-JP" altLang="en-US" sz="500" dirty="0"/>
              <a:t>福生水素</a:t>
            </a:r>
            <a:endParaRPr kumimoji="1" lang="en-US" altLang="ja-JP" sz="500" dirty="0"/>
          </a:p>
          <a:p>
            <a:pPr algn="ctr"/>
            <a:r>
              <a:rPr kumimoji="1" lang="ja-JP" altLang="en-US" sz="500" dirty="0"/>
              <a:t>バイオマス</a:t>
            </a:r>
          </a:p>
        </p:txBody>
      </p:sp>
      <p:grpSp>
        <p:nvGrpSpPr>
          <p:cNvPr id="345" name="グループ化 344">
            <a:extLst>
              <a:ext uri="{FF2B5EF4-FFF2-40B4-BE49-F238E27FC236}">
                <a16:creationId xmlns:a16="http://schemas.microsoft.com/office/drawing/2014/main" id="{57C0F585-9496-4ADD-8DDF-92AAEBD401F8}"/>
              </a:ext>
            </a:extLst>
          </p:cNvPr>
          <p:cNvGrpSpPr/>
          <p:nvPr/>
        </p:nvGrpSpPr>
        <p:grpSpPr>
          <a:xfrm>
            <a:off x="1228281" y="4482679"/>
            <a:ext cx="355195" cy="220501"/>
            <a:chOff x="2859124" y="8702133"/>
            <a:chExt cx="710390" cy="441001"/>
          </a:xfrm>
        </p:grpSpPr>
        <p:pic>
          <p:nvPicPr>
            <p:cNvPr id="391" name="図 350">
              <a:extLst>
                <a:ext uri="{FF2B5EF4-FFF2-40B4-BE49-F238E27FC236}">
                  <a16:creationId xmlns:a16="http://schemas.microsoft.com/office/drawing/2014/main" id="{AA460925-75A0-438E-9F45-B450BC1823FA}"/>
                </a:ext>
              </a:extLst>
            </p:cNvPr>
            <p:cNvPicPr>
              <a:picLocks noChangeAspect="1"/>
            </p:cNvPicPr>
            <p:nvPr/>
          </p:nvPicPr>
          <p:blipFill>
            <a:blip r:embed="rId38" cstate="print">
              <a:extLst>
                <a:ext uri="{28A0092B-C50C-407E-A947-70E740481C1C}">
                  <a14:useLocalDpi xmlns:a14="http://schemas.microsoft.com/office/drawing/2010/main" val="0"/>
                </a:ext>
              </a:extLst>
            </a:blip>
            <a:srcRect t="16315" b="17229"/>
            <a:stretch>
              <a:fillRect/>
            </a:stretch>
          </p:blipFill>
          <p:spPr bwMode="auto">
            <a:xfrm flipH="1">
              <a:off x="2859124" y="8846966"/>
              <a:ext cx="710390" cy="29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 name="Text Box 56">
              <a:extLst>
                <a:ext uri="{FF2B5EF4-FFF2-40B4-BE49-F238E27FC236}">
                  <a16:creationId xmlns:a16="http://schemas.microsoft.com/office/drawing/2014/main" id="{1EC0BC92-E941-492D-9027-967BF2D63DCC}"/>
                </a:ext>
              </a:extLst>
            </p:cNvPr>
            <p:cNvSpPr txBox="1">
              <a:spLocks noChangeArrowheads="1"/>
            </p:cNvSpPr>
            <p:nvPr/>
          </p:nvSpPr>
          <p:spPr bwMode="auto">
            <a:xfrm>
              <a:off x="2970166" y="8702133"/>
              <a:ext cx="54840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450" dirty="0">
                  <a:solidFill>
                    <a:srgbClr val="7030A0"/>
                  </a:solidFill>
                  <a:latin typeface="BIZ UDPゴシック" panose="020B0400000000000000" pitchFamily="50" charset="-128"/>
                  <a:ea typeface="BIZ UDPゴシック" panose="020B0400000000000000" pitchFamily="50" charset="-128"/>
                </a:rPr>
                <a:t>CO2</a:t>
              </a:r>
              <a:endParaRPr lang="ja-JP" altLang="en-US" sz="450" dirty="0">
                <a:solidFill>
                  <a:srgbClr val="7030A0"/>
                </a:solidFill>
                <a:latin typeface="BIZ UDPゴシック" panose="020B0400000000000000" pitchFamily="50" charset="-128"/>
                <a:ea typeface="BIZ UDPゴシック" panose="020B0400000000000000" pitchFamily="50" charset="-128"/>
              </a:endParaRPr>
            </a:p>
          </p:txBody>
        </p:sp>
      </p:grpSp>
      <p:sp>
        <p:nvSpPr>
          <p:cNvPr id="395" name="楕円 394">
            <a:extLst>
              <a:ext uri="{FF2B5EF4-FFF2-40B4-BE49-F238E27FC236}">
                <a16:creationId xmlns:a16="http://schemas.microsoft.com/office/drawing/2014/main" id="{7DF8AB5D-EAC3-4BED-BED2-D573559417CF}"/>
              </a:ext>
            </a:extLst>
          </p:cNvPr>
          <p:cNvSpPr/>
          <p:nvPr/>
        </p:nvSpPr>
        <p:spPr>
          <a:xfrm>
            <a:off x="1375232" y="4046820"/>
            <a:ext cx="981049" cy="1975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latin typeface="BIZ UDPゴシック" panose="020B0400000000000000" pitchFamily="50" charset="-128"/>
                <a:ea typeface="BIZ UDPゴシック" panose="020B0400000000000000" pitchFamily="50" charset="-128"/>
              </a:rPr>
              <a:t>CO2</a:t>
            </a:r>
            <a:r>
              <a:rPr kumimoji="1" lang="ja-JP" altLang="en-US" sz="600" dirty="0">
                <a:latin typeface="BIZ UDPゴシック" panose="020B0400000000000000" pitchFamily="50" charset="-128"/>
                <a:ea typeface="BIZ UDPゴシック" panose="020B0400000000000000" pitchFamily="50" charset="-128"/>
              </a:rPr>
              <a:t>分離・回収</a:t>
            </a:r>
          </a:p>
        </p:txBody>
      </p:sp>
      <p:pic>
        <p:nvPicPr>
          <p:cNvPr id="347" name="図 346">
            <a:extLst>
              <a:ext uri="{FF2B5EF4-FFF2-40B4-BE49-F238E27FC236}">
                <a16:creationId xmlns:a16="http://schemas.microsoft.com/office/drawing/2014/main" id="{D8B0356C-8BC4-4BBB-AF10-5385213BD6E5}"/>
              </a:ext>
            </a:extLst>
          </p:cNvPr>
          <p:cNvPicPr>
            <a:picLocks noChangeAspect="1"/>
          </p:cNvPicPr>
          <p:nvPr/>
        </p:nvPicPr>
        <p:blipFill>
          <a:blip r:embed="rId46"/>
          <a:stretch>
            <a:fillRect/>
          </a:stretch>
        </p:blipFill>
        <p:spPr>
          <a:xfrm flipH="1">
            <a:off x="1585116" y="4216295"/>
            <a:ext cx="141271" cy="496858"/>
          </a:xfrm>
          <a:prstGeom prst="rect">
            <a:avLst/>
          </a:prstGeom>
        </p:spPr>
      </p:pic>
      <p:sp>
        <p:nvSpPr>
          <p:cNvPr id="366" name="正方形/長方形 365">
            <a:extLst>
              <a:ext uri="{FF2B5EF4-FFF2-40B4-BE49-F238E27FC236}">
                <a16:creationId xmlns:a16="http://schemas.microsoft.com/office/drawing/2014/main" id="{1905F3BB-BDC8-4F35-A606-1865F3D0B271}"/>
              </a:ext>
            </a:extLst>
          </p:cNvPr>
          <p:cNvSpPr/>
          <p:nvPr/>
        </p:nvSpPr>
        <p:spPr>
          <a:xfrm>
            <a:off x="-1" y="1301843"/>
            <a:ext cx="9153450" cy="55164"/>
          </a:xfrm>
          <a:prstGeom prst="rect">
            <a:avLst/>
          </a:prstGeom>
          <a:pattFill prst="pct40">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pic>
        <p:nvPicPr>
          <p:cNvPr id="27" name="図 26">
            <a:extLst>
              <a:ext uri="{FF2B5EF4-FFF2-40B4-BE49-F238E27FC236}">
                <a16:creationId xmlns:a16="http://schemas.microsoft.com/office/drawing/2014/main" id="{DB8F7D75-A98B-471F-BA41-145CBBD8E54A}"/>
              </a:ext>
            </a:extLst>
          </p:cNvPr>
          <p:cNvPicPr>
            <a:picLocks noChangeAspect="1"/>
          </p:cNvPicPr>
          <p:nvPr/>
        </p:nvPicPr>
        <p:blipFill>
          <a:blip r:embed="rId47"/>
          <a:stretch>
            <a:fillRect/>
          </a:stretch>
        </p:blipFill>
        <p:spPr>
          <a:xfrm>
            <a:off x="3611953" y="4603761"/>
            <a:ext cx="430880" cy="225210"/>
          </a:xfrm>
          <a:prstGeom prst="rect">
            <a:avLst/>
          </a:prstGeom>
        </p:spPr>
      </p:pic>
      <p:sp>
        <p:nvSpPr>
          <p:cNvPr id="57" name="正方形/長方形 56">
            <a:extLst>
              <a:ext uri="{FF2B5EF4-FFF2-40B4-BE49-F238E27FC236}">
                <a16:creationId xmlns:a16="http://schemas.microsoft.com/office/drawing/2014/main" id="{166D2573-86F8-4D55-8978-0E80098D1F33}"/>
              </a:ext>
            </a:extLst>
          </p:cNvPr>
          <p:cNvSpPr/>
          <p:nvPr/>
        </p:nvSpPr>
        <p:spPr>
          <a:xfrm rot="10800000" flipV="1">
            <a:off x="3837871" y="4515457"/>
            <a:ext cx="215872" cy="87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50" dirty="0">
                <a:solidFill>
                  <a:schemeClr val="tx1"/>
                </a:solidFill>
              </a:rPr>
              <a:t>SOFC</a:t>
            </a:r>
            <a:endParaRPr kumimoji="1" lang="ja-JP" altLang="en-US" sz="450" dirty="0">
              <a:solidFill>
                <a:schemeClr val="tx1"/>
              </a:solidFill>
            </a:endParaRPr>
          </a:p>
        </p:txBody>
      </p:sp>
      <p:sp>
        <p:nvSpPr>
          <p:cNvPr id="396" name="スライド番号プレースホルダー 1"/>
          <p:cNvSpPr>
            <a:spLocks noGrp="1"/>
          </p:cNvSpPr>
          <p:nvPr>
            <p:ph type="sldNum" sz="quarter" idx="12"/>
          </p:nvPr>
        </p:nvSpPr>
        <p:spPr>
          <a:xfrm>
            <a:off x="7086600" y="6538913"/>
            <a:ext cx="2057400" cy="365125"/>
          </a:xfrm>
        </p:spPr>
        <p:txBody>
          <a:bodyPr/>
          <a:lstStyle/>
          <a:p>
            <a:fld id="{AACE23D9-B390-4378-A99B-DAB5785E4F84}" type="slidenum">
              <a:rPr kumimoji="1" lang="ja-JP" altLang="en-US" smtClean="0"/>
              <a:t>7</a:t>
            </a:fld>
            <a:endParaRPr kumimoji="1" lang="ja-JP" altLang="en-US" dirty="0"/>
          </a:p>
        </p:txBody>
      </p:sp>
    </p:spTree>
    <p:extLst>
      <p:ext uri="{BB962C8B-B14F-4D97-AF65-F5344CB8AC3E}">
        <p14:creationId xmlns:p14="http://schemas.microsoft.com/office/powerpoint/2010/main" val="285675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15445" y="2614731"/>
            <a:ext cx="5342816" cy="646331"/>
          </a:xfrm>
          <a:prstGeom prst="rect">
            <a:avLst/>
          </a:prstGeom>
          <a:noFill/>
        </p:spPr>
        <p:txBody>
          <a:bodyPr wrap="square" rtlCol="0">
            <a:spAutoFit/>
          </a:bodyPr>
          <a:lstStyle/>
          <a:p>
            <a:pPr algn="ctr"/>
            <a:r>
              <a:rPr kumimoji="1" lang="ja-JP" altLang="en-US" sz="3600" dirty="0" smtClean="0">
                <a:solidFill>
                  <a:srgbClr val="008000"/>
                </a:solidFill>
                <a:latin typeface="ＭＳ ゴシック" panose="020B0609070205080204" pitchFamily="49" charset="-128"/>
                <a:ea typeface="ＭＳ ゴシック" panose="020B0609070205080204" pitchFamily="49" charset="-128"/>
              </a:rPr>
              <a:t>補足資料</a:t>
            </a:r>
            <a:endParaRPr kumimoji="1" lang="ja-JP" altLang="en-US" sz="3600" dirty="0">
              <a:solidFill>
                <a:srgbClr val="008000"/>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AACE23D9-B390-4378-A99B-DAB5785E4F84}" type="slidenum">
              <a:rPr kumimoji="1" lang="ja-JP" altLang="en-US" smtClean="0"/>
              <a:t>8</a:t>
            </a:fld>
            <a:endParaRPr kumimoji="1" lang="ja-JP" altLang="en-US" dirty="0"/>
          </a:p>
        </p:txBody>
      </p:sp>
    </p:spTree>
    <p:extLst>
      <p:ext uri="{BB962C8B-B14F-4D97-AF65-F5344CB8AC3E}">
        <p14:creationId xmlns:p14="http://schemas.microsoft.com/office/powerpoint/2010/main" val="4115387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7108" y="68265"/>
            <a:ext cx="8826605" cy="5355312"/>
          </a:xfrm>
          <a:prstGeom prst="rect">
            <a:avLst/>
          </a:prstGeom>
          <a:noFill/>
        </p:spPr>
        <p:txBody>
          <a:bodyPr wrap="square" lIns="72000" tIns="0" rIns="0" bIns="0" rtlCol="0">
            <a:spAutoFit/>
          </a:bodyPr>
          <a:lstStyle/>
          <a:p>
            <a:r>
              <a:rPr kumimoji="1" lang="en-US" altLang="ja-JP" sz="2000" u="sng" dirty="0" smtClean="0">
                <a:solidFill>
                  <a:srgbClr val="0000FF"/>
                </a:solidFill>
                <a:latin typeface="ＭＳ ゴシック" panose="020B0609070205080204" pitchFamily="49" charset="-128"/>
                <a:ea typeface="ＭＳ ゴシック" panose="020B0609070205080204" pitchFamily="49" charset="-128"/>
              </a:rPr>
              <a:t>A</a:t>
            </a:r>
            <a:r>
              <a:rPr kumimoji="1" lang="ja-JP" altLang="en-US" sz="2000" u="sng" dirty="0" smtClean="0">
                <a:solidFill>
                  <a:srgbClr val="0000FF"/>
                </a:solidFill>
                <a:latin typeface="ＭＳ ゴシック" panose="020B0609070205080204" pitchFamily="49" charset="-128"/>
                <a:ea typeface="ＭＳ ゴシック" panose="020B0609070205080204" pitchFamily="49" charset="-128"/>
              </a:rPr>
              <a:t>地区（愛称：　　　）の活用案</a:t>
            </a:r>
            <a:endParaRPr kumimoji="1" lang="en-US" altLang="ja-JP" sz="2000" u="sng" dirty="0" smtClean="0">
              <a:solidFill>
                <a:srgbClr val="0000FF"/>
              </a:solidFill>
              <a:latin typeface="ＭＳ ゴシック" panose="020B0609070205080204" pitchFamily="49" charset="-128"/>
              <a:ea typeface="ＭＳ ゴシック" panose="020B0609070205080204" pitchFamily="49" charset="-128"/>
            </a:endParaRPr>
          </a:p>
          <a:p>
            <a:r>
              <a:rPr kumimoji="1" lang="en-US" altLang="ja-JP" sz="1400" dirty="0" smtClean="0">
                <a:latin typeface="ＭＳ ゴシック" panose="020B0609070205080204" pitchFamily="49" charset="-128"/>
                <a:ea typeface="ＭＳ ゴシック" panose="020B0609070205080204" pitchFamily="49" charset="-128"/>
              </a:rPr>
              <a:t>3</a:t>
            </a:r>
            <a:r>
              <a:rPr kumimoji="1" lang="ja-JP" altLang="en-US" sz="1400" dirty="0" smtClean="0">
                <a:latin typeface="ＭＳ ゴシック" panose="020B0609070205080204" pitchFamily="49" charset="-128"/>
                <a:ea typeface="ＭＳ ゴシック" panose="020B0609070205080204" pitchFamily="49" charset="-128"/>
              </a:rPr>
              <a:t>階層以上の再エネ総合施設（地域エネルギーセンター：仮称センター</a:t>
            </a:r>
            <a:r>
              <a:rPr kumimoji="1" lang="en-US" altLang="ja-JP" sz="1400" dirty="0" smtClean="0">
                <a:latin typeface="ＭＳ ゴシック" panose="020B0609070205080204" pitchFamily="49" charset="-128"/>
                <a:ea typeface="ＭＳ ゴシック" panose="020B0609070205080204" pitchFamily="49" charset="-128"/>
              </a:rPr>
              <a:t>a</a:t>
            </a:r>
            <a:r>
              <a:rPr kumimoji="1" lang="ja-JP" altLang="en-US" sz="1400" dirty="0" smtClean="0">
                <a:latin typeface="ＭＳ ゴシック" panose="020B0609070205080204" pitchFamily="49" charset="-128"/>
                <a:ea typeface="ＭＳ ゴシック" panose="020B0609070205080204" pitchFamily="49" charset="-128"/>
              </a:rPr>
              <a:t>を利用する</a:t>
            </a:r>
            <a:r>
              <a:rPr kumimoji="1" lang="en-US" altLang="ja-JP" sz="1400" dirty="0" smtClean="0">
                <a:latin typeface="ＭＳ ゴシック" panose="020B0609070205080204" pitchFamily="49" charset="-128"/>
                <a:ea typeface="ＭＳ ゴシック" panose="020B0609070205080204" pitchFamily="49" charset="-128"/>
              </a:rPr>
              <a:t>ZEB)</a:t>
            </a:r>
          </a:p>
          <a:p>
            <a:pPr marL="285750" indent="-195263">
              <a:buFont typeface="Wingdings" panose="05000000000000000000" pitchFamily="2" charset="2"/>
              <a:buChar char="Ø"/>
            </a:pPr>
            <a:r>
              <a:rPr kumimoji="1" lang="ja-JP" altLang="en-US" sz="1200" dirty="0" smtClean="0">
                <a:latin typeface="ＭＳ ゴシック" panose="020B0609070205080204" pitchFamily="49" charset="-128"/>
                <a:ea typeface="ＭＳ ゴシック" panose="020B0609070205080204" pitchFamily="49" charset="-128"/>
              </a:rPr>
              <a:t>再エネ体験型学習施設</a:t>
            </a:r>
            <a:r>
              <a:rPr kumimoji="1" lang="ja-JP" altLang="en-US" sz="1050" dirty="0" smtClean="0">
                <a:latin typeface="ＭＳ ゴシック" panose="020B0609070205080204" pitchFamily="49" charset="-128"/>
                <a:ea typeface="ＭＳ ゴシック" panose="020B0609070205080204" pitchFamily="49" charset="-128"/>
              </a:rPr>
              <a:t>（キッザニアの科学技術版のような体験型施設、実際に使うことになる子供がターゲット）</a:t>
            </a:r>
            <a:r>
              <a:rPr kumimoji="1" lang="ja-JP" altLang="en-US" sz="1200" dirty="0" smtClean="0">
                <a:latin typeface="ＭＳ ゴシック" panose="020B0609070205080204" pitchFamily="49" charset="-128"/>
                <a:ea typeface="ＭＳ ゴシック" panose="020B0609070205080204" pitchFamily="49" charset="-128"/>
              </a:rPr>
              <a:t>特徴：</a:t>
            </a:r>
            <a:endParaRPr kumimoji="1" lang="en-US" altLang="ja-JP" sz="1200" dirty="0" smtClean="0">
              <a:latin typeface="ＭＳ ゴシック" panose="020B0609070205080204" pitchFamily="49" charset="-128"/>
              <a:ea typeface="ＭＳ ゴシック" panose="020B0609070205080204" pitchFamily="49" charset="-128"/>
            </a:endParaRPr>
          </a:p>
          <a:p>
            <a:pPr marL="285750" indent="-195263">
              <a:buFont typeface="Wingdings" panose="05000000000000000000" pitchFamily="2" charset="2"/>
              <a:buChar char="Ø"/>
            </a:pPr>
            <a:r>
              <a:rPr kumimoji="1" lang="ja-JP" altLang="en-US" sz="1200" dirty="0" smtClean="0">
                <a:latin typeface="ＭＳ ゴシック" panose="020B0609070205080204" pitchFamily="49" charset="-128"/>
                <a:ea typeface="ＭＳ ゴシック" panose="020B0609070205080204" pitchFamily="49" charset="-128"/>
              </a:rPr>
              <a:t>再エネ保育・介護施設</a:t>
            </a:r>
            <a:r>
              <a:rPr kumimoji="1" lang="ja-JP" altLang="en-US" sz="1000" dirty="0" smtClean="0">
                <a:latin typeface="ＭＳ ゴシック" panose="020B0609070205080204" pitchFamily="49" charset="-128"/>
                <a:ea typeface="ＭＳ ゴシック" panose="020B0609070205080204" pitchFamily="49" charset="-128"/>
              </a:rPr>
              <a:t>（保育介護事業か訓練施設か検討必要）</a:t>
            </a:r>
            <a:r>
              <a:rPr kumimoji="1" lang="ja-JP" altLang="en-US" sz="1200" dirty="0" smtClean="0">
                <a:latin typeface="ＭＳ ゴシック" panose="020B0609070205080204" pitchFamily="49" charset="-128"/>
                <a:ea typeface="ＭＳ ゴシック" panose="020B0609070205080204" pitchFamily="49" charset="-128"/>
              </a:rPr>
              <a:t>　特徴：</a:t>
            </a:r>
            <a:endParaRPr kumimoji="1" lang="en-US" altLang="ja-JP" sz="1200" dirty="0" smtClean="0">
              <a:latin typeface="ＭＳ ゴシック" panose="020B0609070205080204" pitchFamily="49" charset="-128"/>
              <a:ea typeface="ＭＳ ゴシック" panose="020B0609070205080204" pitchFamily="49" charset="-128"/>
            </a:endParaRPr>
          </a:p>
          <a:p>
            <a:pPr marL="285750" indent="-195263">
              <a:buFont typeface="Wingdings" panose="05000000000000000000" pitchFamily="2" charset="2"/>
              <a:buChar char="Ø"/>
            </a:pPr>
            <a:r>
              <a:rPr kumimoji="1" lang="ja-JP" altLang="en-US" sz="1200" dirty="0" smtClean="0">
                <a:latin typeface="ＭＳ ゴシック" panose="020B0609070205080204" pitchFamily="49" charset="-128"/>
                <a:ea typeface="ＭＳ ゴシック" panose="020B0609070205080204" pitchFamily="49" charset="-128"/>
              </a:rPr>
              <a:t>再エネ商業施設　　　　　　　　　　　　　　　　　　　特徴：</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000" dirty="0" smtClean="0">
                <a:latin typeface="ＭＳ ゴシック" panose="020B0609070205080204" pitchFamily="49" charset="-128"/>
                <a:ea typeface="ＭＳ ゴシック" panose="020B0609070205080204" pitchFamily="49" charset="-128"/>
              </a:rPr>
              <a:t>　　</a:t>
            </a:r>
            <a:r>
              <a:rPr kumimoji="1" lang="en-US" altLang="ja-JP" sz="1000" dirty="0" smtClean="0">
                <a:latin typeface="ＭＳ ゴシック" panose="020B0609070205080204" pitchFamily="49" charset="-128"/>
                <a:ea typeface="ＭＳ ゴシック" panose="020B0609070205080204" pitchFamily="49" charset="-128"/>
              </a:rPr>
              <a:t>※</a:t>
            </a:r>
            <a:r>
              <a:rPr kumimoji="1" lang="ja-JP" altLang="en-US" sz="1000" dirty="0" smtClean="0">
                <a:latin typeface="ＭＳ ゴシック" panose="020B0609070205080204" pitchFamily="49" charset="-128"/>
                <a:ea typeface="ＭＳ ゴシック" panose="020B0609070205080204" pitchFamily="49" charset="-128"/>
              </a:rPr>
              <a:t>特徴の明確化必要</a:t>
            </a:r>
            <a:endParaRPr kumimoji="1" lang="en-US" altLang="ja-JP" sz="1000" dirty="0">
              <a:latin typeface="ＭＳ ゴシック" panose="020B0609070205080204" pitchFamily="49" charset="-128"/>
              <a:ea typeface="ＭＳ ゴシック" panose="020B0609070205080204" pitchFamily="49" charset="-128"/>
            </a:endParaRPr>
          </a:p>
          <a:p>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地域エネルギーセンター（仮称センター</a:t>
            </a:r>
            <a:r>
              <a:rPr kumimoji="1" lang="en-US" altLang="ja-JP" sz="1400" dirty="0" smtClean="0">
                <a:latin typeface="ＭＳ ゴシック" panose="020B0609070205080204" pitchFamily="49" charset="-128"/>
                <a:ea typeface="ＭＳ ゴシック" panose="020B0609070205080204" pitchFamily="49" charset="-128"/>
              </a:rPr>
              <a:t>a</a:t>
            </a:r>
            <a:r>
              <a:rPr kumimoji="1" lang="ja-JP" altLang="en-US" sz="1400" dirty="0" smtClean="0">
                <a:latin typeface="ＭＳ ゴシック" panose="020B0609070205080204" pitchFamily="49" charset="-128"/>
                <a:ea typeface="ＭＳ ゴシック" panose="020B0609070205080204" pitchFamily="49" charset="-128"/>
              </a:rPr>
              <a:t>）</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仕様：</a:t>
            </a:r>
            <a:r>
              <a:rPr kumimoji="1" lang="ja-JP" altLang="en-US" sz="1200" dirty="0" smtClean="0">
                <a:latin typeface="ＭＳ ゴシック" panose="020B0609070205080204" pitchFamily="49" charset="-128"/>
                <a:ea typeface="ＭＳ ゴシック" panose="020B0609070205080204" pitchFamily="49" charset="-128"/>
              </a:rPr>
              <a:t>フルオプション</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地域エネルギーセンターの各要素技術は「整理シート」を活用して</a:t>
            </a:r>
            <a:r>
              <a:rPr kumimoji="1" lang="ja-JP" altLang="en-US" sz="1200" dirty="0" smtClean="0">
                <a:latin typeface="ＭＳ ゴシック" panose="020B0609070205080204" pitchFamily="49" charset="-128"/>
                <a:ea typeface="ＭＳ ゴシック" panose="020B0609070205080204" pitchFamily="49" charset="-128"/>
              </a:rPr>
              <a:t>選択</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エネルギー：発電（太陽光、風力、燃料電池、</a:t>
            </a:r>
            <a:r>
              <a:rPr kumimoji="1" lang="en-US" altLang="ja-JP" sz="1200" dirty="0" smtClean="0">
                <a:latin typeface="ＭＳ ゴシック" panose="020B0609070205080204" pitchFamily="49" charset="-128"/>
                <a:ea typeface="ＭＳ ゴシック" panose="020B0609070205080204" pitchFamily="49" charset="-128"/>
              </a:rPr>
              <a:t>LEAS</a:t>
            </a:r>
            <a:r>
              <a:rPr kumimoji="1" lang="ja-JP" altLang="en-US" sz="1200" dirty="0" smtClean="0">
                <a:latin typeface="ＭＳ ゴシック" panose="020B0609070205080204" pitchFamily="49" charset="-128"/>
                <a:ea typeface="ＭＳ ゴシック" panose="020B0609070205080204" pitchFamily="49" charset="-128"/>
              </a:rPr>
              <a:t>）</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000" dirty="0" smtClean="0">
                <a:latin typeface="ＭＳ ゴシック" panose="020B0609070205080204" pitchFamily="49" charset="-128"/>
                <a:ea typeface="ＭＳ ゴシック" panose="020B0609070205080204" pitchFamily="49" charset="-128"/>
              </a:rPr>
              <a:t>　</a:t>
            </a:r>
            <a:r>
              <a:rPr kumimoji="1" lang="en-US" altLang="ja-JP" sz="1000" dirty="0" smtClean="0">
                <a:latin typeface="ＭＳ ゴシック" panose="020B0609070205080204" pitchFamily="49" charset="-128"/>
                <a:ea typeface="ＭＳ ゴシック" panose="020B0609070205080204" pitchFamily="49" charset="-128"/>
              </a:rPr>
              <a:t>※</a:t>
            </a:r>
            <a:r>
              <a:rPr kumimoji="1" lang="ja-JP" altLang="en-US" sz="1000" dirty="0" smtClean="0">
                <a:latin typeface="ＭＳ ゴシック" panose="020B0609070205080204" pitchFamily="49" charset="-128"/>
                <a:ea typeface="ＭＳ ゴシック" panose="020B0609070205080204" pitchFamily="49" charset="-128"/>
              </a:rPr>
              <a:t>風力は</a:t>
            </a:r>
            <a:r>
              <a:rPr kumimoji="1" lang="en-US" altLang="ja-JP" sz="1000" dirty="0" smtClean="0">
                <a:latin typeface="ＭＳ ゴシック" panose="020B0609070205080204" pitchFamily="49" charset="-128"/>
                <a:ea typeface="ＭＳ ゴシック" panose="020B0609070205080204" pitchFamily="49" charset="-128"/>
              </a:rPr>
              <a:t>3m/s</a:t>
            </a:r>
            <a:r>
              <a:rPr kumimoji="1" lang="ja-JP" altLang="en-US" sz="1000" dirty="0" smtClean="0">
                <a:latin typeface="ＭＳ ゴシック" panose="020B0609070205080204" pitchFamily="49" charset="-128"/>
                <a:ea typeface="ＭＳ ゴシック" panose="020B0609070205080204" pitchFamily="49" charset="-128"/>
              </a:rPr>
              <a:t>～</a:t>
            </a:r>
            <a:r>
              <a:rPr kumimoji="1" lang="en-US" altLang="ja-JP" sz="1000" dirty="0" smtClean="0">
                <a:latin typeface="ＭＳ ゴシック" panose="020B0609070205080204" pitchFamily="49" charset="-128"/>
                <a:ea typeface="ＭＳ ゴシック" panose="020B0609070205080204" pitchFamily="49" charset="-128"/>
              </a:rPr>
              <a:t>12m/s</a:t>
            </a:r>
            <a:r>
              <a:rPr kumimoji="1" lang="ja-JP" altLang="en-US" sz="1000" dirty="0" smtClean="0">
                <a:latin typeface="ＭＳ ゴシック" panose="020B0609070205080204" pitchFamily="49" charset="-128"/>
                <a:ea typeface="ＭＳ ゴシック" panose="020B0609070205080204" pitchFamily="49" charset="-128"/>
              </a:rPr>
              <a:t>の風が必要、つくばの平均風速</a:t>
            </a:r>
            <a:r>
              <a:rPr kumimoji="1" lang="en-US" altLang="ja-JP" sz="1000" dirty="0" smtClean="0">
                <a:latin typeface="ＭＳ ゴシック" panose="020B0609070205080204" pitchFamily="49" charset="-128"/>
                <a:ea typeface="ＭＳ ゴシック" panose="020B0609070205080204" pitchFamily="49" charset="-128"/>
              </a:rPr>
              <a:t>3m/s</a:t>
            </a:r>
            <a:r>
              <a:rPr kumimoji="1" lang="ja-JP" altLang="en-US" sz="1000" dirty="0" smtClean="0">
                <a:latin typeface="ＭＳ ゴシック" panose="020B0609070205080204" pitchFamily="49" charset="-128"/>
                <a:ea typeface="ＭＳ ゴシック" panose="020B0609070205080204" pitchFamily="49" charset="-128"/>
              </a:rPr>
              <a:t>で風力発電困難。電解槽以外の方法での水素製造（高温炉など）</a:t>
            </a:r>
            <a:endParaRPr kumimoji="1" lang="en-US" altLang="ja-JP" sz="10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　　　　　　蓄エネ（蓄電池・水電解槽による水素製造と貯蔵</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水素スタンドの高圧貯蔵と水素吸蔵合金貯蔵、</a:t>
            </a:r>
            <a:r>
              <a:rPr kumimoji="1" lang="en-US" altLang="ja-JP" sz="1200" dirty="0" smtClean="0">
                <a:latin typeface="ＭＳ ゴシック" panose="020B0609070205080204" pitchFamily="49" charset="-128"/>
                <a:ea typeface="ＭＳ ゴシック" panose="020B0609070205080204" pitchFamily="49" charset="-128"/>
              </a:rPr>
              <a:t>LAES</a:t>
            </a:r>
            <a:r>
              <a:rPr kumimoji="1" lang="ja-JP" altLang="en-US" sz="1200" dirty="0" smtClean="0">
                <a:latin typeface="ＭＳ ゴシック" panose="020B0609070205080204" pitchFamily="49" charset="-128"/>
                <a:ea typeface="ＭＳ ゴシック" panose="020B0609070205080204" pitchFamily="49" charset="-128"/>
              </a:rPr>
              <a:t>他）</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　　　　　　送電（下流側：直流、上流側：交流）</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制御：系統（上流側）への調整、下流側制御（簡易型地域エネルギーセンター、消費地）</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水素スタンド、充電スタンド機能装備</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水素供給はパイプライン供給の基盤整備完了まではセンター内止まり</a:t>
            </a:r>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r>
              <a:rPr kumimoji="1" lang="en-US" altLang="ja-JP" sz="2000" u="sng" dirty="0" smtClean="0">
                <a:solidFill>
                  <a:srgbClr val="0000FF"/>
                </a:solidFill>
                <a:latin typeface="ＭＳ ゴシック" panose="020B0609070205080204" pitchFamily="49" charset="-128"/>
                <a:ea typeface="ＭＳ ゴシック" panose="020B0609070205080204" pitchFamily="49" charset="-128"/>
              </a:rPr>
              <a:t>B</a:t>
            </a:r>
            <a:r>
              <a:rPr kumimoji="1" lang="ja-JP" altLang="en-US" sz="2000" u="sng" dirty="0" smtClean="0">
                <a:solidFill>
                  <a:srgbClr val="0000FF"/>
                </a:solidFill>
                <a:latin typeface="ＭＳ ゴシック" panose="020B0609070205080204" pitchFamily="49" charset="-128"/>
                <a:ea typeface="ＭＳ ゴシック" panose="020B0609070205080204" pitchFamily="49" charset="-128"/>
              </a:rPr>
              <a:t>地区（愛称：　　　、将来計画</a:t>
            </a:r>
            <a:r>
              <a:rPr kumimoji="1" lang="ja-JP" altLang="en-US" sz="2000" u="sng" dirty="0">
                <a:solidFill>
                  <a:srgbClr val="0000FF"/>
                </a:solidFill>
                <a:latin typeface="ＭＳ ゴシック" panose="020B0609070205080204" pitchFamily="49" charset="-128"/>
                <a:ea typeface="ＭＳ ゴシック" panose="020B0609070205080204" pitchFamily="49" charset="-128"/>
              </a:rPr>
              <a:t>）の活用案</a:t>
            </a:r>
            <a:endParaRPr kumimoji="1" lang="en-US" altLang="ja-JP" sz="2000" u="sng" dirty="0" smtClean="0">
              <a:solidFill>
                <a:srgbClr val="0000FF"/>
              </a:solidFill>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実験住宅街</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200</a:t>
            </a:r>
            <a:r>
              <a:rPr kumimoji="1" lang="ja-JP" altLang="en-US" sz="1200" dirty="0">
                <a:latin typeface="ＭＳ ゴシック" panose="020B0609070205080204" pitchFamily="49" charset="-128"/>
                <a:ea typeface="ＭＳ ゴシック" panose="020B0609070205080204" pitchFamily="49" charset="-128"/>
              </a:rPr>
              <a:t>軒</a:t>
            </a:r>
            <a:r>
              <a:rPr kumimoji="1" lang="ja-JP" altLang="en-US" sz="1200" dirty="0" smtClean="0">
                <a:latin typeface="ＭＳ ゴシック" panose="020B0609070205080204" pitchFamily="49" charset="-128"/>
                <a:ea typeface="ＭＳ ゴシック" panose="020B0609070205080204" pitchFamily="49" charset="-128"/>
              </a:rPr>
              <a:t>程度の住宅街、入居者に入居いただき生活を営むモニター、北端の既設下水ポンプ場は強靭化に活用）</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　　　　　　見学用モデルハウス：</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軒、住宅街は見学者が道路から景観・雰囲気等見学）</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地域エネルギーセンター</a:t>
            </a:r>
            <a:r>
              <a:rPr kumimoji="1" lang="ja-JP" altLang="en-US" sz="1400" dirty="0" smtClean="0">
                <a:latin typeface="ＭＳ ゴシック" panose="020B0609070205080204" pitchFamily="49" charset="-128"/>
                <a:ea typeface="ＭＳ ゴシック" panose="020B0609070205080204" pitchFamily="49" charset="-128"/>
              </a:rPr>
              <a:t>（仮称センター</a:t>
            </a:r>
            <a:r>
              <a:rPr kumimoji="1" lang="en-US" altLang="ja-JP" sz="1400" dirty="0" smtClean="0">
                <a:latin typeface="ＭＳ ゴシック" panose="020B0609070205080204" pitchFamily="49" charset="-128"/>
                <a:ea typeface="ＭＳ ゴシック" panose="020B0609070205080204" pitchFamily="49" charset="-128"/>
              </a:rPr>
              <a:t>b</a:t>
            </a:r>
            <a:r>
              <a:rPr kumimoji="1" lang="ja-JP" altLang="en-US" sz="1400" dirty="0" smtClean="0">
                <a:latin typeface="ＭＳ ゴシック" panose="020B0609070205080204" pitchFamily="49" charset="-128"/>
                <a:ea typeface="ＭＳ ゴシック" panose="020B0609070205080204" pitchFamily="49" charset="-128"/>
              </a:rPr>
              <a:t>）</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仕様</a:t>
            </a:r>
            <a:r>
              <a:rPr kumimoji="1" lang="ja-JP" altLang="en-US"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ベーシック</a:t>
            </a:r>
            <a:r>
              <a:rPr kumimoji="1" lang="ja-JP" altLang="en-US" sz="1200" dirty="0">
                <a:latin typeface="ＭＳ ゴシック" panose="020B0609070205080204" pitchFamily="49" charset="-128"/>
                <a:ea typeface="ＭＳ ゴシック" panose="020B0609070205080204" pitchFamily="49" charset="-128"/>
              </a:rPr>
              <a:t>オプション</a:t>
            </a:r>
            <a:r>
              <a:rPr kumimoji="1" lang="ja-JP" altLang="en-US"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蓄電池による制御までをセンター</a:t>
            </a:r>
            <a:r>
              <a:rPr kumimoji="1" lang="en-US" altLang="ja-JP" sz="1200" dirty="0" smtClean="0">
                <a:latin typeface="ＭＳ ゴシック" panose="020B0609070205080204" pitchFamily="49" charset="-128"/>
                <a:ea typeface="ＭＳ ゴシック" panose="020B0609070205080204" pitchFamily="49" charset="-128"/>
              </a:rPr>
              <a:t>a</a:t>
            </a:r>
            <a:r>
              <a:rPr kumimoji="1" lang="ja-JP" altLang="en-US" sz="1200" dirty="0" smtClean="0">
                <a:latin typeface="ＭＳ ゴシック" panose="020B0609070205080204" pitchFamily="49" charset="-128"/>
                <a:ea typeface="ＭＳ ゴシック" panose="020B0609070205080204" pitchFamily="49" charset="-128"/>
              </a:rPr>
              <a:t>異常時は自律型、上位となるセンター</a:t>
            </a:r>
            <a:r>
              <a:rPr kumimoji="1" lang="en-US" altLang="ja-JP" sz="1200" dirty="0" smtClean="0">
                <a:latin typeface="ＭＳ ゴシック" panose="020B0609070205080204" pitchFamily="49" charset="-128"/>
                <a:ea typeface="ＭＳ ゴシック" panose="020B0609070205080204" pitchFamily="49" charset="-128"/>
              </a:rPr>
              <a:t>a</a:t>
            </a:r>
            <a:r>
              <a:rPr kumimoji="1" lang="ja-JP" altLang="en-US" sz="1200" dirty="0" smtClean="0">
                <a:latin typeface="ＭＳ ゴシック" panose="020B0609070205080204" pitchFamily="49" charset="-128"/>
                <a:ea typeface="ＭＳ ゴシック" panose="020B0609070205080204" pitchFamily="49" charset="-128"/>
              </a:rPr>
              <a:t>による電力制御）</a:t>
            </a:r>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課金方法（託送電力含む）の見通しあり</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地域エネルギーセンター下流の消費地への交流電源供給条件は検討の余地あり</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脱炭素発電方法については、電力不足を補うために多くの方法を追加する</a:t>
            </a:r>
            <a:endParaRPr kumimoji="1" lang="en-US" altLang="ja-JP" sz="1200" dirty="0" smtClean="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5783771" y="845138"/>
            <a:ext cx="2906371" cy="415498"/>
          </a:xfrm>
          <a:prstGeom prst="rect">
            <a:avLst/>
          </a:prstGeom>
          <a:noFill/>
          <a:ln>
            <a:solidFill>
              <a:schemeClr val="tx1"/>
            </a:solidFill>
          </a:ln>
        </p:spPr>
        <p:txBody>
          <a:bodyPr wrap="square" rtlCol="0">
            <a:spAutoFit/>
          </a:bodyPr>
          <a:lstStyle/>
          <a:p>
            <a:r>
              <a:rPr kumimoji="1" lang="ja-JP" altLang="en-US" sz="1050" dirty="0" smtClean="0">
                <a:latin typeface="ＭＳ ゴシック" panose="020B0609070205080204" pitchFamily="49" charset="-128"/>
                <a:ea typeface="ＭＳ ゴシック" panose="020B0609070205080204" pitchFamily="49" charset="-128"/>
              </a:rPr>
              <a:t>＜参考＞</a:t>
            </a:r>
            <a:endParaRPr kumimoji="1" lang="en-US" altLang="ja-JP" sz="1050" dirty="0" smtClean="0">
              <a:latin typeface="ＭＳ ゴシック" panose="020B0609070205080204" pitchFamily="49" charset="-128"/>
              <a:ea typeface="ＭＳ ゴシック" panose="020B0609070205080204" pitchFamily="49" charset="-128"/>
            </a:endParaRPr>
          </a:p>
          <a:p>
            <a:r>
              <a:rPr kumimoji="1" lang="ja-JP" altLang="en-US" sz="1050" dirty="0" smtClean="0">
                <a:latin typeface="ＭＳ ゴシック" panose="020B0609070205080204" pitchFamily="49" charset="-128"/>
                <a:ea typeface="ＭＳ ゴシック" panose="020B0609070205080204" pitchFamily="49" charset="-128"/>
              </a:rPr>
              <a:t>サンリオピューロランドの広さ：</a:t>
            </a:r>
            <a:r>
              <a:rPr kumimoji="1" lang="en-US" altLang="ja-JP" sz="1050" smtClean="0">
                <a:latin typeface="ＭＳ ゴシック" panose="020B0609070205080204" pitchFamily="49" charset="-128"/>
                <a:ea typeface="ＭＳ ゴシック" panose="020B0609070205080204" pitchFamily="49" charset="-128"/>
              </a:rPr>
              <a:t>100m</a:t>
            </a:r>
            <a:r>
              <a:rPr kumimoji="1" lang="en-US" altLang="ja-JP" sz="1050" dirty="0" smtClean="0">
                <a:latin typeface="ＭＳ ゴシック" panose="020B0609070205080204" pitchFamily="49" charset="-128"/>
                <a:ea typeface="ＭＳ ゴシック" panose="020B0609070205080204" pitchFamily="49" charset="-128"/>
              </a:rPr>
              <a:t>×200m</a:t>
            </a:r>
            <a:endParaRPr kumimoji="1" lang="ja-JP" altLang="en-US" sz="105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AACE23D9-B390-4378-A99B-DAB5785E4F84}" type="slidenum">
              <a:rPr kumimoji="1" lang="ja-JP" altLang="en-US" smtClean="0"/>
              <a:t>9</a:t>
            </a:fld>
            <a:endParaRPr kumimoji="1" lang="ja-JP" altLang="en-US" dirty="0"/>
          </a:p>
        </p:txBody>
      </p:sp>
    </p:spTree>
    <p:extLst>
      <p:ext uri="{BB962C8B-B14F-4D97-AF65-F5344CB8AC3E}">
        <p14:creationId xmlns:p14="http://schemas.microsoft.com/office/powerpoint/2010/main" val="1078494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1057</TotalTime>
  <Words>2779</Words>
  <Application>Microsoft Office PowerPoint</Application>
  <PresentationFormat>画面に合わせる (4:3)</PresentationFormat>
  <Paragraphs>415</Paragraphs>
  <Slides>16</Slides>
  <Notes>0</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31" baseType="lpstr">
      <vt:lpstr>BIZ UDPゴシック</vt:lpstr>
      <vt:lpstr>HGP創英角ｺﾞｼｯｸUB</vt:lpstr>
      <vt:lpstr>HG丸ｺﾞｼｯｸM-PRO</vt:lpstr>
      <vt:lpstr>ＭＳ Ｐゴシック</vt:lpstr>
      <vt:lpstr>ＭＳ ゴシック</vt:lpstr>
      <vt:lpstr>游ゴシック</vt:lpstr>
      <vt:lpstr>游ゴシック Light</vt:lpstr>
      <vt:lpstr>Arial</vt:lpstr>
      <vt:lpstr>Calibri</vt:lpstr>
      <vt:lpstr>Calibri Light</vt:lpstr>
      <vt:lpstr>Century Gothic</vt:lpstr>
      <vt:lpstr>Times New Roman</vt:lpstr>
      <vt:lpstr>Wingdings</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JARI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ユーザー</cp:lastModifiedBy>
  <cp:revision>351</cp:revision>
  <cp:lastPrinted>2021-04-14T01:00:05Z</cp:lastPrinted>
  <dcterms:created xsi:type="dcterms:W3CDTF">2021-04-05T06:44:44Z</dcterms:created>
  <dcterms:modified xsi:type="dcterms:W3CDTF">2021-08-05T00:12:22Z</dcterms:modified>
</cp:coreProperties>
</file>